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88" r:id="rId5"/>
    <p:sldMasterId id="2147483648" r:id="rId6"/>
    <p:sldMasterId id="2147483669" r:id="rId7"/>
    <p:sldMasterId id="2147483698" r:id="rId8"/>
  </p:sldMasterIdLst>
  <p:notesMasterIdLst>
    <p:notesMasterId r:id="rId25"/>
  </p:notesMasterIdLst>
  <p:handoutMasterIdLst>
    <p:handoutMasterId r:id="rId26"/>
  </p:handoutMasterIdLst>
  <p:sldIdLst>
    <p:sldId id="367" r:id="rId9"/>
    <p:sldId id="274" r:id="rId10"/>
    <p:sldId id="368" r:id="rId11"/>
    <p:sldId id="342" r:id="rId12"/>
    <p:sldId id="369" r:id="rId13"/>
    <p:sldId id="370" r:id="rId14"/>
    <p:sldId id="371" r:id="rId15"/>
    <p:sldId id="372" r:id="rId16"/>
    <p:sldId id="374" r:id="rId17"/>
    <p:sldId id="375" r:id="rId18"/>
    <p:sldId id="376" r:id="rId19"/>
    <p:sldId id="373" r:id="rId20"/>
    <p:sldId id="378" r:id="rId21"/>
    <p:sldId id="377" r:id="rId22"/>
    <p:sldId id="380" r:id="rId23"/>
    <p:sldId id="3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ACAF9A99-888F-1641-98F7-DDA2377B498F}">
          <p14:sldIdLst>
            <p14:sldId id="367"/>
            <p14:sldId id="274"/>
            <p14:sldId id="368"/>
            <p14:sldId id="342"/>
            <p14:sldId id="369"/>
            <p14:sldId id="370"/>
            <p14:sldId id="371"/>
            <p14:sldId id="372"/>
            <p14:sldId id="374"/>
            <p14:sldId id="375"/>
            <p14:sldId id="376"/>
            <p14:sldId id="373"/>
            <p14:sldId id="378"/>
            <p14:sldId id="377"/>
            <p14:sldId id="380"/>
            <p14:sldId id="379"/>
          </p14:sldIdLst>
        </p14:section>
      </p14:sectionLst>
    </p:ext>
    <p:ext uri="{EFAFB233-063F-42B5-8137-9DF3F51BA10A}">
      <p15:sldGuideLst xmlns:p15="http://schemas.microsoft.com/office/powerpoint/2012/main">
        <p15:guide id="1" orient="horz" pos="280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98A8"/>
    <a:srgbClr val="F9EEE9"/>
    <a:srgbClr val="D98A69"/>
    <a:srgbClr val="73A679"/>
    <a:srgbClr val="5587A6"/>
    <a:srgbClr val="5DA8B7"/>
    <a:srgbClr val="6C9774"/>
    <a:srgbClr val="E9F0EB"/>
    <a:srgbClr val="E7F2F4"/>
    <a:srgbClr val="E6ED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BC3137-FB17-4846-A766-5FB9F28584F9}" v="1" dt="2024-03-18T14:43:22.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0204"/>
  </p:normalViewPr>
  <p:slideViewPr>
    <p:cSldViewPr snapToGrid="0" showGuides="1">
      <p:cViewPr varScale="1">
        <p:scale>
          <a:sx n="77" d="100"/>
          <a:sy n="77" d="100"/>
        </p:scale>
        <p:origin x="232" y="72"/>
      </p:cViewPr>
      <p:guideLst>
        <p:guide orient="horz" pos="2808"/>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59" d="100"/>
          <a:sy n="59" d="100"/>
        </p:scale>
        <p:origin x="252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son, Mitchell" userId="64c15e58-65cf-4ac9-8f66-35bcc02ee9be" providerId="ADAL" clId="{B0BC3137-FB17-4846-A766-5FB9F28584F9}"/>
    <pc:docChg chg="undo custSel modSld">
      <pc:chgData name="Stephenson, Mitchell" userId="64c15e58-65cf-4ac9-8f66-35bcc02ee9be" providerId="ADAL" clId="{B0BC3137-FB17-4846-A766-5FB9F28584F9}" dt="2024-03-18T14:43:36.671" v="2" actId="108"/>
      <pc:docMkLst>
        <pc:docMk/>
      </pc:docMkLst>
      <pc:sldChg chg="modSp">
        <pc:chgData name="Stephenson, Mitchell" userId="64c15e58-65cf-4ac9-8f66-35bcc02ee9be" providerId="ADAL" clId="{B0BC3137-FB17-4846-A766-5FB9F28584F9}" dt="2024-03-18T14:43:22.330" v="0"/>
        <pc:sldMkLst>
          <pc:docMk/>
          <pc:sldMk cId="2906211771" sldId="342"/>
        </pc:sldMkLst>
        <pc:graphicFrameChg chg="mod">
          <ac:chgData name="Stephenson, Mitchell" userId="64c15e58-65cf-4ac9-8f66-35bcc02ee9be" providerId="ADAL" clId="{B0BC3137-FB17-4846-A766-5FB9F28584F9}" dt="2024-03-18T14:43:22.330" v="0"/>
          <ac:graphicFrameMkLst>
            <pc:docMk/>
            <pc:sldMk cId="2906211771" sldId="342"/>
            <ac:graphicFrameMk id="12" creationId="{CD5D8A69-AB04-4A2B-6327-2919C86F9065}"/>
          </ac:graphicFrameMkLst>
        </pc:graphicFrameChg>
      </pc:sldChg>
      <pc:sldChg chg="modSp mod">
        <pc:chgData name="Stephenson, Mitchell" userId="64c15e58-65cf-4ac9-8f66-35bcc02ee9be" providerId="ADAL" clId="{B0BC3137-FB17-4846-A766-5FB9F28584F9}" dt="2024-03-18T14:43:36.671" v="2" actId="108"/>
        <pc:sldMkLst>
          <pc:docMk/>
          <pc:sldMk cId="2706142961" sldId="379"/>
        </pc:sldMkLst>
        <pc:spChg chg="mod">
          <ac:chgData name="Stephenson, Mitchell" userId="64c15e58-65cf-4ac9-8f66-35bcc02ee9be" providerId="ADAL" clId="{B0BC3137-FB17-4846-A766-5FB9F28584F9}" dt="2024-03-18T14:43:36.671" v="2" actId="108"/>
          <ac:spMkLst>
            <pc:docMk/>
            <pc:sldMk cId="2706142961" sldId="379"/>
            <ac:spMk id="13" creationId="{746B204C-C58B-9852-1A86-04CE8F3A651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BEA6DF-8924-4A20-AA02-7ED5A7483460}" type="doc">
      <dgm:prSet loTypeId="urn:microsoft.com/office/officeart/2005/8/layout/hList1" loCatId="list" qsTypeId="urn:microsoft.com/office/officeart/2005/8/quickstyle/simple5" qsCatId="simple" csTypeId="urn:microsoft.com/office/officeart/2005/8/colors/accent5_1" csCatId="accent5" phldr="1"/>
      <dgm:spPr/>
      <dgm:t>
        <a:bodyPr/>
        <a:lstStyle/>
        <a:p>
          <a:endParaRPr lang="en-US"/>
        </a:p>
      </dgm:t>
    </dgm:pt>
    <dgm:pt modelId="{6BA99CF1-61B7-4623-B1B9-BD6178F637D6}">
      <dgm:prSet phldrT="[Text]" custT="1"/>
      <dgm:spPr/>
      <dgm:t>
        <a:bodyPr/>
        <a:lstStyle/>
        <a:p>
          <a:r>
            <a:rPr lang="en-US" sz="1800" b="1" dirty="0">
              <a:effectLst/>
              <a:latin typeface="Arial" panose="020B0604020202020204" pitchFamily="34" charset="0"/>
              <a:ea typeface="Calibri" panose="020F0502020204030204" pitchFamily="34" charset="0"/>
            </a:rPr>
            <a:t>Widespread availability</a:t>
          </a:r>
          <a:endParaRPr lang="en-US" sz="1800" dirty="0"/>
        </a:p>
      </dgm:t>
    </dgm:pt>
    <dgm:pt modelId="{B601907C-7114-4E79-B849-0DD812C9EDD9}" type="parTrans" cxnId="{08C0C42A-663B-44E7-8F2B-36A9A14C3F68}">
      <dgm:prSet/>
      <dgm:spPr/>
      <dgm:t>
        <a:bodyPr/>
        <a:lstStyle/>
        <a:p>
          <a:endParaRPr lang="en-US"/>
        </a:p>
      </dgm:t>
    </dgm:pt>
    <dgm:pt modelId="{7DE3DCF8-8DDE-48F0-9B6C-C712BDF54A0B}" type="sibTrans" cxnId="{08C0C42A-663B-44E7-8F2B-36A9A14C3F68}">
      <dgm:prSet/>
      <dgm:spPr/>
      <dgm:t>
        <a:bodyPr/>
        <a:lstStyle/>
        <a:p>
          <a:endParaRPr lang="en-US"/>
        </a:p>
      </dgm:t>
    </dgm:pt>
    <dgm:pt modelId="{13F6F52E-BABA-47F4-84A1-49880F632E5F}">
      <dgm:prSet phldrT="[Text]" custT="1"/>
      <dgm:spPr/>
      <dgm:t>
        <a:bodyPr/>
        <a:lstStyle/>
        <a:p>
          <a:r>
            <a:rPr lang="en-US" sz="1800" b="1" dirty="0">
              <a:effectLst/>
              <a:latin typeface="Arial" panose="020B0604020202020204" pitchFamily="34" charset="0"/>
              <a:ea typeface="Calibri" panose="020F0502020204030204" pitchFamily="34" charset="0"/>
            </a:rPr>
            <a:t>The number of data points</a:t>
          </a:r>
          <a:endParaRPr lang="en-US" sz="1800" dirty="0"/>
        </a:p>
      </dgm:t>
    </dgm:pt>
    <dgm:pt modelId="{331E438C-31DF-4F19-A7E9-18554B02F5AF}" type="parTrans" cxnId="{FB9CC4DD-B7C9-4F25-98F8-D180010CADE8}">
      <dgm:prSet/>
      <dgm:spPr/>
      <dgm:t>
        <a:bodyPr/>
        <a:lstStyle/>
        <a:p>
          <a:endParaRPr lang="en-US"/>
        </a:p>
      </dgm:t>
    </dgm:pt>
    <dgm:pt modelId="{0A2274DC-FAB8-4A81-98F6-737F25001EAB}" type="sibTrans" cxnId="{FB9CC4DD-B7C9-4F25-98F8-D180010CADE8}">
      <dgm:prSet/>
      <dgm:spPr/>
      <dgm:t>
        <a:bodyPr/>
        <a:lstStyle/>
        <a:p>
          <a:endParaRPr lang="en-US"/>
        </a:p>
      </dgm:t>
    </dgm:pt>
    <dgm:pt modelId="{4E709BBC-39D2-416D-A223-FE0B54CE06AD}">
      <dgm:prSet phldrT="[Text]" custT="1"/>
      <dgm:spPr/>
      <dgm:t>
        <a:bodyPr/>
        <a:lstStyle/>
        <a:p>
          <a:r>
            <a:rPr lang="en-US" sz="1800" b="1" dirty="0">
              <a:effectLst/>
              <a:latin typeface="Arial" panose="020B0604020202020204" pitchFamily="34" charset="0"/>
              <a:ea typeface="Calibri" panose="020F0502020204030204" pitchFamily="34" charset="0"/>
            </a:rPr>
            <a:t>Its capabilities</a:t>
          </a:r>
          <a:r>
            <a:rPr lang="en-US" sz="1800" dirty="0">
              <a:effectLst/>
              <a:latin typeface="Arial" panose="020B0604020202020204" pitchFamily="34" charset="0"/>
              <a:ea typeface="Calibri" panose="020F0502020204030204" pitchFamily="34" charset="0"/>
            </a:rPr>
            <a:t> </a:t>
          </a:r>
          <a:endParaRPr lang="en-US" sz="1800" dirty="0"/>
        </a:p>
      </dgm:t>
    </dgm:pt>
    <dgm:pt modelId="{481AB282-4E72-4890-849D-AEB2788D60F3}" type="parTrans" cxnId="{4D1882B7-9C25-49C2-A651-0B96570180C1}">
      <dgm:prSet/>
      <dgm:spPr/>
      <dgm:t>
        <a:bodyPr/>
        <a:lstStyle/>
        <a:p>
          <a:endParaRPr lang="en-US"/>
        </a:p>
      </dgm:t>
    </dgm:pt>
    <dgm:pt modelId="{D06030AD-8E75-415C-ABE1-4C0567FD6273}" type="sibTrans" cxnId="{4D1882B7-9C25-49C2-A651-0B96570180C1}">
      <dgm:prSet/>
      <dgm:spPr/>
      <dgm:t>
        <a:bodyPr/>
        <a:lstStyle/>
        <a:p>
          <a:endParaRPr lang="en-US"/>
        </a:p>
      </dgm:t>
    </dgm:pt>
    <dgm:pt modelId="{63262677-C23E-4B4B-B3D3-CD25060C4B4F}">
      <dgm:prSet custT="1"/>
      <dgm:spPr/>
      <dgm:t>
        <a:bodyPr/>
        <a:lstStyle/>
        <a:p>
          <a:r>
            <a:rPr lang="en-US" sz="1800" kern="1200" dirty="0">
              <a:effectLst/>
              <a:latin typeface="Arial" panose="020B0604020202020204" pitchFamily="34" charset="0"/>
              <a:ea typeface="Calibri" panose="020F0502020204030204" pitchFamily="34" charset="0"/>
            </a:rPr>
            <a:t>ChatGPT reached </a:t>
          </a:r>
          <a:r>
            <a:rPr lang="en-US" sz="1800" b="1" i="1" kern="1200" dirty="0">
              <a:solidFill>
                <a:srgbClr val="3A3ACC"/>
              </a:solidFill>
              <a:latin typeface="Arial" panose="020B0604020202020204" pitchFamily="34" charset="0"/>
              <a:ea typeface="Calibri" panose="020F0502020204030204" pitchFamily="34" charset="0"/>
              <a:cs typeface="+mn-cs"/>
            </a:rPr>
            <a:t>one million users in five days</a:t>
          </a:r>
          <a:r>
            <a:rPr lang="en-US" sz="1800" kern="1200" dirty="0">
              <a:solidFill>
                <a:srgbClr val="000000">
                  <a:hueOff val="0"/>
                  <a:satOff val="0"/>
                  <a:lumOff val="0"/>
                  <a:alphaOff val="0"/>
                </a:srgbClr>
              </a:solidFill>
              <a:effectLst/>
              <a:latin typeface="Arial" panose="020B0604020202020204" pitchFamily="34" charset="0"/>
              <a:ea typeface="Calibri" panose="020F0502020204030204" pitchFamily="34" charset="0"/>
              <a:cs typeface="+mn-cs"/>
            </a:rPr>
            <a:t>.</a:t>
          </a:r>
        </a:p>
      </dgm:t>
    </dgm:pt>
    <dgm:pt modelId="{20AF67DC-3631-4386-97A3-5D1CAAA0E33C}" type="parTrans" cxnId="{25BF2753-EA2D-48CB-8379-8DD960E730CD}">
      <dgm:prSet/>
      <dgm:spPr/>
      <dgm:t>
        <a:bodyPr/>
        <a:lstStyle/>
        <a:p>
          <a:endParaRPr lang="en-US"/>
        </a:p>
      </dgm:t>
    </dgm:pt>
    <dgm:pt modelId="{A0D529C6-39F2-4032-824C-8CF337D38AA3}" type="sibTrans" cxnId="{25BF2753-EA2D-48CB-8379-8DD960E730CD}">
      <dgm:prSet/>
      <dgm:spPr/>
      <dgm:t>
        <a:bodyPr/>
        <a:lstStyle/>
        <a:p>
          <a:endParaRPr lang="en-US"/>
        </a:p>
      </dgm:t>
    </dgm:pt>
    <dgm:pt modelId="{91A4178D-5CA2-4243-9EDF-406B09EFC70B}">
      <dgm:prSet custT="1"/>
      <dgm:spPr/>
      <dgm:t>
        <a:bodyPr/>
        <a:lstStyle/>
        <a:p>
          <a:r>
            <a:rPr lang="en-US" sz="1800" u="sng" kern="1200" dirty="0">
              <a:effectLst/>
              <a:latin typeface="Arial" panose="020B0604020202020204" pitchFamily="34" charset="0"/>
              <a:ea typeface="Calibri" panose="020F0502020204030204" pitchFamily="34" charset="0"/>
            </a:rPr>
            <a:t>90</a:t>
          </a:r>
          <a:r>
            <a:rPr lang="en-US" sz="1800" kern="1200" dirty="0">
              <a:effectLst/>
              <a:latin typeface="Arial" panose="020B0604020202020204" pitchFamily="34" charset="0"/>
              <a:ea typeface="Calibri" panose="020F0502020204030204" pitchFamily="34" charset="0"/>
            </a:rPr>
            <a:t>% of the world’s data was generated in the last two years.</a:t>
          </a:r>
        </a:p>
      </dgm:t>
    </dgm:pt>
    <dgm:pt modelId="{DB399BD0-D0C4-45A8-AF5D-F7ABCDE4AAAD}" type="parTrans" cxnId="{24E49148-A2E4-47D0-A5C8-F3DA99F309FD}">
      <dgm:prSet/>
      <dgm:spPr/>
      <dgm:t>
        <a:bodyPr/>
        <a:lstStyle/>
        <a:p>
          <a:endParaRPr lang="en-US"/>
        </a:p>
      </dgm:t>
    </dgm:pt>
    <dgm:pt modelId="{20D2ABBE-D749-424C-B19A-C08CA197F038}" type="sibTrans" cxnId="{24E49148-A2E4-47D0-A5C8-F3DA99F309FD}">
      <dgm:prSet/>
      <dgm:spPr/>
      <dgm:t>
        <a:bodyPr/>
        <a:lstStyle/>
        <a:p>
          <a:endParaRPr lang="en-US"/>
        </a:p>
      </dgm:t>
    </dgm:pt>
    <dgm:pt modelId="{19B99F47-FC43-4C40-8A53-2E2160B7F600}">
      <dgm:prSet custT="1"/>
      <dgm:spPr/>
      <dgm:t>
        <a:bodyPr/>
        <a:lstStyle/>
        <a:p>
          <a:r>
            <a:rPr lang="en-US" sz="1800" kern="1200" dirty="0">
              <a:effectLst/>
              <a:latin typeface="Arial" panose="020B0604020202020204" pitchFamily="34" charset="0"/>
              <a:ea typeface="Calibri" panose="020F0502020204030204" pitchFamily="34" charset="0"/>
            </a:rPr>
            <a:t>GPT-1 (2018) had 117 million parameters. </a:t>
          </a:r>
        </a:p>
      </dgm:t>
    </dgm:pt>
    <dgm:pt modelId="{9D0175D1-CB8B-4DC8-B308-1203E1EB7849}" type="parTrans" cxnId="{7FF3C7BA-3630-421C-9549-DFC03FBA3766}">
      <dgm:prSet/>
      <dgm:spPr/>
      <dgm:t>
        <a:bodyPr/>
        <a:lstStyle/>
        <a:p>
          <a:endParaRPr lang="en-US"/>
        </a:p>
      </dgm:t>
    </dgm:pt>
    <dgm:pt modelId="{911F2351-EFBD-4064-A82D-43335431C4D8}" type="sibTrans" cxnId="{7FF3C7BA-3630-421C-9549-DFC03FBA3766}">
      <dgm:prSet/>
      <dgm:spPr/>
      <dgm:t>
        <a:bodyPr/>
        <a:lstStyle/>
        <a:p>
          <a:endParaRPr lang="en-US"/>
        </a:p>
      </dgm:t>
    </dgm:pt>
    <dgm:pt modelId="{D26A85E5-7B33-4D58-94F2-6444D3D870BC}">
      <dgm:prSet custT="1"/>
      <dgm:spPr/>
      <dgm:t>
        <a:bodyPr/>
        <a:lstStyle/>
        <a:p>
          <a:r>
            <a:rPr lang="en-US" sz="1800" dirty="0">
              <a:effectLst/>
              <a:latin typeface="Arial" panose="020B0604020202020204" pitchFamily="34" charset="0"/>
              <a:ea typeface="Calibri" panose="020F0502020204030204" pitchFamily="34" charset="0"/>
            </a:rPr>
            <a:t>Gen. AI can author essays, summarize documents, and write software.</a:t>
          </a:r>
        </a:p>
      </dgm:t>
    </dgm:pt>
    <dgm:pt modelId="{5A8D1449-C1CC-4609-855F-0820862914AA}" type="parTrans" cxnId="{1A2C7F7A-7E9C-42BE-9BF9-F574E34F1E8B}">
      <dgm:prSet/>
      <dgm:spPr/>
      <dgm:t>
        <a:bodyPr/>
        <a:lstStyle/>
        <a:p>
          <a:endParaRPr lang="en-US"/>
        </a:p>
      </dgm:t>
    </dgm:pt>
    <dgm:pt modelId="{8B2F8E62-C2A0-4D5A-9D47-FD538DEEA4A7}" type="sibTrans" cxnId="{1A2C7F7A-7E9C-42BE-9BF9-F574E34F1E8B}">
      <dgm:prSet/>
      <dgm:spPr/>
      <dgm:t>
        <a:bodyPr/>
        <a:lstStyle/>
        <a:p>
          <a:endParaRPr lang="en-US"/>
        </a:p>
      </dgm:t>
    </dgm:pt>
    <dgm:pt modelId="{A78ED03D-969D-4A2D-ADC6-C8D882775D89}">
      <dgm:prSet custT="1"/>
      <dgm:spPr/>
      <dgm:t>
        <a:bodyPr/>
        <a:lstStyle/>
        <a:p>
          <a:r>
            <a:rPr lang="en-US" sz="1800" dirty="0">
              <a:effectLst/>
              <a:latin typeface="Arial" panose="020B0604020202020204" pitchFamily="34" charset="0"/>
              <a:ea typeface="Calibri" panose="020F0502020204030204" pitchFamily="34" charset="0"/>
            </a:rPr>
            <a:t>It passed an MBA exam, the bar, and scored 5 on an Advanced Placement exam.</a:t>
          </a:r>
          <a:endParaRPr lang="en-US" sz="1800" baseline="30000" dirty="0">
            <a:latin typeface="Arial" panose="020B0604020202020204" pitchFamily="34" charset="0"/>
            <a:ea typeface="Calibri" panose="020F0502020204030204" pitchFamily="34" charset="0"/>
          </a:endParaRPr>
        </a:p>
      </dgm:t>
    </dgm:pt>
    <dgm:pt modelId="{EE477AC2-5BBE-4E8B-9284-E10BA988A4F4}" type="parTrans" cxnId="{2A9B8017-9935-466D-863D-CE69519B7A54}">
      <dgm:prSet/>
      <dgm:spPr/>
      <dgm:t>
        <a:bodyPr/>
        <a:lstStyle/>
        <a:p>
          <a:endParaRPr lang="en-US"/>
        </a:p>
      </dgm:t>
    </dgm:pt>
    <dgm:pt modelId="{05D0CECF-877E-4FB4-9F2E-DBA18EF6D4AC}" type="sibTrans" cxnId="{2A9B8017-9935-466D-863D-CE69519B7A54}">
      <dgm:prSet/>
      <dgm:spPr/>
      <dgm:t>
        <a:bodyPr/>
        <a:lstStyle/>
        <a:p>
          <a:endParaRPr lang="en-US"/>
        </a:p>
      </dgm:t>
    </dgm:pt>
    <dgm:pt modelId="{144413B8-D598-45B0-A328-914569D80821}">
      <dgm:prSet custT="1"/>
      <dgm:spPr/>
      <dgm:t>
        <a:bodyPr/>
        <a:lstStyle/>
        <a:p>
          <a:r>
            <a:rPr lang="en-US" sz="1800" dirty="0">
              <a:effectLst/>
              <a:latin typeface="Arial" panose="020B0604020202020204" pitchFamily="34" charset="0"/>
              <a:ea typeface="Calibri" panose="020F0502020204030204" pitchFamily="34" charset="0"/>
            </a:rPr>
            <a:t>Chat GPT hasn’t passed an actuarial exam ... yet.</a:t>
          </a:r>
          <a:endParaRPr lang="en-US" sz="1800" dirty="0"/>
        </a:p>
      </dgm:t>
    </dgm:pt>
    <dgm:pt modelId="{82B767DB-F9FB-422B-AA97-C7290F9E44C6}" type="parTrans" cxnId="{86573E36-FF37-4822-9C00-EFF0CF43DC78}">
      <dgm:prSet/>
      <dgm:spPr/>
      <dgm:t>
        <a:bodyPr/>
        <a:lstStyle/>
        <a:p>
          <a:endParaRPr lang="en-US"/>
        </a:p>
      </dgm:t>
    </dgm:pt>
    <dgm:pt modelId="{D5AB4161-4226-476B-A73C-B92719FB4EF9}" type="sibTrans" cxnId="{86573E36-FF37-4822-9C00-EFF0CF43DC78}">
      <dgm:prSet/>
      <dgm:spPr/>
      <dgm:t>
        <a:bodyPr/>
        <a:lstStyle/>
        <a:p>
          <a:endParaRPr lang="en-US"/>
        </a:p>
      </dgm:t>
    </dgm:pt>
    <dgm:pt modelId="{A37A7F23-6734-4E71-945B-4D2795FEAD5A}">
      <dgm:prSet custT="1"/>
      <dgm:spPr/>
      <dgm:t>
        <a:bodyPr/>
        <a:lstStyle/>
        <a:p>
          <a:r>
            <a:rPr lang="en-US" sz="1800" kern="1200" dirty="0">
              <a:effectLst/>
              <a:latin typeface="Arial" panose="020B0604020202020204" pitchFamily="34" charset="0"/>
              <a:ea typeface="Calibri" panose="020F0502020204030204" pitchFamily="34" charset="0"/>
            </a:rPr>
            <a:t>The U.S has the most, and only, </a:t>
          </a:r>
          <a:r>
            <a:rPr lang="en-US" sz="1800" u="sng" kern="1200" dirty="0">
              <a:effectLst/>
              <a:latin typeface="Arial" panose="020B0604020202020204" pitchFamily="34" charset="0"/>
              <a:ea typeface="Calibri" panose="020F0502020204030204" pitchFamily="34" charset="0"/>
            </a:rPr>
            <a:t>15</a:t>
          </a:r>
          <a:r>
            <a:rPr lang="en-US" sz="1800" kern="1200" dirty="0">
              <a:effectLst/>
              <a:latin typeface="Arial" panose="020B0604020202020204" pitchFamily="34" charset="0"/>
              <a:ea typeface="Calibri" panose="020F0502020204030204" pitchFamily="34" charset="0"/>
            </a:rPr>
            <a:t>% of, total users.</a:t>
          </a:r>
        </a:p>
      </dgm:t>
    </dgm:pt>
    <dgm:pt modelId="{82DD02CB-B7DB-4FAE-B309-B99006D1E35A}" type="parTrans" cxnId="{FCC2C0CB-85C0-4B81-956B-3C301A80C2A3}">
      <dgm:prSet/>
      <dgm:spPr/>
      <dgm:t>
        <a:bodyPr/>
        <a:lstStyle/>
        <a:p>
          <a:endParaRPr lang="en-US"/>
        </a:p>
      </dgm:t>
    </dgm:pt>
    <dgm:pt modelId="{720543FA-5765-44C1-8519-8846BCC3468E}" type="sibTrans" cxnId="{FCC2C0CB-85C0-4B81-956B-3C301A80C2A3}">
      <dgm:prSet/>
      <dgm:spPr/>
      <dgm:t>
        <a:bodyPr/>
        <a:lstStyle/>
        <a:p>
          <a:endParaRPr lang="en-US"/>
        </a:p>
      </dgm:t>
    </dgm:pt>
    <dgm:pt modelId="{1A75C82E-358A-4C2A-A1FC-1966FC129597}">
      <dgm:prSet custT="1"/>
      <dgm:spPr/>
      <dgm:t>
        <a:bodyPr/>
        <a:lstStyle/>
        <a:p>
          <a:endParaRPr lang="en-US" sz="1800" kern="1200" dirty="0">
            <a:effectLst/>
            <a:latin typeface="Arial" panose="020B0604020202020204" pitchFamily="34" charset="0"/>
            <a:ea typeface="Calibri" panose="020F0502020204030204" pitchFamily="34" charset="0"/>
          </a:endParaRPr>
        </a:p>
      </dgm:t>
    </dgm:pt>
    <dgm:pt modelId="{71757D0D-72A5-4281-9F81-16A42AC970A6}" type="parTrans" cxnId="{4CC97014-0533-49CD-A726-3516533509DF}">
      <dgm:prSet/>
      <dgm:spPr/>
      <dgm:t>
        <a:bodyPr/>
        <a:lstStyle/>
        <a:p>
          <a:endParaRPr lang="en-US"/>
        </a:p>
      </dgm:t>
    </dgm:pt>
    <dgm:pt modelId="{229770A1-A21A-43B2-8195-337F36D1CB89}" type="sibTrans" cxnId="{4CC97014-0533-49CD-A726-3516533509DF}">
      <dgm:prSet/>
      <dgm:spPr/>
      <dgm:t>
        <a:bodyPr/>
        <a:lstStyle/>
        <a:p>
          <a:endParaRPr lang="en-US"/>
        </a:p>
      </dgm:t>
    </dgm:pt>
    <dgm:pt modelId="{BDBC451E-C711-4468-85B7-BC05EAD88705}">
      <dgm:prSet custT="1"/>
      <dgm:spPr/>
      <dgm:t>
        <a:bodyPr/>
        <a:lstStyle/>
        <a:p>
          <a:r>
            <a:rPr lang="en-US" sz="1800" kern="1200" dirty="0">
              <a:effectLst/>
              <a:latin typeface="Arial" panose="020B0604020202020204" pitchFamily="34" charset="0"/>
              <a:ea typeface="Calibri" panose="020F0502020204030204" pitchFamily="34" charset="0"/>
            </a:rPr>
            <a:t>GPT-4 (2024) has more than </a:t>
          </a:r>
          <a:r>
            <a:rPr lang="en-US" sz="1800" b="1" i="1" kern="1200" dirty="0">
              <a:solidFill>
                <a:srgbClr val="3A3ACC"/>
              </a:solidFill>
              <a:latin typeface="Arial" panose="020B0604020202020204" pitchFamily="34" charset="0"/>
              <a:ea typeface="Calibri" panose="020F0502020204030204" pitchFamily="34" charset="0"/>
              <a:cs typeface="+mn-cs"/>
            </a:rPr>
            <a:t>one trillion parameters</a:t>
          </a:r>
          <a:r>
            <a:rPr lang="en-US" sz="1800" kern="1200" dirty="0">
              <a:effectLst/>
              <a:latin typeface="Arial" panose="020B0604020202020204" pitchFamily="34" charset="0"/>
              <a:ea typeface="Calibri" panose="020F0502020204030204" pitchFamily="34" charset="0"/>
            </a:rPr>
            <a:t>.</a:t>
          </a:r>
        </a:p>
      </dgm:t>
    </dgm:pt>
    <dgm:pt modelId="{74346CE4-87AB-4BC8-9CB4-E85C8A0FA9DF}" type="parTrans" cxnId="{9326E203-6462-4F38-A1CE-D27C2AD989A5}">
      <dgm:prSet/>
      <dgm:spPr/>
      <dgm:t>
        <a:bodyPr/>
        <a:lstStyle/>
        <a:p>
          <a:endParaRPr lang="en-US"/>
        </a:p>
      </dgm:t>
    </dgm:pt>
    <dgm:pt modelId="{02C50444-2832-4995-8C32-433194C03B0C}" type="sibTrans" cxnId="{9326E203-6462-4F38-A1CE-D27C2AD989A5}">
      <dgm:prSet/>
      <dgm:spPr/>
      <dgm:t>
        <a:bodyPr/>
        <a:lstStyle/>
        <a:p>
          <a:endParaRPr lang="en-US"/>
        </a:p>
      </dgm:t>
    </dgm:pt>
    <dgm:pt modelId="{7D47A255-FFA8-42B5-B229-BF19AA4FD055}">
      <dgm:prSet custT="1"/>
      <dgm:spPr/>
      <dgm:t>
        <a:bodyPr/>
        <a:lstStyle/>
        <a:p>
          <a:endParaRPr lang="en-US" sz="1800" dirty="0">
            <a:effectLst/>
            <a:latin typeface="Arial" panose="020B0604020202020204" pitchFamily="34" charset="0"/>
            <a:ea typeface="Calibri" panose="020F0502020204030204" pitchFamily="34" charset="0"/>
          </a:endParaRPr>
        </a:p>
      </dgm:t>
    </dgm:pt>
    <dgm:pt modelId="{47049221-43B2-4510-BF88-F027C7572C85}" type="parTrans" cxnId="{8296AF74-3819-4294-AB05-061A84571B47}">
      <dgm:prSet/>
      <dgm:spPr/>
      <dgm:t>
        <a:bodyPr/>
        <a:lstStyle/>
        <a:p>
          <a:endParaRPr lang="en-US"/>
        </a:p>
      </dgm:t>
    </dgm:pt>
    <dgm:pt modelId="{1E4EEA4E-A7C6-429A-8A38-F567C21D9DDC}" type="sibTrans" cxnId="{8296AF74-3819-4294-AB05-061A84571B47}">
      <dgm:prSet/>
      <dgm:spPr/>
      <dgm:t>
        <a:bodyPr/>
        <a:lstStyle/>
        <a:p>
          <a:endParaRPr lang="en-US"/>
        </a:p>
      </dgm:t>
    </dgm:pt>
    <dgm:pt modelId="{7F5922E8-1E31-4F42-AC8A-715E2A779400}">
      <dgm:prSet custT="1"/>
      <dgm:spPr/>
      <dgm:t>
        <a:bodyPr/>
        <a:lstStyle/>
        <a:p>
          <a:endParaRPr lang="en-US" sz="1800" baseline="30000" dirty="0">
            <a:latin typeface="Arial" panose="020B0604020202020204" pitchFamily="34" charset="0"/>
            <a:ea typeface="Calibri" panose="020F0502020204030204" pitchFamily="34" charset="0"/>
          </a:endParaRPr>
        </a:p>
      </dgm:t>
    </dgm:pt>
    <dgm:pt modelId="{C3299E63-8116-4C2B-8985-E691E5FDAECE}" type="parTrans" cxnId="{6035DAAB-57D3-417B-8926-9DE04AA98F74}">
      <dgm:prSet/>
      <dgm:spPr/>
      <dgm:t>
        <a:bodyPr/>
        <a:lstStyle/>
        <a:p>
          <a:endParaRPr lang="en-US"/>
        </a:p>
      </dgm:t>
    </dgm:pt>
    <dgm:pt modelId="{C435DAD9-0B4A-42F0-BABF-73D8053DACBE}" type="sibTrans" cxnId="{6035DAAB-57D3-417B-8926-9DE04AA98F74}">
      <dgm:prSet/>
      <dgm:spPr/>
      <dgm:t>
        <a:bodyPr/>
        <a:lstStyle/>
        <a:p>
          <a:endParaRPr lang="en-US"/>
        </a:p>
      </dgm:t>
    </dgm:pt>
    <dgm:pt modelId="{BB5AE0F6-9F36-420E-89B5-D7B05A9201CA}">
      <dgm:prSet custT="1"/>
      <dgm:spPr/>
      <dgm:t>
        <a:bodyPr/>
        <a:lstStyle/>
        <a:p>
          <a:endParaRPr lang="en-US" sz="1800" kern="1200" dirty="0">
            <a:solidFill>
              <a:srgbClr val="000000">
                <a:hueOff val="0"/>
                <a:satOff val="0"/>
                <a:lumOff val="0"/>
                <a:alphaOff val="0"/>
              </a:srgbClr>
            </a:solidFill>
            <a:effectLst/>
            <a:latin typeface="Arial" panose="020B0604020202020204" pitchFamily="34" charset="0"/>
            <a:ea typeface="Calibri" panose="020F0502020204030204" pitchFamily="34" charset="0"/>
            <a:cs typeface="+mn-cs"/>
          </a:endParaRPr>
        </a:p>
      </dgm:t>
    </dgm:pt>
    <dgm:pt modelId="{E09CF698-F9DB-4015-AC2C-B47F1595DC03}" type="parTrans" cxnId="{ED83EF24-B94A-4923-A5BE-A6E13DECB761}">
      <dgm:prSet/>
      <dgm:spPr/>
      <dgm:t>
        <a:bodyPr/>
        <a:lstStyle/>
        <a:p>
          <a:endParaRPr lang="en-US"/>
        </a:p>
      </dgm:t>
    </dgm:pt>
    <dgm:pt modelId="{71AA10EF-66AE-4AEC-863C-B7FE9251EAFD}" type="sibTrans" cxnId="{ED83EF24-B94A-4923-A5BE-A6E13DECB761}">
      <dgm:prSet/>
      <dgm:spPr/>
      <dgm:t>
        <a:bodyPr/>
        <a:lstStyle/>
        <a:p>
          <a:endParaRPr lang="en-US"/>
        </a:p>
      </dgm:t>
    </dgm:pt>
    <dgm:pt modelId="{B532EF4E-4B87-481F-B67A-8C583B1B6793}">
      <dgm:prSet custT="1"/>
      <dgm:spPr/>
      <dgm:t>
        <a:bodyPr/>
        <a:lstStyle/>
        <a:p>
          <a:endParaRPr lang="en-US" sz="1800" kern="1200" dirty="0">
            <a:effectLst/>
            <a:latin typeface="Arial" panose="020B0604020202020204" pitchFamily="34" charset="0"/>
            <a:ea typeface="Calibri" panose="020F0502020204030204" pitchFamily="34" charset="0"/>
          </a:endParaRPr>
        </a:p>
      </dgm:t>
    </dgm:pt>
    <dgm:pt modelId="{FDBD861E-6032-421F-884A-552D123403D3}" type="parTrans" cxnId="{554559B5-45AA-4D4D-88DF-33359DF2570D}">
      <dgm:prSet/>
      <dgm:spPr/>
      <dgm:t>
        <a:bodyPr/>
        <a:lstStyle/>
        <a:p>
          <a:endParaRPr lang="en-US"/>
        </a:p>
      </dgm:t>
    </dgm:pt>
    <dgm:pt modelId="{F20DC389-C4AE-46C3-82E9-A61758545DB9}" type="sibTrans" cxnId="{554559B5-45AA-4D4D-88DF-33359DF2570D}">
      <dgm:prSet/>
      <dgm:spPr/>
      <dgm:t>
        <a:bodyPr/>
        <a:lstStyle/>
        <a:p>
          <a:endParaRPr lang="en-US"/>
        </a:p>
      </dgm:t>
    </dgm:pt>
    <dgm:pt modelId="{8E4F491B-BB3E-4743-8E5E-D1614CE7A468}">
      <dgm:prSet custT="1"/>
      <dgm:spPr/>
      <dgm:t>
        <a:bodyPr/>
        <a:lstStyle/>
        <a:p>
          <a:endParaRPr lang="en-US" sz="1800" kern="1200" dirty="0">
            <a:effectLst/>
            <a:latin typeface="Arial" panose="020B0604020202020204" pitchFamily="34" charset="0"/>
            <a:ea typeface="Calibri" panose="020F0502020204030204" pitchFamily="34" charset="0"/>
          </a:endParaRPr>
        </a:p>
      </dgm:t>
    </dgm:pt>
    <dgm:pt modelId="{A9375C15-DC39-4552-BB84-FB61F49D76D5}" type="parTrans" cxnId="{F680E144-00C9-47C9-B0BC-2D38B9176610}">
      <dgm:prSet/>
      <dgm:spPr/>
      <dgm:t>
        <a:bodyPr/>
        <a:lstStyle/>
        <a:p>
          <a:endParaRPr lang="en-US"/>
        </a:p>
      </dgm:t>
    </dgm:pt>
    <dgm:pt modelId="{DBA98A7D-709D-40F8-A44D-013E3D632E33}" type="sibTrans" cxnId="{F680E144-00C9-47C9-B0BC-2D38B9176610}">
      <dgm:prSet/>
      <dgm:spPr/>
      <dgm:t>
        <a:bodyPr/>
        <a:lstStyle/>
        <a:p>
          <a:endParaRPr lang="en-US"/>
        </a:p>
      </dgm:t>
    </dgm:pt>
    <dgm:pt modelId="{177DF2D1-C7A7-46C9-AF9A-2CF11017A2F3}">
      <dgm:prSet custT="1"/>
      <dgm:spPr/>
      <dgm:t>
        <a:bodyPr/>
        <a:lstStyle/>
        <a:p>
          <a:endParaRPr lang="en-US" sz="1800" kern="1200" dirty="0">
            <a:effectLst/>
            <a:latin typeface="Arial" panose="020B0604020202020204" pitchFamily="34" charset="0"/>
            <a:ea typeface="Calibri" panose="020F0502020204030204" pitchFamily="34" charset="0"/>
          </a:endParaRPr>
        </a:p>
      </dgm:t>
    </dgm:pt>
    <dgm:pt modelId="{72F28206-266C-4B77-8B8E-8235411FF823}" type="parTrans" cxnId="{B93E0BBB-25B1-401E-A23A-539F404ACA3F}">
      <dgm:prSet/>
      <dgm:spPr/>
      <dgm:t>
        <a:bodyPr/>
        <a:lstStyle/>
        <a:p>
          <a:endParaRPr lang="en-US"/>
        </a:p>
      </dgm:t>
    </dgm:pt>
    <dgm:pt modelId="{2BA4F37C-78D8-4B90-A6E9-3D44B62F2FE7}" type="sibTrans" cxnId="{B93E0BBB-25B1-401E-A23A-539F404ACA3F}">
      <dgm:prSet/>
      <dgm:spPr/>
      <dgm:t>
        <a:bodyPr/>
        <a:lstStyle/>
        <a:p>
          <a:endParaRPr lang="en-US"/>
        </a:p>
      </dgm:t>
    </dgm:pt>
    <dgm:pt modelId="{BF3F1626-D324-4EFB-8C5D-3506A85BDD9D}">
      <dgm:prSet custT="1"/>
      <dgm:spPr/>
      <dgm:t>
        <a:bodyPr/>
        <a:lstStyle/>
        <a:p>
          <a:endParaRPr lang="en-US" sz="1800" kern="1200" dirty="0">
            <a:effectLst/>
            <a:latin typeface="Arial" panose="020B0604020202020204" pitchFamily="34" charset="0"/>
            <a:ea typeface="Calibri" panose="020F0502020204030204" pitchFamily="34" charset="0"/>
          </a:endParaRPr>
        </a:p>
      </dgm:t>
    </dgm:pt>
    <dgm:pt modelId="{BAEBBF6B-2FCB-4D25-B099-902CA3FB9883}" type="parTrans" cxnId="{CDB740D2-7D24-4EE1-8E99-18E7F8DB18DB}">
      <dgm:prSet/>
      <dgm:spPr/>
      <dgm:t>
        <a:bodyPr/>
        <a:lstStyle/>
        <a:p>
          <a:endParaRPr lang="en-US"/>
        </a:p>
      </dgm:t>
    </dgm:pt>
    <dgm:pt modelId="{EA54F9EB-1075-4560-B2F6-E0708AC417B1}" type="sibTrans" cxnId="{CDB740D2-7D24-4EE1-8E99-18E7F8DB18DB}">
      <dgm:prSet/>
      <dgm:spPr/>
      <dgm:t>
        <a:bodyPr/>
        <a:lstStyle/>
        <a:p>
          <a:endParaRPr lang="en-US"/>
        </a:p>
      </dgm:t>
    </dgm:pt>
    <dgm:pt modelId="{94D13417-C52D-473B-B2F3-94004365A59C}">
      <dgm:prSet custT="1"/>
      <dgm:spPr/>
      <dgm:t>
        <a:bodyPr/>
        <a:lstStyle/>
        <a:p>
          <a:endParaRPr lang="en-US" sz="1800" kern="1200" dirty="0">
            <a:effectLst/>
            <a:latin typeface="Arial" panose="020B0604020202020204" pitchFamily="34" charset="0"/>
            <a:ea typeface="Calibri" panose="020F0502020204030204" pitchFamily="34" charset="0"/>
          </a:endParaRPr>
        </a:p>
      </dgm:t>
    </dgm:pt>
    <dgm:pt modelId="{62E33C8C-6747-4375-A9E1-E9A1F96C3868}" type="parTrans" cxnId="{4F3E226A-EAC6-4555-8575-A072123D4952}">
      <dgm:prSet/>
      <dgm:spPr/>
      <dgm:t>
        <a:bodyPr/>
        <a:lstStyle/>
        <a:p>
          <a:endParaRPr lang="en-US"/>
        </a:p>
      </dgm:t>
    </dgm:pt>
    <dgm:pt modelId="{257811FF-A941-46EE-AB9D-8FA544A2F84E}" type="sibTrans" cxnId="{4F3E226A-EAC6-4555-8575-A072123D4952}">
      <dgm:prSet/>
      <dgm:spPr/>
      <dgm:t>
        <a:bodyPr/>
        <a:lstStyle/>
        <a:p>
          <a:endParaRPr lang="en-US"/>
        </a:p>
      </dgm:t>
    </dgm:pt>
    <dgm:pt modelId="{AEF042C8-F6E1-4612-9893-54C7B19032AC}">
      <dgm:prSet custT="1"/>
      <dgm:spPr/>
      <dgm:t>
        <a:bodyPr/>
        <a:lstStyle/>
        <a:p>
          <a:r>
            <a:rPr lang="en-US" sz="1800" kern="1200" dirty="0">
              <a:effectLst/>
              <a:latin typeface="Arial" panose="020B0604020202020204" pitchFamily="34" charset="0"/>
              <a:ea typeface="Calibri" panose="020F0502020204030204" pitchFamily="34" charset="0"/>
            </a:rPr>
            <a:t>It </a:t>
          </a:r>
          <a:r>
            <a:rPr lang="en-US" sz="1800" kern="1200" dirty="0">
              <a:solidFill>
                <a:srgbClr val="000000">
                  <a:hueOff val="0"/>
                  <a:satOff val="0"/>
                  <a:lumOff val="0"/>
                  <a:alphaOff val="0"/>
                </a:srgbClr>
              </a:solidFill>
              <a:effectLst/>
              <a:latin typeface="Arial" panose="020B0604020202020204" pitchFamily="34" charset="0"/>
              <a:ea typeface="Calibri" panose="020F0502020204030204" pitchFamily="34" charset="0"/>
              <a:cs typeface="+mn-cs"/>
            </a:rPr>
            <a:t>reached </a:t>
          </a:r>
          <a:r>
            <a:rPr lang="en-US" sz="1800" b="1" i="1" kern="1200" dirty="0">
              <a:solidFill>
                <a:srgbClr val="3A3ACC"/>
              </a:solidFill>
              <a:latin typeface="Arial" panose="020B0604020202020204" pitchFamily="34" charset="0"/>
              <a:ea typeface="Calibri" panose="020F0502020204030204" pitchFamily="34" charset="0"/>
              <a:cs typeface="+mn-cs"/>
            </a:rPr>
            <a:t>100 million users in two months</a:t>
          </a:r>
          <a:r>
            <a:rPr lang="en-US" sz="1800" kern="1200" dirty="0">
              <a:solidFill>
                <a:srgbClr val="000000">
                  <a:hueOff val="0"/>
                  <a:satOff val="0"/>
                  <a:lumOff val="0"/>
                  <a:alphaOff val="0"/>
                </a:srgbClr>
              </a:solidFill>
              <a:effectLst/>
              <a:latin typeface="Arial" panose="020B0604020202020204" pitchFamily="34" charset="0"/>
              <a:ea typeface="Calibri" panose="020F0502020204030204" pitchFamily="34" charset="0"/>
              <a:cs typeface="+mn-cs"/>
            </a:rPr>
            <a:t>.</a:t>
          </a:r>
          <a:endParaRPr lang="en-US" sz="1800" kern="1200" dirty="0">
            <a:effectLst/>
            <a:latin typeface="Arial" panose="020B0604020202020204" pitchFamily="34" charset="0"/>
            <a:ea typeface="Calibri" panose="020F0502020204030204" pitchFamily="34" charset="0"/>
          </a:endParaRPr>
        </a:p>
      </dgm:t>
    </dgm:pt>
    <dgm:pt modelId="{5689198A-1E2C-4C3A-9815-6701F059A5A5}" type="parTrans" cxnId="{C074FCA4-5CC6-4AA2-8391-A96B18CD2090}">
      <dgm:prSet/>
      <dgm:spPr/>
      <dgm:t>
        <a:bodyPr/>
        <a:lstStyle/>
        <a:p>
          <a:endParaRPr lang="en-US"/>
        </a:p>
      </dgm:t>
    </dgm:pt>
    <dgm:pt modelId="{F3030943-9DFC-46C1-8FAA-4AC587515435}" type="sibTrans" cxnId="{C074FCA4-5CC6-4AA2-8391-A96B18CD2090}">
      <dgm:prSet/>
      <dgm:spPr/>
      <dgm:t>
        <a:bodyPr/>
        <a:lstStyle/>
        <a:p>
          <a:endParaRPr lang="en-US"/>
        </a:p>
      </dgm:t>
    </dgm:pt>
    <dgm:pt modelId="{051D05A8-A71D-4BA9-AE90-D23BE56C747C}">
      <dgm:prSet custT="1"/>
      <dgm:spPr/>
      <dgm:t>
        <a:bodyPr/>
        <a:lstStyle/>
        <a:p>
          <a:endParaRPr lang="en-US" sz="1800" kern="1200" dirty="0">
            <a:effectLst/>
            <a:latin typeface="Arial" panose="020B0604020202020204" pitchFamily="34" charset="0"/>
            <a:ea typeface="Calibri" panose="020F0502020204030204" pitchFamily="34" charset="0"/>
          </a:endParaRPr>
        </a:p>
      </dgm:t>
    </dgm:pt>
    <dgm:pt modelId="{7B48D23E-8E3D-4094-8163-BA91EA8497F5}" type="parTrans" cxnId="{2925417A-E317-4506-8DD8-30712C32418F}">
      <dgm:prSet/>
      <dgm:spPr/>
      <dgm:t>
        <a:bodyPr/>
        <a:lstStyle/>
        <a:p>
          <a:endParaRPr lang="en-US"/>
        </a:p>
      </dgm:t>
    </dgm:pt>
    <dgm:pt modelId="{E19E92D0-F9EF-4A62-AACD-90FBB44314A9}" type="sibTrans" cxnId="{2925417A-E317-4506-8DD8-30712C32418F}">
      <dgm:prSet/>
      <dgm:spPr/>
      <dgm:t>
        <a:bodyPr/>
        <a:lstStyle/>
        <a:p>
          <a:endParaRPr lang="en-US"/>
        </a:p>
      </dgm:t>
    </dgm:pt>
    <dgm:pt modelId="{1AC42880-F630-40D2-8859-F2AD8E84CB4D}" type="pres">
      <dgm:prSet presAssocID="{35BEA6DF-8924-4A20-AA02-7ED5A7483460}" presName="Name0" presStyleCnt="0">
        <dgm:presLayoutVars>
          <dgm:dir/>
          <dgm:animLvl val="lvl"/>
          <dgm:resizeHandles val="exact"/>
        </dgm:presLayoutVars>
      </dgm:prSet>
      <dgm:spPr/>
    </dgm:pt>
    <dgm:pt modelId="{64666F09-BD7E-466A-AE2E-DD628871EA30}" type="pres">
      <dgm:prSet presAssocID="{6BA99CF1-61B7-4623-B1B9-BD6178F637D6}" presName="composite" presStyleCnt="0"/>
      <dgm:spPr/>
    </dgm:pt>
    <dgm:pt modelId="{17AB3754-820B-4554-9FCE-E9B40DB53BCB}" type="pres">
      <dgm:prSet presAssocID="{6BA99CF1-61B7-4623-B1B9-BD6178F637D6}" presName="parTx" presStyleLbl="alignNode1" presStyleIdx="0" presStyleCnt="3">
        <dgm:presLayoutVars>
          <dgm:chMax val="0"/>
          <dgm:chPref val="0"/>
          <dgm:bulletEnabled val="1"/>
        </dgm:presLayoutVars>
      </dgm:prSet>
      <dgm:spPr/>
    </dgm:pt>
    <dgm:pt modelId="{7B4C19B1-57CC-40D5-912C-9775D83729F6}" type="pres">
      <dgm:prSet presAssocID="{6BA99CF1-61B7-4623-B1B9-BD6178F637D6}" presName="desTx" presStyleLbl="alignAccFollowNode1" presStyleIdx="0" presStyleCnt="3" custScaleY="100000">
        <dgm:presLayoutVars>
          <dgm:bulletEnabled val="1"/>
        </dgm:presLayoutVars>
      </dgm:prSet>
      <dgm:spPr/>
    </dgm:pt>
    <dgm:pt modelId="{A3BA1986-22B8-480A-9765-68C4519CDC6F}" type="pres">
      <dgm:prSet presAssocID="{7DE3DCF8-8DDE-48F0-9B6C-C712BDF54A0B}" presName="space" presStyleCnt="0"/>
      <dgm:spPr/>
    </dgm:pt>
    <dgm:pt modelId="{B1B4384C-0C28-4FD9-AF28-F3928599EC64}" type="pres">
      <dgm:prSet presAssocID="{13F6F52E-BABA-47F4-84A1-49880F632E5F}" presName="composite" presStyleCnt="0"/>
      <dgm:spPr/>
    </dgm:pt>
    <dgm:pt modelId="{4CD8D2B1-F2B4-478D-B398-7A97E48F17BF}" type="pres">
      <dgm:prSet presAssocID="{13F6F52E-BABA-47F4-84A1-49880F632E5F}" presName="parTx" presStyleLbl="alignNode1" presStyleIdx="1" presStyleCnt="3">
        <dgm:presLayoutVars>
          <dgm:chMax val="0"/>
          <dgm:chPref val="0"/>
          <dgm:bulletEnabled val="1"/>
        </dgm:presLayoutVars>
      </dgm:prSet>
      <dgm:spPr/>
    </dgm:pt>
    <dgm:pt modelId="{FB10E185-2006-413B-BEAD-4C82A9FEB9E1}" type="pres">
      <dgm:prSet presAssocID="{13F6F52E-BABA-47F4-84A1-49880F632E5F}" presName="desTx" presStyleLbl="alignAccFollowNode1" presStyleIdx="1" presStyleCnt="3" custScaleY="99226">
        <dgm:presLayoutVars>
          <dgm:bulletEnabled val="1"/>
        </dgm:presLayoutVars>
      </dgm:prSet>
      <dgm:spPr/>
    </dgm:pt>
    <dgm:pt modelId="{CE4AF801-DF81-43C4-826C-C29AD8EA79FE}" type="pres">
      <dgm:prSet presAssocID="{0A2274DC-FAB8-4A81-98F6-737F25001EAB}" presName="space" presStyleCnt="0"/>
      <dgm:spPr/>
    </dgm:pt>
    <dgm:pt modelId="{65DBFE12-B2D4-4287-88E4-B54A10CF69C2}" type="pres">
      <dgm:prSet presAssocID="{4E709BBC-39D2-416D-A223-FE0B54CE06AD}" presName="composite" presStyleCnt="0"/>
      <dgm:spPr/>
    </dgm:pt>
    <dgm:pt modelId="{7F33E657-69EE-4DC4-8251-FBCEDF5F3209}" type="pres">
      <dgm:prSet presAssocID="{4E709BBC-39D2-416D-A223-FE0B54CE06AD}" presName="parTx" presStyleLbl="alignNode1" presStyleIdx="2" presStyleCnt="3">
        <dgm:presLayoutVars>
          <dgm:chMax val="0"/>
          <dgm:chPref val="0"/>
          <dgm:bulletEnabled val="1"/>
        </dgm:presLayoutVars>
      </dgm:prSet>
      <dgm:spPr/>
    </dgm:pt>
    <dgm:pt modelId="{ED41626A-F81C-444E-9B5E-531FB8EBCD94}" type="pres">
      <dgm:prSet presAssocID="{4E709BBC-39D2-416D-A223-FE0B54CE06AD}" presName="desTx" presStyleLbl="alignAccFollowNode1" presStyleIdx="2" presStyleCnt="3" custScaleY="100000">
        <dgm:presLayoutVars>
          <dgm:bulletEnabled val="1"/>
        </dgm:presLayoutVars>
      </dgm:prSet>
      <dgm:spPr/>
    </dgm:pt>
  </dgm:ptLst>
  <dgm:cxnLst>
    <dgm:cxn modelId="{9326E203-6462-4F38-A1CE-D27C2AD989A5}" srcId="{13F6F52E-BABA-47F4-84A1-49880F632E5F}" destId="{BDBC451E-C711-4468-85B7-BC05EAD88705}" srcOrd="6" destOrd="0" parTransId="{74346CE4-87AB-4BC8-9CB4-E85C8A0FA9DF}" sibTransId="{02C50444-2832-4995-8C32-433194C03B0C}"/>
    <dgm:cxn modelId="{12EF950F-7819-4476-97BE-5A8AD49FA45E}" type="presOf" srcId="{AEF042C8-F6E1-4612-9893-54C7B19032AC}" destId="{7B4C19B1-57CC-40D5-912C-9775D83729F6}" srcOrd="0" destOrd="3" presId="urn:microsoft.com/office/officeart/2005/8/layout/hList1"/>
    <dgm:cxn modelId="{4CC97014-0533-49CD-A726-3516533509DF}" srcId="{13F6F52E-BABA-47F4-84A1-49880F632E5F}" destId="{1A75C82E-358A-4C2A-A1FC-1966FC129597}" srcOrd="1" destOrd="0" parTransId="{71757D0D-72A5-4281-9F81-16A42AC970A6}" sibTransId="{229770A1-A21A-43B2-8195-337F36D1CB89}"/>
    <dgm:cxn modelId="{2A9B8017-9935-466D-863D-CE69519B7A54}" srcId="{4E709BBC-39D2-416D-A223-FE0B54CE06AD}" destId="{A78ED03D-969D-4A2D-ADC6-C8D882775D89}" srcOrd="2" destOrd="0" parTransId="{EE477AC2-5BBE-4E8B-9284-E10BA988A4F4}" sibTransId="{05D0CECF-877E-4FB4-9F2E-DBA18EF6D4AC}"/>
    <dgm:cxn modelId="{41773A1A-F8A4-4D8D-85B9-00C866C060D7}" type="presOf" srcId="{BB5AE0F6-9F36-420E-89B5-D7B05A9201CA}" destId="{7B4C19B1-57CC-40D5-912C-9775D83729F6}" srcOrd="0" destOrd="1" presId="urn:microsoft.com/office/officeart/2005/8/layout/hList1"/>
    <dgm:cxn modelId="{FEA1CF1A-6715-4D06-8DB3-58E480B7E2C0}" type="presOf" srcId="{A78ED03D-969D-4A2D-ADC6-C8D882775D89}" destId="{ED41626A-F81C-444E-9B5E-531FB8EBCD94}" srcOrd="0" destOrd="2" presId="urn:microsoft.com/office/officeart/2005/8/layout/hList1"/>
    <dgm:cxn modelId="{ED83EF24-B94A-4923-A5BE-A6E13DECB761}" srcId="{6BA99CF1-61B7-4623-B1B9-BD6178F637D6}" destId="{BB5AE0F6-9F36-420E-89B5-D7B05A9201CA}" srcOrd="1" destOrd="0" parTransId="{E09CF698-F9DB-4015-AC2C-B47F1595DC03}" sibTransId="{71AA10EF-66AE-4AEC-863C-B7FE9251EAFD}"/>
    <dgm:cxn modelId="{B07F3D27-F50E-4A24-86AD-5DC391C27E62}" type="presOf" srcId="{35BEA6DF-8924-4A20-AA02-7ED5A7483460}" destId="{1AC42880-F630-40D2-8859-F2AD8E84CB4D}" srcOrd="0" destOrd="0" presId="urn:microsoft.com/office/officeart/2005/8/layout/hList1"/>
    <dgm:cxn modelId="{08C0C42A-663B-44E7-8F2B-36A9A14C3F68}" srcId="{35BEA6DF-8924-4A20-AA02-7ED5A7483460}" destId="{6BA99CF1-61B7-4623-B1B9-BD6178F637D6}" srcOrd="0" destOrd="0" parTransId="{B601907C-7114-4E79-B849-0DD812C9EDD9}" sibTransId="{7DE3DCF8-8DDE-48F0-9B6C-C712BDF54A0B}"/>
    <dgm:cxn modelId="{86573E36-FF37-4822-9C00-EFF0CF43DC78}" srcId="{4E709BBC-39D2-416D-A223-FE0B54CE06AD}" destId="{144413B8-D598-45B0-A328-914569D80821}" srcOrd="4" destOrd="0" parTransId="{82B767DB-F9FB-422B-AA97-C7290F9E44C6}" sibTransId="{D5AB4161-4226-476B-A73C-B92719FB4EF9}"/>
    <dgm:cxn modelId="{3C8A803E-F254-4FBC-BC1C-5D1791242A3F}" type="presOf" srcId="{177DF2D1-C7A7-46C9-AF9A-2CF11017A2F3}" destId="{FB10E185-2006-413B-BEAD-4C82A9FEB9E1}" srcOrd="0" destOrd="2" presId="urn:microsoft.com/office/officeart/2005/8/layout/hList1"/>
    <dgm:cxn modelId="{DD3D0D63-20FF-4D3F-A467-3E2019FA41BA}" type="presOf" srcId="{4E709BBC-39D2-416D-A223-FE0B54CE06AD}" destId="{7F33E657-69EE-4DC4-8251-FBCEDF5F3209}" srcOrd="0" destOrd="0" presId="urn:microsoft.com/office/officeart/2005/8/layout/hList1"/>
    <dgm:cxn modelId="{F680E144-00C9-47C9-B0BC-2D38B9176610}" srcId="{13F6F52E-BABA-47F4-84A1-49880F632E5F}" destId="{8E4F491B-BB3E-4743-8E5E-D1614CE7A468}" srcOrd="4" destOrd="0" parTransId="{A9375C15-DC39-4552-BB84-FB61F49D76D5}" sibTransId="{DBA98A7D-709D-40F8-A44D-013E3D632E33}"/>
    <dgm:cxn modelId="{24E49148-A2E4-47D0-A5C8-F3DA99F309FD}" srcId="{13F6F52E-BABA-47F4-84A1-49880F632E5F}" destId="{91A4178D-5CA2-4243-9EDF-406B09EFC70B}" srcOrd="0" destOrd="0" parTransId="{DB399BD0-D0C4-45A8-AF5D-F7ABCDE4AAAD}" sibTransId="{20D2ABBE-D749-424C-B19A-C08CA197F038}"/>
    <dgm:cxn modelId="{4F3E226A-EAC6-4555-8575-A072123D4952}" srcId="{6BA99CF1-61B7-4623-B1B9-BD6178F637D6}" destId="{94D13417-C52D-473B-B2F3-94004365A59C}" srcOrd="2" destOrd="0" parTransId="{62E33C8C-6747-4375-A9E1-E9A1F96C3868}" sibTransId="{257811FF-A941-46EE-AB9D-8FA544A2F84E}"/>
    <dgm:cxn modelId="{289D056E-68B4-4910-A949-279358F42E92}" type="presOf" srcId="{051D05A8-A71D-4BA9-AE90-D23BE56C747C}" destId="{7B4C19B1-57CC-40D5-912C-9775D83729F6}" srcOrd="0" destOrd="5" presId="urn:microsoft.com/office/officeart/2005/8/layout/hList1"/>
    <dgm:cxn modelId="{36F6E671-D6B8-4A6D-BAC2-1B47BCD77BFA}" type="presOf" srcId="{BDBC451E-C711-4468-85B7-BC05EAD88705}" destId="{FB10E185-2006-413B-BEAD-4C82A9FEB9E1}" srcOrd="0" destOrd="6" presId="urn:microsoft.com/office/officeart/2005/8/layout/hList1"/>
    <dgm:cxn modelId="{25BF2753-EA2D-48CB-8379-8DD960E730CD}" srcId="{6BA99CF1-61B7-4623-B1B9-BD6178F637D6}" destId="{63262677-C23E-4B4B-B3D3-CD25060C4B4F}" srcOrd="0" destOrd="0" parTransId="{20AF67DC-3631-4386-97A3-5D1CAAA0E33C}" sibTransId="{A0D529C6-39F2-4032-824C-8CF337D38AA3}"/>
    <dgm:cxn modelId="{8296AF74-3819-4294-AB05-061A84571B47}" srcId="{4E709BBC-39D2-416D-A223-FE0B54CE06AD}" destId="{7D47A255-FFA8-42B5-B229-BF19AA4FD055}" srcOrd="1" destOrd="0" parTransId="{47049221-43B2-4510-BF88-F027C7572C85}" sibTransId="{1E4EEA4E-A7C6-429A-8A38-F567C21D9DDC}"/>
    <dgm:cxn modelId="{74BBCE76-FE98-4084-B1E8-9D2D4678E759}" type="presOf" srcId="{63262677-C23E-4B4B-B3D3-CD25060C4B4F}" destId="{7B4C19B1-57CC-40D5-912C-9775D83729F6}" srcOrd="0" destOrd="0" presId="urn:microsoft.com/office/officeart/2005/8/layout/hList1"/>
    <dgm:cxn modelId="{2925417A-E317-4506-8DD8-30712C32418F}" srcId="{6BA99CF1-61B7-4623-B1B9-BD6178F637D6}" destId="{051D05A8-A71D-4BA9-AE90-D23BE56C747C}" srcOrd="5" destOrd="0" parTransId="{7B48D23E-8E3D-4094-8163-BA91EA8497F5}" sibTransId="{E19E92D0-F9EF-4A62-AACD-90FBB44314A9}"/>
    <dgm:cxn modelId="{1A2C7F7A-7E9C-42BE-9BF9-F574E34F1E8B}" srcId="{4E709BBC-39D2-416D-A223-FE0B54CE06AD}" destId="{D26A85E5-7B33-4D58-94F2-6444D3D870BC}" srcOrd="0" destOrd="0" parTransId="{5A8D1449-C1CC-4609-855F-0820862914AA}" sibTransId="{8B2F8E62-C2A0-4D5A-9D47-FD538DEEA4A7}"/>
    <dgm:cxn modelId="{F445967A-F601-4E9E-B8AC-E920DE81339B}" type="presOf" srcId="{19B99F47-FC43-4C40-8A53-2E2160B7F600}" destId="{FB10E185-2006-413B-BEAD-4C82A9FEB9E1}" srcOrd="0" destOrd="3" presId="urn:microsoft.com/office/officeart/2005/8/layout/hList1"/>
    <dgm:cxn modelId="{27FD067B-98D6-4362-BCC7-0D85DE73844F}" type="presOf" srcId="{B532EF4E-4B87-481F-B67A-8C583B1B6793}" destId="{7B4C19B1-57CC-40D5-912C-9775D83729F6}" srcOrd="0" destOrd="4" presId="urn:microsoft.com/office/officeart/2005/8/layout/hList1"/>
    <dgm:cxn modelId="{DBD7417C-F24D-40C5-ABE0-0D9093B1C40B}" type="presOf" srcId="{13F6F52E-BABA-47F4-84A1-49880F632E5F}" destId="{4CD8D2B1-F2B4-478D-B398-7A97E48F17BF}" srcOrd="0" destOrd="0" presId="urn:microsoft.com/office/officeart/2005/8/layout/hList1"/>
    <dgm:cxn modelId="{04BC3380-C8C2-4675-831A-92F39ADDFA4A}" type="presOf" srcId="{7F5922E8-1E31-4F42-AC8A-715E2A779400}" destId="{ED41626A-F81C-444E-9B5E-531FB8EBCD94}" srcOrd="0" destOrd="3" presId="urn:microsoft.com/office/officeart/2005/8/layout/hList1"/>
    <dgm:cxn modelId="{0D13AB85-C546-4F23-A367-3D5901CFF224}" type="presOf" srcId="{7D47A255-FFA8-42B5-B229-BF19AA4FD055}" destId="{ED41626A-F81C-444E-9B5E-531FB8EBCD94}" srcOrd="0" destOrd="1" presId="urn:microsoft.com/office/officeart/2005/8/layout/hList1"/>
    <dgm:cxn modelId="{B1BC3087-57DC-4D30-8085-DB4A502B72B0}" type="presOf" srcId="{BF3F1626-D324-4EFB-8C5D-3506A85BDD9D}" destId="{FB10E185-2006-413B-BEAD-4C82A9FEB9E1}" srcOrd="0" destOrd="5" presId="urn:microsoft.com/office/officeart/2005/8/layout/hList1"/>
    <dgm:cxn modelId="{77D179A3-EAEB-4FAA-B636-2D375B68A3BB}" type="presOf" srcId="{1A75C82E-358A-4C2A-A1FC-1966FC129597}" destId="{FB10E185-2006-413B-BEAD-4C82A9FEB9E1}" srcOrd="0" destOrd="1" presId="urn:microsoft.com/office/officeart/2005/8/layout/hList1"/>
    <dgm:cxn modelId="{C074FCA4-5CC6-4AA2-8391-A96B18CD2090}" srcId="{6BA99CF1-61B7-4623-B1B9-BD6178F637D6}" destId="{AEF042C8-F6E1-4612-9893-54C7B19032AC}" srcOrd="3" destOrd="0" parTransId="{5689198A-1E2C-4C3A-9815-6701F059A5A5}" sibTransId="{F3030943-9DFC-46C1-8FAA-4AC587515435}"/>
    <dgm:cxn modelId="{6035DAAB-57D3-417B-8926-9DE04AA98F74}" srcId="{4E709BBC-39D2-416D-A223-FE0B54CE06AD}" destId="{7F5922E8-1E31-4F42-AC8A-715E2A779400}" srcOrd="3" destOrd="0" parTransId="{C3299E63-8116-4C2B-8985-E691E5FDAECE}" sibTransId="{C435DAD9-0B4A-42F0-BABF-73D8053DACBE}"/>
    <dgm:cxn modelId="{4A3408B5-1293-4CC3-A31E-106B0D2125F7}" type="presOf" srcId="{94D13417-C52D-473B-B2F3-94004365A59C}" destId="{7B4C19B1-57CC-40D5-912C-9775D83729F6}" srcOrd="0" destOrd="2" presId="urn:microsoft.com/office/officeart/2005/8/layout/hList1"/>
    <dgm:cxn modelId="{554559B5-45AA-4D4D-88DF-33359DF2570D}" srcId="{6BA99CF1-61B7-4623-B1B9-BD6178F637D6}" destId="{B532EF4E-4B87-481F-B67A-8C583B1B6793}" srcOrd="4" destOrd="0" parTransId="{FDBD861E-6032-421F-884A-552D123403D3}" sibTransId="{F20DC389-C4AE-46C3-82E9-A61758545DB9}"/>
    <dgm:cxn modelId="{4D1882B7-9C25-49C2-A651-0B96570180C1}" srcId="{35BEA6DF-8924-4A20-AA02-7ED5A7483460}" destId="{4E709BBC-39D2-416D-A223-FE0B54CE06AD}" srcOrd="2" destOrd="0" parTransId="{481AB282-4E72-4890-849D-AEB2788D60F3}" sibTransId="{D06030AD-8E75-415C-ABE1-4C0567FD6273}"/>
    <dgm:cxn modelId="{B636F6B9-F9A7-45D4-B4EA-C8C5522E8546}" type="presOf" srcId="{A37A7F23-6734-4E71-945B-4D2795FEAD5A}" destId="{7B4C19B1-57CC-40D5-912C-9775D83729F6}" srcOrd="0" destOrd="6" presId="urn:microsoft.com/office/officeart/2005/8/layout/hList1"/>
    <dgm:cxn modelId="{7FF3C7BA-3630-421C-9549-DFC03FBA3766}" srcId="{13F6F52E-BABA-47F4-84A1-49880F632E5F}" destId="{19B99F47-FC43-4C40-8A53-2E2160B7F600}" srcOrd="3" destOrd="0" parTransId="{9D0175D1-CB8B-4DC8-B308-1203E1EB7849}" sibTransId="{911F2351-EFBD-4064-A82D-43335431C4D8}"/>
    <dgm:cxn modelId="{B93E0BBB-25B1-401E-A23A-539F404ACA3F}" srcId="{13F6F52E-BABA-47F4-84A1-49880F632E5F}" destId="{177DF2D1-C7A7-46C9-AF9A-2CF11017A2F3}" srcOrd="2" destOrd="0" parTransId="{72F28206-266C-4B77-8B8E-8235411FF823}" sibTransId="{2BA4F37C-78D8-4B90-A6E9-3D44B62F2FE7}"/>
    <dgm:cxn modelId="{C76588BC-0230-4239-872D-384DB56A4B92}" type="presOf" srcId="{D26A85E5-7B33-4D58-94F2-6444D3D870BC}" destId="{ED41626A-F81C-444E-9B5E-531FB8EBCD94}" srcOrd="0" destOrd="0" presId="urn:microsoft.com/office/officeart/2005/8/layout/hList1"/>
    <dgm:cxn modelId="{8FF88BCA-4283-4166-A509-84450879CE54}" type="presOf" srcId="{144413B8-D598-45B0-A328-914569D80821}" destId="{ED41626A-F81C-444E-9B5E-531FB8EBCD94}" srcOrd="0" destOrd="4" presId="urn:microsoft.com/office/officeart/2005/8/layout/hList1"/>
    <dgm:cxn modelId="{FCC2C0CB-85C0-4B81-956B-3C301A80C2A3}" srcId="{6BA99CF1-61B7-4623-B1B9-BD6178F637D6}" destId="{A37A7F23-6734-4E71-945B-4D2795FEAD5A}" srcOrd="6" destOrd="0" parTransId="{82DD02CB-B7DB-4FAE-B309-B99006D1E35A}" sibTransId="{720543FA-5765-44C1-8519-8846BCC3468E}"/>
    <dgm:cxn modelId="{CDB740D2-7D24-4EE1-8E99-18E7F8DB18DB}" srcId="{13F6F52E-BABA-47F4-84A1-49880F632E5F}" destId="{BF3F1626-D324-4EFB-8C5D-3506A85BDD9D}" srcOrd="5" destOrd="0" parTransId="{BAEBBF6B-2FCB-4D25-B099-902CA3FB9883}" sibTransId="{EA54F9EB-1075-4560-B2F6-E0708AC417B1}"/>
    <dgm:cxn modelId="{847E7ED5-5686-4F14-B794-7318B5AB7062}" type="presOf" srcId="{91A4178D-5CA2-4243-9EDF-406B09EFC70B}" destId="{FB10E185-2006-413B-BEAD-4C82A9FEB9E1}" srcOrd="0" destOrd="0" presId="urn:microsoft.com/office/officeart/2005/8/layout/hList1"/>
    <dgm:cxn modelId="{FB9CC4DD-B7C9-4F25-98F8-D180010CADE8}" srcId="{35BEA6DF-8924-4A20-AA02-7ED5A7483460}" destId="{13F6F52E-BABA-47F4-84A1-49880F632E5F}" srcOrd="1" destOrd="0" parTransId="{331E438C-31DF-4F19-A7E9-18554B02F5AF}" sibTransId="{0A2274DC-FAB8-4A81-98F6-737F25001EAB}"/>
    <dgm:cxn modelId="{D92406E3-0F20-44FF-9E56-B15373AC0FDF}" type="presOf" srcId="{6BA99CF1-61B7-4623-B1B9-BD6178F637D6}" destId="{17AB3754-820B-4554-9FCE-E9B40DB53BCB}" srcOrd="0" destOrd="0" presId="urn:microsoft.com/office/officeart/2005/8/layout/hList1"/>
    <dgm:cxn modelId="{74A296FD-9582-4F11-AC02-4D7D843992F6}" type="presOf" srcId="{8E4F491B-BB3E-4743-8E5E-D1614CE7A468}" destId="{FB10E185-2006-413B-BEAD-4C82A9FEB9E1}" srcOrd="0" destOrd="4" presId="urn:microsoft.com/office/officeart/2005/8/layout/hList1"/>
    <dgm:cxn modelId="{4BECFCAA-0DC5-438A-8B04-765DF6A4BBFD}" type="presParOf" srcId="{1AC42880-F630-40D2-8859-F2AD8E84CB4D}" destId="{64666F09-BD7E-466A-AE2E-DD628871EA30}" srcOrd="0" destOrd="0" presId="urn:microsoft.com/office/officeart/2005/8/layout/hList1"/>
    <dgm:cxn modelId="{38BEE5D8-5066-4C29-A82F-C1D33923BB0E}" type="presParOf" srcId="{64666F09-BD7E-466A-AE2E-DD628871EA30}" destId="{17AB3754-820B-4554-9FCE-E9B40DB53BCB}" srcOrd="0" destOrd="0" presId="urn:microsoft.com/office/officeart/2005/8/layout/hList1"/>
    <dgm:cxn modelId="{D5B3EBF6-B27A-400C-82DD-CD93D823A05C}" type="presParOf" srcId="{64666F09-BD7E-466A-AE2E-DD628871EA30}" destId="{7B4C19B1-57CC-40D5-912C-9775D83729F6}" srcOrd="1" destOrd="0" presId="urn:microsoft.com/office/officeart/2005/8/layout/hList1"/>
    <dgm:cxn modelId="{7A7B7811-3040-45A1-80E4-32C689D9F199}" type="presParOf" srcId="{1AC42880-F630-40D2-8859-F2AD8E84CB4D}" destId="{A3BA1986-22B8-480A-9765-68C4519CDC6F}" srcOrd="1" destOrd="0" presId="urn:microsoft.com/office/officeart/2005/8/layout/hList1"/>
    <dgm:cxn modelId="{61242A2F-97BC-4254-AEA0-6CAA54B45394}" type="presParOf" srcId="{1AC42880-F630-40D2-8859-F2AD8E84CB4D}" destId="{B1B4384C-0C28-4FD9-AF28-F3928599EC64}" srcOrd="2" destOrd="0" presId="urn:microsoft.com/office/officeart/2005/8/layout/hList1"/>
    <dgm:cxn modelId="{B3E73875-895D-4A1C-9871-20332666C64C}" type="presParOf" srcId="{B1B4384C-0C28-4FD9-AF28-F3928599EC64}" destId="{4CD8D2B1-F2B4-478D-B398-7A97E48F17BF}" srcOrd="0" destOrd="0" presId="urn:microsoft.com/office/officeart/2005/8/layout/hList1"/>
    <dgm:cxn modelId="{0ED9805E-55E3-4A9C-AD51-6FA5FF42C1FB}" type="presParOf" srcId="{B1B4384C-0C28-4FD9-AF28-F3928599EC64}" destId="{FB10E185-2006-413B-BEAD-4C82A9FEB9E1}" srcOrd="1" destOrd="0" presId="urn:microsoft.com/office/officeart/2005/8/layout/hList1"/>
    <dgm:cxn modelId="{77F2538B-5E67-4301-A00B-A90BE9615F20}" type="presParOf" srcId="{1AC42880-F630-40D2-8859-F2AD8E84CB4D}" destId="{CE4AF801-DF81-43C4-826C-C29AD8EA79FE}" srcOrd="3" destOrd="0" presId="urn:microsoft.com/office/officeart/2005/8/layout/hList1"/>
    <dgm:cxn modelId="{43ED6340-CA3F-4EF6-A2F7-EA8B973158E2}" type="presParOf" srcId="{1AC42880-F630-40D2-8859-F2AD8E84CB4D}" destId="{65DBFE12-B2D4-4287-88E4-B54A10CF69C2}" srcOrd="4" destOrd="0" presId="urn:microsoft.com/office/officeart/2005/8/layout/hList1"/>
    <dgm:cxn modelId="{C828101E-67C2-4555-8081-2DD4282F77A3}" type="presParOf" srcId="{65DBFE12-B2D4-4287-88E4-B54A10CF69C2}" destId="{7F33E657-69EE-4DC4-8251-FBCEDF5F3209}" srcOrd="0" destOrd="0" presId="urn:microsoft.com/office/officeart/2005/8/layout/hList1"/>
    <dgm:cxn modelId="{D3B50A76-5CCA-4863-9BC3-62BDFC888D26}" type="presParOf" srcId="{65DBFE12-B2D4-4287-88E4-B54A10CF69C2}" destId="{ED41626A-F81C-444E-9B5E-531FB8EBCD9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40E713-1C0C-4D0F-9E58-5F84084CFDB1}"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701B4541-88F8-4FEC-95FB-503F64491812}">
      <dgm:prSet phldrT="[Text]" custT="1"/>
      <dgm:spPr/>
      <dgm:t>
        <a:bodyPr/>
        <a:lstStyle/>
        <a:p>
          <a:r>
            <a:rPr lang="en-US" sz="3200" kern="1200" dirty="0"/>
            <a:t>What </a:t>
          </a:r>
          <a:r>
            <a:rPr lang="en-US" sz="3200" b="1" i="0" kern="1200" dirty="0">
              <a:solidFill>
                <a:srgbClr val="3A3ACC"/>
              </a:solidFill>
              <a:latin typeface="+mj-lt"/>
              <a:ea typeface="Calibri" panose="020F0502020204030204" pitchFamily="34" charset="0"/>
              <a:cs typeface="+mn-cs"/>
            </a:rPr>
            <a:t>risks</a:t>
          </a:r>
          <a:r>
            <a:rPr lang="en-US" sz="3200" kern="1200" dirty="0"/>
            <a:t> are you most concerned about with the use of artificial intelligence?</a:t>
          </a:r>
        </a:p>
      </dgm:t>
    </dgm:pt>
    <dgm:pt modelId="{500CD1C3-FB8D-408C-8F1D-31FFE96CF589}" type="parTrans" cxnId="{BBF50029-4A88-4DB5-8B0C-FCC884BFFD97}">
      <dgm:prSet/>
      <dgm:spPr/>
      <dgm:t>
        <a:bodyPr/>
        <a:lstStyle/>
        <a:p>
          <a:endParaRPr lang="en-US"/>
        </a:p>
      </dgm:t>
    </dgm:pt>
    <dgm:pt modelId="{E94EA6E6-57CB-4080-A069-0E7AF2C88DDC}" type="sibTrans" cxnId="{BBF50029-4A88-4DB5-8B0C-FCC884BFFD97}">
      <dgm:prSet/>
      <dgm:spPr/>
      <dgm:t>
        <a:bodyPr/>
        <a:lstStyle/>
        <a:p>
          <a:endParaRPr lang="en-US"/>
        </a:p>
      </dgm:t>
    </dgm:pt>
    <dgm:pt modelId="{3823AC91-9D4D-4046-962D-C0ED5268A50D}">
      <dgm:prSet custT="1"/>
      <dgm:spPr/>
      <dgm:t>
        <a:bodyPr/>
        <a:lstStyle/>
        <a:p>
          <a:r>
            <a:rPr lang="en-US" sz="3200" kern="1200" dirty="0"/>
            <a:t>Which </a:t>
          </a:r>
          <a:r>
            <a:rPr lang="en-US" sz="3200" b="1" i="0" kern="1200" dirty="0">
              <a:solidFill>
                <a:srgbClr val="3A3ACC"/>
              </a:solidFill>
              <a:latin typeface="Source Sans Pro"/>
              <a:ea typeface="Calibri" panose="020F0502020204030204" pitchFamily="34" charset="0"/>
              <a:cs typeface="+mn-cs"/>
            </a:rPr>
            <a:t>rewards</a:t>
          </a:r>
          <a:r>
            <a:rPr lang="en-US" sz="3200" kern="1200" dirty="0"/>
            <a:t> are you most interested in associated with the use of artificial intelligence?</a:t>
          </a:r>
        </a:p>
      </dgm:t>
    </dgm:pt>
    <dgm:pt modelId="{116718A0-C44D-49B4-860A-774E79B0DC11}" type="parTrans" cxnId="{DA373E35-E019-4628-8D9D-346E149855F5}">
      <dgm:prSet/>
      <dgm:spPr/>
      <dgm:t>
        <a:bodyPr/>
        <a:lstStyle/>
        <a:p>
          <a:endParaRPr lang="en-US"/>
        </a:p>
      </dgm:t>
    </dgm:pt>
    <dgm:pt modelId="{CF3E5D93-B0F4-4286-B397-0D819B165B5D}" type="sibTrans" cxnId="{DA373E35-E019-4628-8D9D-346E149855F5}">
      <dgm:prSet/>
      <dgm:spPr/>
      <dgm:t>
        <a:bodyPr/>
        <a:lstStyle/>
        <a:p>
          <a:endParaRPr lang="en-US"/>
        </a:p>
      </dgm:t>
    </dgm:pt>
    <dgm:pt modelId="{035A5B68-7E8C-45DD-93CF-72303B59F2EC}" type="pres">
      <dgm:prSet presAssocID="{6C40E713-1C0C-4D0F-9E58-5F84084CFDB1}" presName="vert0" presStyleCnt="0">
        <dgm:presLayoutVars>
          <dgm:dir/>
          <dgm:animOne val="branch"/>
          <dgm:animLvl val="lvl"/>
        </dgm:presLayoutVars>
      </dgm:prSet>
      <dgm:spPr/>
    </dgm:pt>
    <dgm:pt modelId="{79281B68-F836-467D-86A9-C723404D58DE}" type="pres">
      <dgm:prSet presAssocID="{701B4541-88F8-4FEC-95FB-503F64491812}" presName="thickLine" presStyleLbl="alignNode1" presStyleIdx="0" presStyleCnt="2"/>
      <dgm:spPr/>
    </dgm:pt>
    <dgm:pt modelId="{0F84AFF6-9E8C-4151-8E4E-B3B3D4EED0A8}" type="pres">
      <dgm:prSet presAssocID="{701B4541-88F8-4FEC-95FB-503F64491812}" presName="horz1" presStyleCnt="0"/>
      <dgm:spPr/>
    </dgm:pt>
    <dgm:pt modelId="{5A7EEE44-F434-4FF7-81E9-CDCA6C4DC38B}" type="pres">
      <dgm:prSet presAssocID="{701B4541-88F8-4FEC-95FB-503F64491812}" presName="tx1" presStyleLbl="revTx" presStyleIdx="0" presStyleCnt="2"/>
      <dgm:spPr/>
    </dgm:pt>
    <dgm:pt modelId="{413D3E45-CBA8-4E5A-82E0-894E2FBEB183}" type="pres">
      <dgm:prSet presAssocID="{701B4541-88F8-4FEC-95FB-503F64491812}" presName="vert1" presStyleCnt="0"/>
      <dgm:spPr/>
    </dgm:pt>
    <dgm:pt modelId="{4C24DF71-A833-4486-A720-BE1FE556F94D}" type="pres">
      <dgm:prSet presAssocID="{3823AC91-9D4D-4046-962D-C0ED5268A50D}" presName="thickLine" presStyleLbl="alignNode1" presStyleIdx="1" presStyleCnt="2"/>
      <dgm:spPr/>
    </dgm:pt>
    <dgm:pt modelId="{0E41043C-2483-4959-891D-96179C951E9F}" type="pres">
      <dgm:prSet presAssocID="{3823AC91-9D4D-4046-962D-C0ED5268A50D}" presName="horz1" presStyleCnt="0"/>
      <dgm:spPr/>
    </dgm:pt>
    <dgm:pt modelId="{BD675C86-221B-47BC-944B-5F49FDA2EC4C}" type="pres">
      <dgm:prSet presAssocID="{3823AC91-9D4D-4046-962D-C0ED5268A50D}" presName="tx1" presStyleLbl="revTx" presStyleIdx="1" presStyleCnt="2"/>
      <dgm:spPr/>
    </dgm:pt>
    <dgm:pt modelId="{15F7395C-AC12-42AB-A7FB-D87872540B5A}" type="pres">
      <dgm:prSet presAssocID="{3823AC91-9D4D-4046-962D-C0ED5268A50D}" presName="vert1" presStyleCnt="0"/>
      <dgm:spPr/>
    </dgm:pt>
  </dgm:ptLst>
  <dgm:cxnLst>
    <dgm:cxn modelId="{51F75B0C-F927-4C4A-81AD-00668E84539D}" type="presOf" srcId="{701B4541-88F8-4FEC-95FB-503F64491812}" destId="{5A7EEE44-F434-4FF7-81E9-CDCA6C4DC38B}" srcOrd="0" destOrd="0" presId="urn:microsoft.com/office/officeart/2008/layout/LinedList"/>
    <dgm:cxn modelId="{BBF50029-4A88-4DB5-8B0C-FCC884BFFD97}" srcId="{6C40E713-1C0C-4D0F-9E58-5F84084CFDB1}" destId="{701B4541-88F8-4FEC-95FB-503F64491812}" srcOrd="0" destOrd="0" parTransId="{500CD1C3-FB8D-408C-8F1D-31FFE96CF589}" sibTransId="{E94EA6E6-57CB-4080-A069-0E7AF2C88DDC}"/>
    <dgm:cxn modelId="{DA373E35-E019-4628-8D9D-346E149855F5}" srcId="{6C40E713-1C0C-4D0F-9E58-5F84084CFDB1}" destId="{3823AC91-9D4D-4046-962D-C0ED5268A50D}" srcOrd="1" destOrd="0" parTransId="{116718A0-C44D-49B4-860A-774E79B0DC11}" sibTransId="{CF3E5D93-B0F4-4286-B397-0D819B165B5D}"/>
    <dgm:cxn modelId="{3C144F63-1509-4365-81D9-B77281C699E0}" type="presOf" srcId="{3823AC91-9D4D-4046-962D-C0ED5268A50D}" destId="{BD675C86-221B-47BC-944B-5F49FDA2EC4C}" srcOrd="0" destOrd="0" presId="urn:microsoft.com/office/officeart/2008/layout/LinedList"/>
    <dgm:cxn modelId="{FDBEAFB2-DA0A-425A-A415-2EAAB5352E3F}" type="presOf" srcId="{6C40E713-1C0C-4D0F-9E58-5F84084CFDB1}" destId="{035A5B68-7E8C-45DD-93CF-72303B59F2EC}" srcOrd="0" destOrd="0" presId="urn:microsoft.com/office/officeart/2008/layout/LinedList"/>
    <dgm:cxn modelId="{82D4E62C-8451-44E4-941A-8CA315C11708}" type="presParOf" srcId="{035A5B68-7E8C-45DD-93CF-72303B59F2EC}" destId="{79281B68-F836-467D-86A9-C723404D58DE}" srcOrd="0" destOrd="0" presId="urn:microsoft.com/office/officeart/2008/layout/LinedList"/>
    <dgm:cxn modelId="{58C0F13F-96B7-4DB8-B442-858CD95EAAE1}" type="presParOf" srcId="{035A5B68-7E8C-45DD-93CF-72303B59F2EC}" destId="{0F84AFF6-9E8C-4151-8E4E-B3B3D4EED0A8}" srcOrd="1" destOrd="0" presId="urn:microsoft.com/office/officeart/2008/layout/LinedList"/>
    <dgm:cxn modelId="{2295CC34-3610-4B4C-A1BC-97EBF52970CB}" type="presParOf" srcId="{0F84AFF6-9E8C-4151-8E4E-B3B3D4EED0A8}" destId="{5A7EEE44-F434-4FF7-81E9-CDCA6C4DC38B}" srcOrd="0" destOrd="0" presId="urn:microsoft.com/office/officeart/2008/layout/LinedList"/>
    <dgm:cxn modelId="{E0DF1E2D-4FF8-4EA6-BF63-FC959AF4B5B7}" type="presParOf" srcId="{0F84AFF6-9E8C-4151-8E4E-B3B3D4EED0A8}" destId="{413D3E45-CBA8-4E5A-82E0-894E2FBEB183}" srcOrd="1" destOrd="0" presId="urn:microsoft.com/office/officeart/2008/layout/LinedList"/>
    <dgm:cxn modelId="{C62B8CDC-9336-4408-B409-AA5C1615E3C8}" type="presParOf" srcId="{035A5B68-7E8C-45DD-93CF-72303B59F2EC}" destId="{4C24DF71-A833-4486-A720-BE1FE556F94D}" srcOrd="2" destOrd="0" presId="urn:microsoft.com/office/officeart/2008/layout/LinedList"/>
    <dgm:cxn modelId="{C3383614-B439-4B8F-B53B-0BF5FF3EEC92}" type="presParOf" srcId="{035A5B68-7E8C-45DD-93CF-72303B59F2EC}" destId="{0E41043C-2483-4959-891D-96179C951E9F}" srcOrd="3" destOrd="0" presId="urn:microsoft.com/office/officeart/2008/layout/LinedList"/>
    <dgm:cxn modelId="{0BA4C289-547C-4037-92FC-5051EEE3D016}" type="presParOf" srcId="{0E41043C-2483-4959-891D-96179C951E9F}" destId="{BD675C86-221B-47BC-944B-5F49FDA2EC4C}" srcOrd="0" destOrd="0" presId="urn:microsoft.com/office/officeart/2008/layout/LinedList"/>
    <dgm:cxn modelId="{FA437964-FD0A-4685-8A19-36DF9969CAE0}" type="presParOf" srcId="{0E41043C-2483-4959-891D-96179C951E9F}" destId="{15F7395C-AC12-42AB-A7FB-D87872540B5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684203-B684-4C50-99E7-5C97AE82E3B8}"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n-US"/>
        </a:p>
      </dgm:t>
    </dgm:pt>
    <dgm:pt modelId="{1743D327-929B-4B1F-A7BE-4F9CC2823D2C}">
      <dgm:prSet phldrT="[Text]" custT="1"/>
      <dgm:spPr/>
      <dgm:t>
        <a:bodyPr/>
        <a:lstStyle/>
        <a:p>
          <a:r>
            <a:rPr lang="en-US" sz="1800" b="1" dirty="0">
              <a:latin typeface="Arial" panose="020B0604020202020204" pitchFamily="34" charset="0"/>
              <a:ea typeface="Calibri" panose="020F0502020204030204" pitchFamily="34" charset="0"/>
            </a:rPr>
            <a:t>Principles</a:t>
          </a:r>
          <a:endParaRPr lang="en-US" sz="1800" b="1" dirty="0"/>
        </a:p>
      </dgm:t>
    </dgm:pt>
    <dgm:pt modelId="{F897D8EA-3775-43B5-9E10-C26FCCBB9331}" type="parTrans" cxnId="{1B6C2218-8880-4599-8EE5-AF72ABD86A20}">
      <dgm:prSet/>
      <dgm:spPr/>
      <dgm:t>
        <a:bodyPr/>
        <a:lstStyle/>
        <a:p>
          <a:endParaRPr lang="en-US"/>
        </a:p>
      </dgm:t>
    </dgm:pt>
    <dgm:pt modelId="{09702E25-9CE6-42BF-B5D3-402CB0E1B4E4}" type="sibTrans" cxnId="{1B6C2218-8880-4599-8EE5-AF72ABD86A20}">
      <dgm:prSet/>
      <dgm:spPr/>
      <dgm:t>
        <a:bodyPr/>
        <a:lstStyle/>
        <a:p>
          <a:endParaRPr lang="en-US"/>
        </a:p>
      </dgm:t>
    </dgm:pt>
    <dgm:pt modelId="{6E0B9478-90E1-4CE7-8C55-2E1277CEED4D}">
      <dgm:prSet custT="1"/>
      <dgm:spPr/>
      <dgm:t>
        <a:bodyPr/>
        <a:lstStyle/>
        <a:p>
          <a:r>
            <a:rPr lang="en-US" sz="1800" b="1" dirty="0">
              <a:latin typeface="Arial" panose="020B0604020202020204" pitchFamily="34" charset="0"/>
              <a:ea typeface="Calibri" panose="020F0502020204030204" pitchFamily="34" charset="0"/>
            </a:rPr>
            <a:t>Standards</a:t>
          </a:r>
        </a:p>
      </dgm:t>
    </dgm:pt>
    <dgm:pt modelId="{328CC78D-DAF6-4C6D-9E94-4B13DEF3EECC}" type="parTrans" cxnId="{F6814E00-7B33-4EB1-954B-2A995E2E1A30}">
      <dgm:prSet/>
      <dgm:spPr/>
      <dgm:t>
        <a:bodyPr/>
        <a:lstStyle/>
        <a:p>
          <a:endParaRPr lang="en-US"/>
        </a:p>
      </dgm:t>
    </dgm:pt>
    <dgm:pt modelId="{CFD26B30-A610-4E3C-B3FF-DBDCE91B2CEF}" type="sibTrans" cxnId="{F6814E00-7B33-4EB1-954B-2A995E2E1A30}">
      <dgm:prSet/>
      <dgm:spPr/>
      <dgm:t>
        <a:bodyPr/>
        <a:lstStyle/>
        <a:p>
          <a:endParaRPr lang="en-US"/>
        </a:p>
      </dgm:t>
    </dgm:pt>
    <dgm:pt modelId="{3AF7CD07-67A6-4CD5-AC84-BD8C1843747E}">
      <dgm:prSet custT="1"/>
      <dgm:spPr/>
      <dgm:t>
        <a:bodyPr/>
        <a:lstStyle/>
        <a:p>
          <a:r>
            <a:rPr lang="en-US" sz="1800" b="1" dirty="0">
              <a:latin typeface="Arial" panose="020B0604020202020204" pitchFamily="34" charset="0"/>
              <a:ea typeface="Calibri" panose="020F0502020204030204" pitchFamily="34" charset="0"/>
            </a:rPr>
            <a:t>Best Practices</a:t>
          </a:r>
        </a:p>
      </dgm:t>
    </dgm:pt>
    <dgm:pt modelId="{C3B01F32-5675-4BD9-A79D-E0016D32A001}" type="parTrans" cxnId="{8425D86E-7223-4375-8E4A-3647D45820F1}">
      <dgm:prSet/>
      <dgm:spPr/>
      <dgm:t>
        <a:bodyPr/>
        <a:lstStyle/>
        <a:p>
          <a:endParaRPr lang="en-US"/>
        </a:p>
      </dgm:t>
    </dgm:pt>
    <dgm:pt modelId="{2ED27F3B-022D-4A7D-B1B8-16C854F24731}" type="sibTrans" cxnId="{8425D86E-7223-4375-8E4A-3647D45820F1}">
      <dgm:prSet/>
      <dgm:spPr/>
      <dgm:t>
        <a:bodyPr/>
        <a:lstStyle/>
        <a:p>
          <a:endParaRPr lang="en-US"/>
        </a:p>
      </dgm:t>
    </dgm:pt>
    <dgm:pt modelId="{E7BFE5A2-B1F1-420A-A4D6-09E83AD9649D}">
      <dgm:prSet custT="1"/>
      <dgm:spPr/>
      <dgm:t>
        <a:bodyPr/>
        <a:lstStyle/>
        <a:p>
          <a:r>
            <a:rPr lang="en-US" sz="1800" b="1" dirty="0">
              <a:latin typeface="Arial" panose="020B0604020202020204" pitchFamily="34" charset="0"/>
              <a:ea typeface="Calibri" panose="020F0502020204030204" pitchFamily="34" charset="0"/>
            </a:rPr>
            <a:t>References for Actuaries</a:t>
          </a:r>
        </a:p>
      </dgm:t>
    </dgm:pt>
    <dgm:pt modelId="{BA37F094-2CEC-4116-A089-03555C1168AE}" type="parTrans" cxnId="{1E61A43B-EB49-4D64-9C72-2AC80AB268DD}">
      <dgm:prSet/>
      <dgm:spPr/>
      <dgm:t>
        <a:bodyPr/>
        <a:lstStyle/>
        <a:p>
          <a:endParaRPr lang="en-US"/>
        </a:p>
      </dgm:t>
    </dgm:pt>
    <dgm:pt modelId="{DE27C2B8-A56D-40C7-BFED-A4C78A260383}" type="sibTrans" cxnId="{1E61A43B-EB49-4D64-9C72-2AC80AB268DD}">
      <dgm:prSet/>
      <dgm:spPr/>
      <dgm:t>
        <a:bodyPr/>
        <a:lstStyle/>
        <a:p>
          <a:endParaRPr lang="en-US"/>
        </a:p>
      </dgm:t>
    </dgm:pt>
    <dgm:pt modelId="{9905568F-F7E0-42F3-8019-45EF55390683}">
      <dgm:prSet phldrT="[Text]" custT="1"/>
      <dgm:spPr/>
      <dgm:t>
        <a:bodyPr/>
        <a:lstStyle/>
        <a:p>
          <a:r>
            <a:rPr lang="en-US" sz="1800" dirty="0">
              <a:latin typeface="Arial" panose="020B0604020202020204" pitchFamily="34" charset="0"/>
              <a:ea typeface="Calibri" panose="020F0502020204030204" pitchFamily="34" charset="0"/>
            </a:rPr>
            <a:t>Commonly articulated principles across several sources</a:t>
          </a:r>
          <a:r>
            <a:rPr lang="en-US" sz="1800" baseline="30000" dirty="0">
              <a:latin typeface="Arial" panose="020B0604020202020204" pitchFamily="34" charset="0"/>
              <a:ea typeface="Calibri" panose="020F0502020204030204" pitchFamily="34" charset="0"/>
            </a:rPr>
            <a:t>1</a:t>
          </a:r>
          <a:r>
            <a:rPr lang="en-US" sz="1800" dirty="0">
              <a:latin typeface="Arial" panose="020B0604020202020204" pitchFamily="34" charset="0"/>
              <a:ea typeface="Calibri" panose="020F0502020204030204" pitchFamily="34" charset="0"/>
            </a:rPr>
            <a:t> for the ethical use of AI.</a:t>
          </a:r>
          <a:endParaRPr lang="en-US" sz="1800" dirty="0"/>
        </a:p>
      </dgm:t>
    </dgm:pt>
    <dgm:pt modelId="{20277E27-B01E-43D7-86B7-9D5C0B64C7A4}" type="parTrans" cxnId="{8323A78F-799C-49A9-8296-50398478149E}">
      <dgm:prSet/>
      <dgm:spPr/>
      <dgm:t>
        <a:bodyPr/>
        <a:lstStyle/>
        <a:p>
          <a:endParaRPr lang="en-US"/>
        </a:p>
      </dgm:t>
    </dgm:pt>
    <dgm:pt modelId="{E66EA174-63E3-4AE4-981F-ABAC124008FB}" type="sibTrans" cxnId="{8323A78F-799C-49A9-8296-50398478149E}">
      <dgm:prSet/>
      <dgm:spPr/>
      <dgm:t>
        <a:bodyPr/>
        <a:lstStyle/>
        <a:p>
          <a:endParaRPr lang="en-US"/>
        </a:p>
      </dgm:t>
    </dgm:pt>
    <dgm:pt modelId="{B68FBE37-98C2-4622-816D-6BE94E98916F}">
      <dgm:prSet custT="1"/>
      <dgm:spPr/>
      <dgm:t>
        <a:bodyPr/>
        <a:lstStyle/>
        <a:p>
          <a:r>
            <a:rPr lang="en-US" sz="1800" dirty="0">
              <a:latin typeface="Arial" panose="020B0604020202020204" pitchFamily="34" charset="0"/>
              <a:ea typeface="Calibri" panose="020F0502020204030204" pitchFamily="34" charset="0"/>
            </a:rPr>
            <a:t>Requirements that should be codified via internal or external policies.</a:t>
          </a:r>
        </a:p>
      </dgm:t>
    </dgm:pt>
    <dgm:pt modelId="{E0829E65-F250-4A97-BC01-CA8982D2E205}" type="parTrans" cxnId="{87BACF2B-4914-4F6F-83AA-BD03067E7950}">
      <dgm:prSet/>
      <dgm:spPr/>
      <dgm:t>
        <a:bodyPr/>
        <a:lstStyle/>
        <a:p>
          <a:endParaRPr lang="en-US"/>
        </a:p>
      </dgm:t>
    </dgm:pt>
    <dgm:pt modelId="{A3D01B44-80D0-49BA-824D-61667B1D2D9C}" type="sibTrans" cxnId="{87BACF2B-4914-4F6F-83AA-BD03067E7950}">
      <dgm:prSet/>
      <dgm:spPr/>
      <dgm:t>
        <a:bodyPr/>
        <a:lstStyle/>
        <a:p>
          <a:endParaRPr lang="en-US"/>
        </a:p>
      </dgm:t>
    </dgm:pt>
    <dgm:pt modelId="{2EBB6215-01FE-45B0-A2F9-B4C739199CEC}">
      <dgm:prSet custT="1"/>
      <dgm:spPr/>
      <dgm:t>
        <a:bodyPr/>
        <a:lstStyle/>
        <a:p>
          <a:r>
            <a:rPr lang="en-US" sz="1800" dirty="0">
              <a:latin typeface="Arial" panose="020B0604020202020204" pitchFamily="34" charset="0"/>
              <a:ea typeface="Calibri" panose="020F0502020204030204" pitchFamily="34" charset="0"/>
            </a:rPr>
            <a:t>Tools or practices that facilitate meeting of requirements.</a:t>
          </a:r>
        </a:p>
      </dgm:t>
    </dgm:pt>
    <dgm:pt modelId="{6F456070-9873-4FFA-BE24-F5FCB1237121}" type="parTrans" cxnId="{837E2264-6553-41DA-BE83-D7ABF04FB9AE}">
      <dgm:prSet/>
      <dgm:spPr/>
      <dgm:t>
        <a:bodyPr/>
        <a:lstStyle/>
        <a:p>
          <a:endParaRPr lang="en-US"/>
        </a:p>
      </dgm:t>
    </dgm:pt>
    <dgm:pt modelId="{98398453-CEC1-49CE-8215-707AC1364FFB}" type="sibTrans" cxnId="{837E2264-6553-41DA-BE83-D7ABF04FB9AE}">
      <dgm:prSet/>
      <dgm:spPr/>
      <dgm:t>
        <a:bodyPr/>
        <a:lstStyle/>
        <a:p>
          <a:endParaRPr lang="en-US"/>
        </a:p>
      </dgm:t>
    </dgm:pt>
    <dgm:pt modelId="{8009CC0D-C3F7-4017-952E-AB38C5214304}">
      <dgm:prSet custT="1"/>
      <dgm:spPr/>
      <dgm:t>
        <a:bodyPr/>
        <a:lstStyle/>
        <a:p>
          <a:r>
            <a:rPr lang="en-US" sz="1800" dirty="0">
              <a:latin typeface="Arial" panose="020B0604020202020204" pitchFamily="34" charset="0"/>
              <a:ea typeface="Calibri" panose="020F0502020204030204" pitchFamily="34" charset="0"/>
            </a:rPr>
            <a:t>Relevant Actuarial Standards of Practice and code of conduct references.</a:t>
          </a:r>
        </a:p>
      </dgm:t>
    </dgm:pt>
    <dgm:pt modelId="{2D1B0326-38F5-425A-A71E-A457D6B000CB}" type="parTrans" cxnId="{0506883C-9292-405F-8A47-76DB80367D83}">
      <dgm:prSet/>
      <dgm:spPr/>
      <dgm:t>
        <a:bodyPr/>
        <a:lstStyle/>
        <a:p>
          <a:endParaRPr lang="en-US"/>
        </a:p>
      </dgm:t>
    </dgm:pt>
    <dgm:pt modelId="{C1AEFF76-0349-4E96-B300-EF04479CB799}" type="sibTrans" cxnId="{0506883C-9292-405F-8A47-76DB80367D83}">
      <dgm:prSet/>
      <dgm:spPr/>
      <dgm:t>
        <a:bodyPr/>
        <a:lstStyle/>
        <a:p>
          <a:endParaRPr lang="en-US"/>
        </a:p>
      </dgm:t>
    </dgm:pt>
    <dgm:pt modelId="{9E0936CB-B830-4287-8898-66C7B1CFB04E}" type="pres">
      <dgm:prSet presAssocID="{C2684203-B684-4C50-99E7-5C97AE82E3B8}" presName="Name0" presStyleCnt="0">
        <dgm:presLayoutVars>
          <dgm:chMax val="7"/>
          <dgm:chPref val="7"/>
          <dgm:dir/>
          <dgm:animOne val="branch"/>
          <dgm:animLvl val="lvl"/>
        </dgm:presLayoutVars>
      </dgm:prSet>
      <dgm:spPr/>
    </dgm:pt>
    <dgm:pt modelId="{502A8547-8419-48EF-B99E-51E08DEC8DDD}" type="pres">
      <dgm:prSet presAssocID="{1743D327-929B-4B1F-A7BE-4F9CC2823D2C}" presName="composite" presStyleCnt="0"/>
      <dgm:spPr/>
    </dgm:pt>
    <dgm:pt modelId="{8C8F46D5-BAE4-43E3-9A52-8D008BCD5939}" type="pres">
      <dgm:prSet presAssocID="{1743D327-929B-4B1F-A7BE-4F9CC2823D2C}" presName="BackAccent" presStyleLbl="bgShp" presStyleIdx="0" presStyleCnt="4"/>
      <dgm:spPr/>
    </dgm:pt>
    <dgm:pt modelId="{8885802E-DFB9-44AC-B021-E0663A0530D5}" type="pres">
      <dgm:prSet presAssocID="{1743D327-929B-4B1F-A7BE-4F9CC2823D2C}" presName="Accent" presStyleLbl="alignNode1" presStyleIdx="0" presStyleCnt="4"/>
      <dgm:spPr/>
    </dgm:pt>
    <dgm:pt modelId="{2962643A-B517-497C-A3C8-C73BC36377D6}" type="pres">
      <dgm:prSet presAssocID="{1743D327-929B-4B1F-A7BE-4F9CC2823D2C}" presName="Child" presStyleLbl="revTx" presStyleIdx="0" presStyleCnt="8">
        <dgm:presLayoutVars>
          <dgm:chMax val="0"/>
          <dgm:chPref val="0"/>
          <dgm:bulletEnabled val="1"/>
        </dgm:presLayoutVars>
      </dgm:prSet>
      <dgm:spPr/>
    </dgm:pt>
    <dgm:pt modelId="{87AC2300-4801-49CD-94D6-AC09B4BE5D8C}" type="pres">
      <dgm:prSet presAssocID="{1743D327-929B-4B1F-A7BE-4F9CC2823D2C}" presName="Parent" presStyleLbl="revTx" presStyleIdx="1" presStyleCnt="8">
        <dgm:presLayoutVars>
          <dgm:chMax val="1"/>
          <dgm:chPref val="1"/>
          <dgm:bulletEnabled val="1"/>
        </dgm:presLayoutVars>
      </dgm:prSet>
      <dgm:spPr/>
    </dgm:pt>
    <dgm:pt modelId="{F77721EC-83FF-448C-ADA1-D0D6E27A4504}" type="pres">
      <dgm:prSet presAssocID="{09702E25-9CE6-42BF-B5D3-402CB0E1B4E4}" presName="sibTrans" presStyleCnt="0"/>
      <dgm:spPr/>
    </dgm:pt>
    <dgm:pt modelId="{A8056916-9249-4662-A881-66A0B3FC3791}" type="pres">
      <dgm:prSet presAssocID="{6E0B9478-90E1-4CE7-8C55-2E1277CEED4D}" presName="composite" presStyleCnt="0"/>
      <dgm:spPr/>
    </dgm:pt>
    <dgm:pt modelId="{B669CDE3-1044-4EEF-870F-D7A576E7AF41}" type="pres">
      <dgm:prSet presAssocID="{6E0B9478-90E1-4CE7-8C55-2E1277CEED4D}" presName="BackAccent" presStyleLbl="bgShp" presStyleIdx="1" presStyleCnt="4"/>
      <dgm:spPr/>
    </dgm:pt>
    <dgm:pt modelId="{A6300F52-1D8F-4E44-A06F-4C9F3E604E8E}" type="pres">
      <dgm:prSet presAssocID="{6E0B9478-90E1-4CE7-8C55-2E1277CEED4D}" presName="Accent" presStyleLbl="alignNode1" presStyleIdx="1" presStyleCnt="4"/>
      <dgm:spPr/>
    </dgm:pt>
    <dgm:pt modelId="{CE024898-7AB9-4E0B-937B-C4914EE5265E}" type="pres">
      <dgm:prSet presAssocID="{6E0B9478-90E1-4CE7-8C55-2E1277CEED4D}" presName="Child" presStyleLbl="revTx" presStyleIdx="2" presStyleCnt="8">
        <dgm:presLayoutVars>
          <dgm:chMax val="0"/>
          <dgm:chPref val="0"/>
          <dgm:bulletEnabled val="1"/>
        </dgm:presLayoutVars>
      </dgm:prSet>
      <dgm:spPr/>
    </dgm:pt>
    <dgm:pt modelId="{18B741D5-56B7-429D-89F5-7E744C904D3C}" type="pres">
      <dgm:prSet presAssocID="{6E0B9478-90E1-4CE7-8C55-2E1277CEED4D}" presName="Parent" presStyleLbl="revTx" presStyleIdx="3" presStyleCnt="8">
        <dgm:presLayoutVars>
          <dgm:chMax val="1"/>
          <dgm:chPref val="1"/>
          <dgm:bulletEnabled val="1"/>
        </dgm:presLayoutVars>
      </dgm:prSet>
      <dgm:spPr/>
    </dgm:pt>
    <dgm:pt modelId="{39D28CD3-7743-4A11-816D-2D92B35493E3}" type="pres">
      <dgm:prSet presAssocID="{CFD26B30-A610-4E3C-B3FF-DBDCE91B2CEF}" presName="sibTrans" presStyleCnt="0"/>
      <dgm:spPr/>
    </dgm:pt>
    <dgm:pt modelId="{5083F108-3D9B-426A-AEB9-46640A7073A8}" type="pres">
      <dgm:prSet presAssocID="{3AF7CD07-67A6-4CD5-AC84-BD8C1843747E}" presName="composite" presStyleCnt="0"/>
      <dgm:spPr/>
    </dgm:pt>
    <dgm:pt modelId="{0F9D303F-3CDF-4CE1-BD7B-F17878AB3217}" type="pres">
      <dgm:prSet presAssocID="{3AF7CD07-67A6-4CD5-AC84-BD8C1843747E}" presName="BackAccent" presStyleLbl="bgShp" presStyleIdx="2" presStyleCnt="4"/>
      <dgm:spPr/>
    </dgm:pt>
    <dgm:pt modelId="{45B90EE8-DBF1-4A58-BD04-88DA59AEB547}" type="pres">
      <dgm:prSet presAssocID="{3AF7CD07-67A6-4CD5-AC84-BD8C1843747E}" presName="Accent" presStyleLbl="alignNode1" presStyleIdx="2" presStyleCnt="4"/>
      <dgm:spPr/>
    </dgm:pt>
    <dgm:pt modelId="{08F6BCC4-3ECF-4A5F-BB08-0B549C8821D1}" type="pres">
      <dgm:prSet presAssocID="{3AF7CD07-67A6-4CD5-AC84-BD8C1843747E}" presName="Child" presStyleLbl="revTx" presStyleIdx="4" presStyleCnt="8" custScaleX="110160">
        <dgm:presLayoutVars>
          <dgm:chMax val="0"/>
          <dgm:chPref val="0"/>
          <dgm:bulletEnabled val="1"/>
        </dgm:presLayoutVars>
      </dgm:prSet>
      <dgm:spPr/>
    </dgm:pt>
    <dgm:pt modelId="{7B8AF569-6111-4FF1-986B-E477A24EC6F9}" type="pres">
      <dgm:prSet presAssocID="{3AF7CD07-67A6-4CD5-AC84-BD8C1843747E}" presName="Parent" presStyleLbl="revTx" presStyleIdx="5" presStyleCnt="8">
        <dgm:presLayoutVars>
          <dgm:chMax val="1"/>
          <dgm:chPref val="1"/>
          <dgm:bulletEnabled val="1"/>
        </dgm:presLayoutVars>
      </dgm:prSet>
      <dgm:spPr/>
    </dgm:pt>
    <dgm:pt modelId="{A57C932D-6F7D-4438-8100-553F18B1CA8B}" type="pres">
      <dgm:prSet presAssocID="{2ED27F3B-022D-4A7D-B1B8-16C854F24731}" presName="sibTrans" presStyleCnt="0"/>
      <dgm:spPr/>
    </dgm:pt>
    <dgm:pt modelId="{91C08347-AA31-4A02-90B3-08A4B7AAA2CB}" type="pres">
      <dgm:prSet presAssocID="{E7BFE5A2-B1F1-420A-A4D6-09E83AD9649D}" presName="composite" presStyleCnt="0"/>
      <dgm:spPr/>
    </dgm:pt>
    <dgm:pt modelId="{11F0E6BB-38C3-4F2D-B2F0-117DF1578B1F}" type="pres">
      <dgm:prSet presAssocID="{E7BFE5A2-B1F1-420A-A4D6-09E83AD9649D}" presName="BackAccent" presStyleLbl="bgShp" presStyleIdx="3" presStyleCnt="4"/>
      <dgm:spPr/>
    </dgm:pt>
    <dgm:pt modelId="{42B0CA85-CEE7-4618-8362-8C21D963AC1A}" type="pres">
      <dgm:prSet presAssocID="{E7BFE5A2-B1F1-420A-A4D6-09E83AD9649D}" presName="Accent" presStyleLbl="alignNode1" presStyleIdx="3" presStyleCnt="4"/>
      <dgm:spPr/>
    </dgm:pt>
    <dgm:pt modelId="{8FC75EF2-2E49-479B-AD32-C96A2D44E112}" type="pres">
      <dgm:prSet presAssocID="{E7BFE5A2-B1F1-420A-A4D6-09E83AD9649D}" presName="Child" presStyleLbl="revTx" presStyleIdx="6" presStyleCnt="8" custScaleX="142441">
        <dgm:presLayoutVars>
          <dgm:chMax val="0"/>
          <dgm:chPref val="0"/>
          <dgm:bulletEnabled val="1"/>
        </dgm:presLayoutVars>
      </dgm:prSet>
      <dgm:spPr/>
    </dgm:pt>
    <dgm:pt modelId="{0EAE539B-BB77-4B7B-844A-B6F2F103D683}" type="pres">
      <dgm:prSet presAssocID="{E7BFE5A2-B1F1-420A-A4D6-09E83AD9649D}" presName="Parent" presStyleLbl="revTx" presStyleIdx="7" presStyleCnt="8">
        <dgm:presLayoutVars>
          <dgm:chMax val="1"/>
          <dgm:chPref val="1"/>
          <dgm:bulletEnabled val="1"/>
        </dgm:presLayoutVars>
      </dgm:prSet>
      <dgm:spPr/>
    </dgm:pt>
  </dgm:ptLst>
  <dgm:cxnLst>
    <dgm:cxn modelId="{F6814E00-7B33-4EB1-954B-2A995E2E1A30}" srcId="{C2684203-B684-4C50-99E7-5C97AE82E3B8}" destId="{6E0B9478-90E1-4CE7-8C55-2E1277CEED4D}" srcOrd="1" destOrd="0" parTransId="{328CC78D-DAF6-4C6D-9E94-4B13DEF3EECC}" sibTransId="{CFD26B30-A610-4E3C-B3FF-DBDCE91B2CEF}"/>
    <dgm:cxn modelId="{1B6C2218-8880-4599-8EE5-AF72ABD86A20}" srcId="{C2684203-B684-4C50-99E7-5C97AE82E3B8}" destId="{1743D327-929B-4B1F-A7BE-4F9CC2823D2C}" srcOrd="0" destOrd="0" parTransId="{F897D8EA-3775-43B5-9E10-C26FCCBB9331}" sibTransId="{09702E25-9CE6-42BF-B5D3-402CB0E1B4E4}"/>
    <dgm:cxn modelId="{87BACF2B-4914-4F6F-83AA-BD03067E7950}" srcId="{6E0B9478-90E1-4CE7-8C55-2E1277CEED4D}" destId="{B68FBE37-98C2-4622-816D-6BE94E98916F}" srcOrd="0" destOrd="0" parTransId="{E0829E65-F250-4A97-BC01-CA8982D2E205}" sibTransId="{A3D01B44-80D0-49BA-824D-61667B1D2D9C}"/>
    <dgm:cxn modelId="{CFB74C2F-601C-4D9E-BEBA-786F9509B471}" type="presOf" srcId="{2EBB6215-01FE-45B0-A2F9-B4C739199CEC}" destId="{08F6BCC4-3ECF-4A5F-BB08-0B549C8821D1}" srcOrd="0" destOrd="0" presId="urn:microsoft.com/office/officeart/2008/layout/IncreasingCircleProcess"/>
    <dgm:cxn modelId="{1E61A43B-EB49-4D64-9C72-2AC80AB268DD}" srcId="{C2684203-B684-4C50-99E7-5C97AE82E3B8}" destId="{E7BFE5A2-B1F1-420A-A4D6-09E83AD9649D}" srcOrd="3" destOrd="0" parTransId="{BA37F094-2CEC-4116-A089-03555C1168AE}" sibTransId="{DE27C2B8-A56D-40C7-BFED-A4C78A260383}"/>
    <dgm:cxn modelId="{00BDD63B-EA6C-4DBD-846E-D67B1998FE79}" type="presOf" srcId="{6E0B9478-90E1-4CE7-8C55-2E1277CEED4D}" destId="{18B741D5-56B7-429D-89F5-7E744C904D3C}" srcOrd="0" destOrd="0" presId="urn:microsoft.com/office/officeart/2008/layout/IncreasingCircleProcess"/>
    <dgm:cxn modelId="{0506883C-9292-405F-8A47-76DB80367D83}" srcId="{E7BFE5A2-B1F1-420A-A4D6-09E83AD9649D}" destId="{8009CC0D-C3F7-4017-952E-AB38C5214304}" srcOrd="0" destOrd="0" parTransId="{2D1B0326-38F5-425A-A71E-A457D6B000CB}" sibTransId="{C1AEFF76-0349-4E96-B300-EF04479CB799}"/>
    <dgm:cxn modelId="{35530261-2814-4CE7-A4EB-C00EB9FEC37C}" type="presOf" srcId="{E7BFE5A2-B1F1-420A-A4D6-09E83AD9649D}" destId="{0EAE539B-BB77-4B7B-844A-B6F2F103D683}" srcOrd="0" destOrd="0" presId="urn:microsoft.com/office/officeart/2008/layout/IncreasingCircleProcess"/>
    <dgm:cxn modelId="{31BBDC43-5038-4BCB-AAB6-04C7A8CA2EB0}" type="presOf" srcId="{B68FBE37-98C2-4622-816D-6BE94E98916F}" destId="{CE024898-7AB9-4E0B-937B-C4914EE5265E}" srcOrd="0" destOrd="0" presId="urn:microsoft.com/office/officeart/2008/layout/IncreasingCircleProcess"/>
    <dgm:cxn modelId="{837E2264-6553-41DA-BE83-D7ABF04FB9AE}" srcId="{3AF7CD07-67A6-4CD5-AC84-BD8C1843747E}" destId="{2EBB6215-01FE-45B0-A2F9-B4C739199CEC}" srcOrd="0" destOrd="0" parTransId="{6F456070-9873-4FFA-BE24-F5FCB1237121}" sibTransId="{98398453-CEC1-49CE-8215-707AC1364FFB}"/>
    <dgm:cxn modelId="{53F3F04C-2A8D-4381-A579-C150A498A46A}" type="presOf" srcId="{1743D327-929B-4B1F-A7BE-4F9CC2823D2C}" destId="{87AC2300-4801-49CD-94D6-AC09B4BE5D8C}" srcOrd="0" destOrd="0" presId="urn:microsoft.com/office/officeart/2008/layout/IncreasingCircleProcess"/>
    <dgm:cxn modelId="{8425D86E-7223-4375-8E4A-3647D45820F1}" srcId="{C2684203-B684-4C50-99E7-5C97AE82E3B8}" destId="{3AF7CD07-67A6-4CD5-AC84-BD8C1843747E}" srcOrd="2" destOrd="0" parTransId="{C3B01F32-5675-4BD9-A79D-E0016D32A001}" sibTransId="{2ED27F3B-022D-4A7D-B1B8-16C854F24731}"/>
    <dgm:cxn modelId="{44414E8F-A108-4C0B-A70C-FB4A3A8111DE}" type="presOf" srcId="{3AF7CD07-67A6-4CD5-AC84-BD8C1843747E}" destId="{7B8AF569-6111-4FF1-986B-E477A24EC6F9}" srcOrd="0" destOrd="0" presId="urn:microsoft.com/office/officeart/2008/layout/IncreasingCircleProcess"/>
    <dgm:cxn modelId="{8323A78F-799C-49A9-8296-50398478149E}" srcId="{1743D327-929B-4B1F-A7BE-4F9CC2823D2C}" destId="{9905568F-F7E0-42F3-8019-45EF55390683}" srcOrd="0" destOrd="0" parTransId="{20277E27-B01E-43D7-86B7-9D5C0B64C7A4}" sibTransId="{E66EA174-63E3-4AE4-981F-ABAC124008FB}"/>
    <dgm:cxn modelId="{C465AFBF-4D23-42DD-9A92-B31ECE279F14}" type="presOf" srcId="{C2684203-B684-4C50-99E7-5C97AE82E3B8}" destId="{9E0936CB-B830-4287-8898-66C7B1CFB04E}" srcOrd="0" destOrd="0" presId="urn:microsoft.com/office/officeart/2008/layout/IncreasingCircleProcess"/>
    <dgm:cxn modelId="{3DE5A0EE-E1FE-4AE7-94CE-0CA9C3F3BCCE}" type="presOf" srcId="{8009CC0D-C3F7-4017-952E-AB38C5214304}" destId="{8FC75EF2-2E49-479B-AD32-C96A2D44E112}" srcOrd="0" destOrd="0" presId="urn:microsoft.com/office/officeart/2008/layout/IncreasingCircleProcess"/>
    <dgm:cxn modelId="{9D72D9FB-3F0C-4380-B3E9-CE6042B6B2B5}" type="presOf" srcId="{9905568F-F7E0-42F3-8019-45EF55390683}" destId="{2962643A-B517-497C-A3C8-C73BC36377D6}" srcOrd="0" destOrd="0" presId="urn:microsoft.com/office/officeart/2008/layout/IncreasingCircleProcess"/>
    <dgm:cxn modelId="{B12E0FBE-447F-4106-96DA-D2C928804ED3}" type="presParOf" srcId="{9E0936CB-B830-4287-8898-66C7B1CFB04E}" destId="{502A8547-8419-48EF-B99E-51E08DEC8DDD}" srcOrd="0" destOrd="0" presId="urn:microsoft.com/office/officeart/2008/layout/IncreasingCircleProcess"/>
    <dgm:cxn modelId="{A62D09C9-85EB-4B63-B401-7B40C2F93AEC}" type="presParOf" srcId="{502A8547-8419-48EF-B99E-51E08DEC8DDD}" destId="{8C8F46D5-BAE4-43E3-9A52-8D008BCD5939}" srcOrd="0" destOrd="0" presId="urn:microsoft.com/office/officeart/2008/layout/IncreasingCircleProcess"/>
    <dgm:cxn modelId="{DE8CD22B-5B49-440A-801D-554E555BD687}" type="presParOf" srcId="{502A8547-8419-48EF-B99E-51E08DEC8DDD}" destId="{8885802E-DFB9-44AC-B021-E0663A0530D5}" srcOrd="1" destOrd="0" presId="urn:microsoft.com/office/officeart/2008/layout/IncreasingCircleProcess"/>
    <dgm:cxn modelId="{F1AAC874-E56D-46CE-A3F2-CEAF9B9FEAE4}" type="presParOf" srcId="{502A8547-8419-48EF-B99E-51E08DEC8DDD}" destId="{2962643A-B517-497C-A3C8-C73BC36377D6}" srcOrd="2" destOrd="0" presId="urn:microsoft.com/office/officeart/2008/layout/IncreasingCircleProcess"/>
    <dgm:cxn modelId="{C51F3908-C4CB-42F9-A8F8-12D8BB14FF87}" type="presParOf" srcId="{502A8547-8419-48EF-B99E-51E08DEC8DDD}" destId="{87AC2300-4801-49CD-94D6-AC09B4BE5D8C}" srcOrd="3" destOrd="0" presId="urn:microsoft.com/office/officeart/2008/layout/IncreasingCircleProcess"/>
    <dgm:cxn modelId="{9E2BCBB1-5F80-44C4-A6C8-7800FAFCC962}" type="presParOf" srcId="{9E0936CB-B830-4287-8898-66C7B1CFB04E}" destId="{F77721EC-83FF-448C-ADA1-D0D6E27A4504}" srcOrd="1" destOrd="0" presId="urn:microsoft.com/office/officeart/2008/layout/IncreasingCircleProcess"/>
    <dgm:cxn modelId="{D5DFC346-4845-4527-9018-C12BD667FAB8}" type="presParOf" srcId="{9E0936CB-B830-4287-8898-66C7B1CFB04E}" destId="{A8056916-9249-4662-A881-66A0B3FC3791}" srcOrd="2" destOrd="0" presId="urn:microsoft.com/office/officeart/2008/layout/IncreasingCircleProcess"/>
    <dgm:cxn modelId="{27221EC4-5D50-4388-B657-6BFECC75D5F6}" type="presParOf" srcId="{A8056916-9249-4662-A881-66A0B3FC3791}" destId="{B669CDE3-1044-4EEF-870F-D7A576E7AF41}" srcOrd="0" destOrd="0" presId="urn:microsoft.com/office/officeart/2008/layout/IncreasingCircleProcess"/>
    <dgm:cxn modelId="{D80B311D-933D-4F70-A211-8EB84D4C79CF}" type="presParOf" srcId="{A8056916-9249-4662-A881-66A0B3FC3791}" destId="{A6300F52-1D8F-4E44-A06F-4C9F3E604E8E}" srcOrd="1" destOrd="0" presId="urn:microsoft.com/office/officeart/2008/layout/IncreasingCircleProcess"/>
    <dgm:cxn modelId="{6C4E9D6B-D48A-4F99-812A-73583A6EB8B0}" type="presParOf" srcId="{A8056916-9249-4662-A881-66A0B3FC3791}" destId="{CE024898-7AB9-4E0B-937B-C4914EE5265E}" srcOrd="2" destOrd="0" presId="urn:microsoft.com/office/officeart/2008/layout/IncreasingCircleProcess"/>
    <dgm:cxn modelId="{A21528D3-8EC7-4802-AAB1-24DCE7734AFC}" type="presParOf" srcId="{A8056916-9249-4662-A881-66A0B3FC3791}" destId="{18B741D5-56B7-429D-89F5-7E744C904D3C}" srcOrd="3" destOrd="0" presId="urn:microsoft.com/office/officeart/2008/layout/IncreasingCircleProcess"/>
    <dgm:cxn modelId="{CD4BA46C-CBDF-4D57-BE36-F9BB454A079E}" type="presParOf" srcId="{9E0936CB-B830-4287-8898-66C7B1CFB04E}" destId="{39D28CD3-7743-4A11-816D-2D92B35493E3}" srcOrd="3" destOrd="0" presId="urn:microsoft.com/office/officeart/2008/layout/IncreasingCircleProcess"/>
    <dgm:cxn modelId="{9273A695-88CE-4D2D-99B1-0BF689FED97D}" type="presParOf" srcId="{9E0936CB-B830-4287-8898-66C7B1CFB04E}" destId="{5083F108-3D9B-426A-AEB9-46640A7073A8}" srcOrd="4" destOrd="0" presId="urn:microsoft.com/office/officeart/2008/layout/IncreasingCircleProcess"/>
    <dgm:cxn modelId="{A0E6EFBC-67FD-49A0-B635-BE89924AD3E0}" type="presParOf" srcId="{5083F108-3D9B-426A-AEB9-46640A7073A8}" destId="{0F9D303F-3CDF-4CE1-BD7B-F17878AB3217}" srcOrd="0" destOrd="0" presId="urn:microsoft.com/office/officeart/2008/layout/IncreasingCircleProcess"/>
    <dgm:cxn modelId="{A7476E1E-EB0C-4F7B-B16F-9E7652692A88}" type="presParOf" srcId="{5083F108-3D9B-426A-AEB9-46640A7073A8}" destId="{45B90EE8-DBF1-4A58-BD04-88DA59AEB547}" srcOrd="1" destOrd="0" presId="urn:microsoft.com/office/officeart/2008/layout/IncreasingCircleProcess"/>
    <dgm:cxn modelId="{D576662E-DB78-4861-BDC2-35CB80950247}" type="presParOf" srcId="{5083F108-3D9B-426A-AEB9-46640A7073A8}" destId="{08F6BCC4-3ECF-4A5F-BB08-0B549C8821D1}" srcOrd="2" destOrd="0" presId="urn:microsoft.com/office/officeart/2008/layout/IncreasingCircleProcess"/>
    <dgm:cxn modelId="{DBBE4E7D-9A2A-4F61-82AB-F666F88CF699}" type="presParOf" srcId="{5083F108-3D9B-426A-AEB9-46640A7073A8}" destId="{7B8AF569-6111-4FF1-986B-E477A24EC6F9}" srcOrd="3" destOrd="0" presId="urn:microsoft.com/office/officeart/2008/layout/IncreasingCircleProcess"/>
    <dgm:cxn modelId="{DABD7648-FE3E-4428-8BAF-BE97C4661E3A}" type="presParOf" srcId="{9E0936CB-B830-4287-8898-66C7B1CFB04E}" destId="{A57C932D-6F7D-4438-8100-553F18B1CA8B}" srcOrd="5" destOrd="0" presId="urn:microsoft.com/office/officeart/2008/layout/IncreasingCircleProcess"/>
    <dgm:cxn modelId="{0236DCD4-CB07-4492-9B8A-760CFAFDD839}" type="presParOf" srcId="{9E0936CB-B830-4287-8898-66C7B1CFB04E}" destId="{91C08347-AA31-4A02-90B3-08A4B7AAA2CB}" srcOrd="6" destOrd="0" presId="urn:microsoft.com/office/officeart/2008/layout/IncreasingCircleProcess"/>
    <dgm:cxn modelId="{A8507B66-0397-4F18-AFC1-2360A1373570}" type="presParOf" srcId="{91C08347-AA31-4A02-90B3-08A4B7AAA2CB}" destId="{11F0E6BB-38C3-4F2D-B2F0-117DF1578B1F}" srcOrd="0" destOrd="0" presId="urn:microsoft.com/office/officeart/2008/layout/IncreasingCircleProcess"/>
    <dgm:cxn modelId="{35431D52-9675-4363-98C8-2C509E35A75E}" type="presParOf" srcId="{91C08347-AA31-4A02-90B3-08A4B7AAA2CB}" destId="{42B0CA85-CEE7-4618-8362-8C21D963AC1A}" srcOrd="1" destOrd="0" presId="urn:microsoft.com/office/officeart/2008/layout/IncreasingCircleProcess"/>
    <dgm:cxn modelId="{81220552-6E13-4A7E-A89E-46002288167A}" type="presParOf" srcId="{91C08347-AA31-4A02-90B3-08A4B7AAA2CB}" destId="{8FC75EF2-2E49-479B-AD32-C96A2D44E112}" srcOrd="2" destOrd="0" presId="urn:microsoft.com/office/officeart/2008/layout/IncreasingCircleProcess"/>
    <dgm:cxn modelId="{270E94EE-86A0-41C2-B95C-A9063725D132}" type="presParOf" srcId="{91C08347-AA31-4A02-90B3-08A4B7AAA2CB}" destId="{0EAE539B-BB77-4B7B-844A-B6F2F103D683}"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B3754-820B-4554-9FCE-E9B40DB53BCB}">
      <dsp:nvSpPr>
        <dsp:cNvPr id="0" name=""/>
        <dsp:cNvSpPr/>
      </dsp:nvSpPr>
      <dsp:spPr>
        <a:xfrm>
          <a:off x="8869" y="824260"/>
          <a:ext cx="3372904" cy="40791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5">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latin typeface="Arial" panose="020B0604020202020204" pitchFamily="34" charset="0"/>
              <a:ea typeface="Calibri" panose="020F0502020204030204" pitchFamily="34" charset="0"/>
            </a:rPr>
            <a:t>Widespread availability</a:t>
          </a:r>
          <a:endParaRPr lang="en-US" sz="1800" kern="1200" dirty="0"/>
        </a:p>
      </dsp:txBody>
      <dsp:txXfrm>
        <a:off x="8869" y="824260"/>
        <a:ext cx="3372904" cy="407917"/>
      </dsp:txXfrm>
    </dsp:sp>
    <dsp:sp modelId="{7B4C19B1-57CC-40D5-912C-9775D83729F6}">
      <dsp:nvSpPr>
        <dsp:cNvPr id="0" name=""/>
        <dsp:cNvSpPr/>
      </dsp:nvSpPr>
      <dsp:spPr>
        <a:xfrm>
          <a:off x="8869" y="1232178"/>
          <a:ext cx="3372904" cy="3055888"/>
        </a:xfrm>
        <a:prstGeom prst="rect">
          <a:avLst/>
        </a:prstGeom>
        <a:solidFill>
          <a:schemeClr val="lt1">
            <a:alpha val="90000"/>
            <a:tint val="40000"/>
            <a:hueOff val="0"/>
            <a:satOff val="0"/>
            <a:lumOff val="0"/>
            <a:alphaOff val="0"/>
          </a:schemeClr>
        </a:solidFill>
        <a:ln w="6350" cap="flat" cmpd="sng" algn="ctr">
          <a:solidFill>
            <a:schemeClr val="accent5">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effectLst/>
              <a:latin typeface="Arial" panose="020B0604020202020204" pitchFamily="34" charset="0"/>
              <a:ea typeface="Calibri" panose="020F0502020204030204" pitchFamily="34" charset="0"/>
            </a:rPr>
            <a:t>ChatGPT reached </a:t>
          </a:r>
          <a:r>
            <a:rPr lang="en-US" sz="1800" b="1" i="1" kern="1200" dirty="0">
              <a:solidFill>
                <a:srgbClr val="3A3ACC"/>
              </a:solidFill>
              <a:latin typeface="Arial" panose="020B0604020202020204" pitchFamily="34" charset="0"/>
              <a:ea typeface="Calibri" panose="020F0502020204030204" pitchFamily="34" charset="0"/>
              <a:cs typeface="+mn-cs"/>
            </a:rPr>
            <a:t>one million users in five days</a:t>
          </a:r>
          <a:r>
            <a:rPr lang="en-US" sz="1800" kern="1200" dirty="0">
              <a:solidFill>
                <a:srgbClr val="000000">
                  <a:hueOff val="0"/>
                  <a:satOff val="0"/>
                  <a:lumOff val="0"/>
                  <a:alphaOff val="0"/>
                </a:srgbClr>
              </a:solidFill>
              <a:effectLst/>
              <a:latin typeface="Arial" panose="020B0604020202020204" pitchFamily="34" charset="0"/>
              <a:ea typeface="Calibri" panose="020F0502020204030204" pitchFamily="34" charset="0"/>
              <a:cs typeface="+mn-cs"/>
            </a:rPr>
            <a:t>.</a:t>
          </a:r>
        </a:p>
        <a:p>
          <a:pPr marL="171450" lvl="1" indent="-171450" algn="l" defTabSz="800100">
            <a:lnSpc>
              <a:spcPct val="90000"/>
            </a:lnSpc>
            <a:spcBef>
              <a:spcPct val="0"/>
            </a:spcBef>
            <a:spcAft>
              <a:spcPct val="15000"/>
            </a:spcAft>
            <a:buChar char="•"/>
          </a:pPr>
          <a:endParaRPr lang="en-US" sz="1800" kern="1200" dirty="0">
            <a:solidFill>
              <a:srgbClr val="000000">
                <a:hueOff val="0"/>
                <a:satOff val="0"/>
                <a:lumOff val="0"/>
                <a:alphaOff val="0"/>
              </a:srgbClr>
            </a:solidFill>
            <a:effectLst/>
            <a:latin typeface="Arial" panose="020B0604020202020204" pitchFamily="34" charset="0"/>
            <a:ea typeface="Calibri" panose="020F0502020204030204" pitchFamily="34" charset="0"/>
            <a:cs typeface="+mn-cs"/>
          </a:endParaRPr>
        </a:p>
        <a:p>
          <a:pPr marL="171450" lvl="1" indent="-171450" algn="l" defTabSz="800100">
            <a:lnSpc>
              <a:spcPct val="90000"/>
            </a:lnSpc>
            <a:spcBef>
              <a:spcPct val="0"/>
            </a:spcBef>
            <a:spcAft>
              <a:spcPct val="15000"/>
            </a:spcAft>
            <a:buChar char="•"/>
          </a:pPr>
          <a:endParaRPr lang="en-US" sz="1800" kern="1200" dirty="0">
            <a:effectLst/>
            <a:latin typeface="Arial" panose="020B0604020202020204" pitchFamily="34" charset="0"/>
            <a:ea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dirty="0">
              <a:effectLst/>
              <a:latin typeface="Arial" panose="020B0604020202020204" pitchFamily="34" charset="0"/>
              <a:ea typeface="Calibri" panose="020F0502020204030204" pitchFamily="34" charset="0"/>
            </a:rPr>
            <a:t>It </a:t>
          </a:r>
          <a:r>
            <a:rPr lang="en-US" sz="1800" kern="1200" dirty="0">
              <a:solidFill>
                <a:srgbClr val="000000">
                  <a:hueOff val="0"/>
                  <a:satOff val="0"/>
                  <a:lumOff val="0"/>
                  <a:alphaOff val="0"/>
                </a:srgbClr>
              </a:solidFill>
              <a:effectLst/>
              <a:latin typeface="Arial" panose="020B0604020202020204" pitchFamily="34" charset="0"/>
              <a:ea typeface="Calibri" panose="020F0502020204030204" pitchFamily="34" charset="0"/>
              <a:cs typeface="+mn-cs"/>
            </a:rPr>
            <a:t>reached </a:t>
          </a:r>
          <a:r>
            <a:rPr lang="en-US" sz="1800" b="1" i="1" kern="1200" dirty="0">
              <a:solidFill>
                <a:srgbClr val="3A3ACC"/>
              </a:solidFill>
              <a:latin typeface="Arial" panose="020B0604020202020204" pitchFamily="34" charset="0"/>
              <a:ea typeface="Calibri" panose="020F0502020204030204" pitchFamily="34" charset="0"/>
              <a:cs typeface="+mn-cs"/>
            </a:rPr>
            <a:t>100 million users in two months</a:t>
          </a:r>
          <a:r>
            <a:rPr lang="en-US" sz="1800" kern="1200" dirty="0">
              <a:solidFill>
                <a:srgbClr val="000000">
                  <a:hueOff val="0"/>
                  <a:satOff val="0"/>
                  <a:lumOff val="0"/>
                  <a:alphaOff val="0"/>
                </a:srgbClr>
              </a:solidFill>
              <a:effectLst/>
              <a:latin typeface="Arial" panose="020B0604020202020204" pitchFamily="34" charset="0"/>
              <a:ea typeface="Calibri" panose="020F0502020204030204" pitchFamily="34" charset="0"/>
              <a:cs typeface="+mn-cs"/>
            </a:rPr>
            <a:t>.</a:t>
          </a:r>
          <a:endParaRPr lang="en-US" sz="1800" kern="1200" dirty="0">
            <a:effectLst/>
            <a:latin typeface="Arial" panose="020B0604020202020204" pitchFamily="34" charset="0"/>
            <a:ea typeface="Calibri" panose="020F0502020204030204" pitchFamily="34" charset="0"/>
          </a:endParaRPr>
        </a:p>
        <a:p>
          <a:pPr marL="171450" lvl="1" indent="-171450" algn="l" defTabSz="800100">
            <a:lnSpc>
              <a:spcPct val="90000"/>
            </a:lnSpc>
            <a:spcBef>
              <a:spcPct val="0"/>
            </a:spcBef>
            <a:spcAft>
              <a:spcPct val="15000"/>
            </a:spcAft>
            <a:buChar char="•"/>
          </a:pPr>
          <a:endParaRPr lang="en-US" sz="1800" kern="1200" dirty="0">
            <a:effectLst/>
            <a:latin typeface="Arial" panose="020B0604020202020204" pitchFamily="34" charset="0"/>
            <a:ea typeface="Calibri" panose="020F0502020204030204" pitchFamily="34" charset="0"/>
          </a:endParaRPr>
        </a:p>
        <a:p>
          <a:pPr marL="171450" lvl="1" indent="-171450" algn="l" defTabSz="800100">
            <a:lnSpc>
              <a:spcPct val="90000"/>
            </a:lnSpc>
            <a:spcBef>
              <a:spcPct val="0"/>
            </a:spcBef>
            <a:spcAft>
              <a:spcPct val="15000"/>
            </a:spcAft>
            <a:buChar char="•"/>
          </a:pPr>
          <a:endParaRPr lang="en-US" sz="1800" kern="1200" dirty="0">
            <a:effectLst/>
            <a:latin typeface="Arial" panose="020B0604020202020204" pitchFamily="34" charset="0"/>
            <a:ea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dirty="0">
              <a:effectLst/>
              <a:latin typeface="Arial" panose="020B0604020202020204" pitchFamily="34" charset="0"/>
              <a:ea typeface="Calibri" panose="020F0502020204030204" pitchFamily="34" charset="0"/>
            </a:rPr>
            <a:t>The U.S has the most, and only, </a:t>
          </a:r>
          <a:r>
            <a:rPr lang="en-US" sz="1800" u="sng" kern="1200" dirty="0">
              <a:effectLst/>
              <a:latin typeface="Arial" panose="020B0604020202020204" pitchFamily="34" charset="0"/>
              <a:ea typeface="Calibri" panose="020F0502020204030204" pitchFamily="34" charset="0"/>
            </a:rPr>
            <a:t>15</a:t>
          </a:r>
          <a:r>
            <a:rPr lang="en-US" sz="1800" kern="1200" dirty="0">
              <a:effectLst/>
              <a:latin typeface="Arial" panose="020B0604020202020204" pitchFamily="34" charset="0"/>
              <a:ea typeface="Calibri" panose="020F0502020204030204" pitchFamily="34" charset="0"/>
            </a:rPr>
            <a:t>% of, total users.</a:t>
          </a:r>
        </a:p>
      </dsp:txBody>
      <dsp:txXfrm>
        <a:off x="8869" y="1232178"/>
        <a:ext cx="3372904" cy="3055888"/>
      </dsp:txXfrm>
    </dsp:sp>
    <dsp:sp modelId="{4CD8D2B1-F2B4-478D-B398-7A97E48F17BF}">
      <dsp:nvSpPr>
        <dsp:cNvPr id="0" name=""/>
        <dsp:cNvSpPr/>
      </dsp:nvSpPr>
      <dsp:spPr>
        <a:xfrm>
          <a:off x="3853980" y="824260"/>
          <a:ext cx="3372904" cy="40791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5">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latin typeface="Arial" panose="020B0604020202020204" pitchFamily="34" charset="0"/>
              <a:ea typeface="Calibri" panose="020F0502020204030204" pitchFamily="34" charset="0"/>
            </a:rPr>
            <a:t>The number of data points</a:t>
          </a:r>
          <a:endParaRPr lang="en-US" sz="1800" kern="1200" dirty="0"/>
        </a:p>
      </dsp:txBody>
      <dsp:txXfrm>
        <a:off x="3853980" y="824260"/>
        <a:ext cx="3372904" cy="407917"/>
      </dsp:txXfrm>
    </dsp:sp>
    <dsp:sp modelId="{FB10E185-2006-413B-BEAD-4C82A9FEB9E1}">
      <dsp:nvSpPr>
        <dsp:cNvPr id="0" name=""/>
        <dsp:cNvSpPr/>
      </dsp:nvSpPr>
      <dsp:spPr>
        <a:xfrm>
          <a:off x="3853980" y="1232178"/>
          <a:ext cx="3372904" cy="3055888"/>
        </a:xfrm>
        <a:prstGeom prst="rect">
          <a:avLst/>
        </a:prstGeom>
        <a:solidFill>
          <a:schemeClr val="lt1">
            <a:alpha val="90000"/>
            <a:tint val="40000"/>
            <a:hueOff val="0"/>
            <a:satOff val="0"/>
            <a:lumOff val="0"/>
            <a:alphaOff val="0"/>
          </a:schemeClr>
        </a:solidFill>
        <a:ln w="6350" cap="flat" cmpd="sng" algn="ctr">
          <a:solidFill>
            <a:schemeClr val="accent5">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u="sng" kern="1200" dirty="0">
              <a:effectLst/>
              <a:latin typeface="Arial" panose="020B0604020202020204" pitchFamily="34" charset="0"/>
              <a:ea typeface="Calibri" panose="020F0502020204030204" pitchFamily="34" charset="0"/>
            </a:rPr>
            <a:t>90</a:t>
          </a:r>
          <a:r>
            <a:rPr lang="en-US" sz="1800" kern="1200" dirty="0">
              <a:effectLst/>
              <a:latin typeface="Arial" panose="020B0604020202020204" pitchFamily="34" charset="0"/>
              <a:ea typeface="Calibri" panose="020F0502020204030204" pitchFamily="34" charset="0"/>
            </a:rPr>
            <a:t>% of the world’s data was generated in the last two years.</a:t>
          </a:r>
        </a:p>
        <a:p>
          <a:pPr marL="171450" lvl="1" indent="-171450" algn="l" defTabSz="800100">
            <a:lnSpc>
              <a:spcPct val="90000"/>
            </a:lnSpc>
            <a:spcBef>
              <a:spcPct val="0"/>
            </a:spcBef>
            <a:spcAft>
              <a:spcPct val="15000"/>
            </a:spcAft>
            <a:buChar char="•"/>
          </a:pPr>
          <a:endParaRPr lang="en-US" sz="1800" kern="1200" dirty="0">
            <a:effectLst/>
            <a:latin typeface="Arial" panose="020B0604020202020204" pitchFamily="34" charset="0"/>
            <a:ea typeface="Calibri" panose="020F0502020204030204" pitchFamily="34" charset="0"/>
          </a:endParaRPr>
        </a:p>
        <a:p>
          <a:pPr marL="171450" lvl="1" indent="-171450" algn="l" defTabSz="800100">
            <a:lnSpc>
              <a:spcPct val="90000"/>
            </a:lnSpc>
            <a:spcBef>
              <a:spcPct val="0"/>
            </a:spcBef>
            <a:spcAft>
              <a:spcPct val="15000"/>
            </a:spcAft>
            <a:buChar char="•"/>
          </a:pPr>
          <a:endParaRPr lang="en-US" sz="1800" kern="1200" dirty="0">
            <a:effectLst/>
            <a:latin typeface="Arial" panose="020B0604020202020204" pitchFamily="34" charset="0"/>
            <a:ea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dirty="0">
              <a:effectLst/>
              <a:latin typeface="Arial" panose="020B0604020202020204" pitchFamily="34" charset="0"/>
              <a:ea typeface="Calibri" panose="020F0502020204030204" pitchFamily="34" charset="0"/>
            </a:rPr>
            <a:t>GPT-1 (2018) had 117 million parameters. </a:t>
          </a:r>
        </a:p>
        <a:p>
          <a:pPr marL="171450" lvl="1" indent="-171450" algn="l" defTabSz="800100">
            <a:lnSpc>
              <a:spcPct val="90000"/>
            </a:lnSpc>
            <a:spcBef>
              <a:spcPct val="0"/>
            </a:spcBef>
            <a:spcAft>
              <a:spcPct val="15000"/>
            </a:spcAft>
            <a:buChar char="•"/>
          </a:pPr>
          <a:endParaRPr lang="en-US" sz="1800" kern="1200" dirty="0">
            <a:effectLst/>
            <a:latin typeface="Arial" panose="020B0604020202020204" pitchFamily="34" charset="0"/>
            <a:ea typeface="Calibri" panose="020F0502020204030204" pitchFamily="34" charset="0"/>
          </a:endParaRPr>
        </a:p>
        <a:p>
          <a:pPr marL="171450" lvl="1" indent="-171450" algn="l" defTabSz="800100">
            <a:lnSpc>
              <a:spcPct val="90000"/>
            </a:lnSpc>
            <a:spcBef>
              <a:spcPct val="0"/>
            </a:spcBef>
            <a:spcAft>
              <a:spcPct val="15000"/>
            </a:spcAft>
            <a:buChar char="•"/>
          </a:pPr>
          <a:endParaRPr lang="en-US" sz="1800" kern="1200" dirty="0">
            <a:effectLst/>
            <a:latin typeface="Arial" panose="020B0604020202020204" pitchFamily="34" charset="0"/>
            <a:ea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dirty="0">
              <a:effectLst/>
              <a:latin typeface="Arial" panose="020B0604020202020204" pitchFamily="34" charset="0"/>
              <a:ea typeface="Calibri" panose="020F0502020204030204" pitchFamily="34" charset="0"/>
            </a:rPr>
            <a:t>GPT-4 (2024) has more than </a:t>
          </a:r>
          <a:r>
            <a:rPr lang="en-US" sz="1800" b="1" i="1" kern="1200" dirty="0">
              <a:solidFill>
                <a:srgbClr val="3A3ACC"/>
              </a:solidFill>
              <a:latin typeface="Arial" panose="020B0604020202020204" pitchFamily="34" charset="0"/>
              <a:ea typeface="Calibri" panose="020F0502020204030204" pitchFamily="34" charset="0"/>
              <a:cs typeface="+mn-cs"/>
            </a:rPr>
            <a:t>one trillion parameters</a:t>
          </a:r>
          <a:r>
            <a:rPr lang="en-US" sz="1800" kern="1200" dirty="0">
              <a:effectLst/>
              <a:latin typeface="Arial" panose="020B0604020202020204" pitchFamily="34" charset="0"/>
              <a:ea typeface="Calibri" panose="020F0502020204030204" pitchFamily="34" charset="0"/>
            </a:rPr>
            <a:t>.</a:t>
          </a:r>
        </a:p>
      </dsp:txBody>
      <dsp:txXfrm>
        <a:off x="3853980" y="1232178"/>
        <a:ext cx="3372904" cy="3055888"/>
      </dsp:txXfrm>
    </dsp:sp>
    <dsp:sp modelId="{7F33E657-69EE-4DC4-8251-FBCEDF5F3209}">
      <dsp:nvSpPr>
        <dsp:cNvPr id="0" name=""/>
        <dsp:cNvSpPr/>
      </dsp:nvSpPr>
      <dsp:spPr>
        <a:xfrm>
          <a:off x="7699091" y="824260"/>
          <a:ext cx="3372904" cy="40791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5">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latin typeface="Arial" panose="020B0604020202020204" pitchFamily="34" charset="0"/>
              <a:ea typeface="Calibri" panose="020F0502020204030204" pitchFamily="34" charset="0"/>
            </a:rPr>
            <a:t>Its capabilities</a:t>
          </a:r>
          <a:r>
            <a:rPr lang="en-US" sz="1800" kern="1200" dirty="0">
              <a:effectLst/>
              <a:latin typeface="Arial" panose="020B0604020202020204" pitchFamily="34" charset="0"/>
              <a:ea typeface="Calibri" panose="020F0502020204030204" pitchFamily="34" charset="0"/>
            </a:rPr>
            <a:t> </a:t>
          </a:r>
          <a:endParaRPr lang="en-US" sz="1800" kern="1200" dirty="0"/>
        </a:p>
      </dsp:txBody>
      <dsp:txXfrm>
        <a:off x="7699091" y="824260"/>
        <a:ext cx="3372904" cy="407917"/>
      </dsp:txXfrm>
    </dsp:sp>
    <dsp:sp modelId="{ED41626A-F81C-444E-9B5E-531FB8EBCD94}">
      <dsp:nvSpPr>
        <dsp:cNvPr id="0" name=""/>
        <dsp:cNvSpPr/>
      </dsp:nvSpPr>
      <dsp:spPr>
        <a:xfrm>
          <a:off x="7699091" y="1232178"/>
          <a:ext cx="3372904" cy="3055888"/>
        </a:xfrm>
        <a:prstGeom prst="rect">
          <a:avLst/>
        </a:prstGeom>
        <a:solidFill>
          <a:schemeClr val="lt1">
            <a:alpha val="90000"/>
            <a:tint val="40000"/>
            <a:hueOff val="0"/>
            <a:satOff val="0"/>
            <a:lumOff val="0"/>
            <a:alphaOff val="0"/>
          </a:schemeClr>
        </a:solidFill>
        <a:ln w="6350" cap="flat" cmpd="sng" algn="ctr">
          <a:solidFill>
            <a:schemeClr val="accent5">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effectLst/>
              <a:latin typeface="Arial" panose="020B0604020202020204" pitchFamily="34" charset="0"/>
              <a:ea typeface="Calibri" panose="020F0502020204030204" pitchFamily="34" charset="0"/>
            </a:rPr>
            <a:t>Gen. AI can author essays, summarize documents, and write software.</a:t>
          </a:r>
        </a:p>
        <a:p>
          <a:pPr marL="171450" lvl="1" indent="-171450" algn="l" defTabSz="800100">
            <a:lnSpc>
              <a:spcPct val="90000"/>
            </a:lnSpc>
            <a:spcBef>
              <a:spcPct val="0"/>
            </a:spcBef>
            <a:spcAft>
              <a:spcPct val="15000"/>
            </a:spcAft>
            <a:buChar char="•"/>
          </a:pPr>
          <a:endParaRPr lang="en-US" sz="1800" kern="1200" dirty="0">
            <a:effectLst/>
            <a:latin typeface="Arial" panose="020B0604020202020204" pitchFamily="34" charset="0"/>
            <a:ea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dirty="0">
              <a:effectLst/>
              <a:latin typeface="Arial" panose="020B0604020202020204" pitchFamily="34" charset="0"/>
              <a:ea typeface="Calibri" panose="020F0502020204030204" pitchFamily="34" charset="0"/>
            </a:rPr>
            <a:t>It passed an MBA exam, the bar, and scored 5 on an Advanced Placement exam.</a:t>
          </a:r>
          <a:endParaRPr lang="en-US" sz="1800" kern="1200" baseline="30000" dirty="0">
            <a:latin typeface="Arial" panose="020B0604020202020204" pitchFamily="34" charset="0"/>
            <a:ea typeface="Calibri" panose="020F0502020204030204" pitchFamily="34" charset="0"/>
          </a:endParaRPr>
        </a:p>
        <a:p>
          <a:pPr marL="171450" lvl="1" indent="-171450" algn="l" defTabSz="800100">
            <a:lnSpc>
              <a:spcPct val="90000"/>
            </a:lnSpc>
            <a:spcBef>
              <a:spcPct val="0"/>
            </a:spcBef>
            <a:spcAft>
              <a:spcPct val="15000"/>
            </a:spcAft>
            <a:buChar char="•"/>
          </a:pPr>
          <a:endParaRPr lang="en-US" sz="1800" kern="1200" baseline="30000" dirty="0">
            <a:latin typeface="Arial" panose="020B0604020202020204" pitchFamily="34" charset="0"/>
            <a:ea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dirty="0">
              <a:effectLst/>
              <a:latin typeface="Arial" panose="020B0604020202020204" pitchFamily="34" charset="0"/>
              <a:ea typeface="Calibri" panose="020F0502020204030204" pitchFamily="34" charset="0"/>
            </a:rPr>
            <a:t>Chat GPT hasn’t passed an actuarial exam ... yet.</a:t>
          </a:r>
          <a:endParaRPr lang="en-US" sz="1800" kern="1200" dirty="0"/>
        </a:p>
      </dsp:txBody>
      <dsp:txXfrm>
        <a:off x="7699091" y="1232178"/>
        <a:ext cx="3372904" cy="3055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81B68-F836-467D-86A9-C723404D58DE}">
      <dsp:nvSpPr>
        <dsp:cNvPr id="0" name=""/>
        <dsp:cNvSpPr/>
      </dsp:nvSpPr>
      <dsp:spPr>
        <a:xfrm>
          <a:off x="0" y="0"/>
          <a:ext cx="972095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7EEE44-F434-4FF7-81E9-CDCA6C4DC38B}">
      <dsp:nvSpPr>
        <dsp:cNvPr id="0" name=""/>
        <dsp:cNvSpPr/>
      </dsp:nvSpPr>
      <dsp:spPr>
        <a:xfrm>
          <a:off x="0" y="0"/>
          <a:ext cx="9720952" cy="20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What </a:t>
          </a:r>
          <a:r>
            <a:rPr lang="en-US" sz="3200" b="1" i="0" kern="1200" dirty="0">
              <a:solidFill>
                <a:srgbClr val="3A3ACC"/>
              </a:solidFill>
              <a:latin typeface="+mj-lt"/>
              <a:ea typeface="Calibri" panose="020F0502020204030204" pitchFamily="34" charset="0"/>
              <a:cs typeface="+mn-cs"/>
            </a:rPr>
            <a:t>risks</a:t>
          </a:r>
          <a:r>
            <a:rPr lang="en-US" sz="3200" kern="1200" dirty="0"/>
            <a:t> are you most concerned about with the use of artificial intelligence?</a:t>
          </a:r>
        </a:p>
      </dsp:txBody>
      <dsp:txXfrm>
        <a:off x="0" y="0"/>
        <a:ext cx="9720952" cy="2032000"/>
      </dsp:txXfrm>
    </dsp:sp>
    <dsp:sp modelId="{4C24DF71-A833-4486-A720-BE1FE556F94D}">
      <dsp:nvSpPr>
        <dsp:cNvPr id="0" name=""/>
        <dsp:cNvSpPr/>
      </dsp:nvSpPr>
      <dsp:spPr>
        <a:xfrm>
          <a:off x="0" y="2032000"/>
          <a:ext cx="972095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75C86-221B-47BC-944B-5F49FDA2EC4C}">
      <dsp:nvSpPr>
        <dsp:cNvPr id="0" name=""/>
        <dsp:cNvSpPr/>
      </dsp:nvSpPr>
      <dsp:spPr>
        <a:xfrm>
          <a:off x="0" y="2032000"/>
          <a:ext cx="9720952" cy="20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Which </a:t>
          </a:r>
          <a:r>
            <a:rPr lang="en-US" sz="3200" b="1" i="0" kern="1200" dirty="0">
              <a:solidFill>
                <a:srgbClr val="3A3ACC"/>
              </a:solidFill>
              <a:latin typeface="Source Sans Pro"/>
              <a:ea typeface="Calibri" panose="020F0502020204030204" pitchFamily="34" charset="0"/>
              <a:cs typeface="+mn-cs"/>
            </a:rPr>
            <a:t>rewards</a:t>
          </a:r>
          <a:r>
            <a:rPr lang="en-US" sz="3200" kern="1200" dirty="0"/>
            <a:t> are you most interested in associated with the use of artificial intelligence?</a:t>
          </a:r>
        </a:p>
      </dsp:txBody>
      <dsp:txXfrm>
        <a:off x="0" y="2032000"/>
        <a:ext cx="9720952" cy="2032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F46D5-BAE4-43E3-9A52-8D008BCD5939}">
      <dsp:nvSpPr>
        <dsp:cNvPr id="0" name=""/>
        <dsp:cNvSpPr/>
      </dsp:nvSpPr>
      <dsp:spPr>
        <a:xfrm>
          <a:off x="1129003" y="0"/>
          <a:ext cx="524796" cy="5247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85802E-DFB9-44AC-B021-E0663A0530D5}">
      <dsp:nvSpPr>
        <dsp:cNvPr id="0" name=""/>
        <dsp:cNvSpPr/>
      </dsp:nvSpPr>
      <dsp:spPr>
        <a:xfrm>
          <a:off x="1181482" y="52479"/>
          <a:ext cx="419836" cy="419836"/>
        </a:xfrm>
        <a:prstGeom prst="chord">
          <a:avLst>
            <a:gd name="adj1" fmla="val 1800000"/>
            <a:gd name="adj2" fmla="val 90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62643A-B517-497C-A3C8-C73BC36377D6}">
      <dsp:nvSpPr>
        <dsp:cNvPr id="0" name=""/>
        <dsp:cNvSpPr/>
      </dsp:nvSpPr>
      <dsp:spPr>
        <a:xfrm>
          <a:off x="1763131" y="524796"/>
          <a:ext cx="1552521" cy="2208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ea typeface="Calibri" panose="020F0502020204030204" pitchFamily="34" charset="0"/>
            </a:rPr>
            <a:t>Commonly articulated principles across several sources</a:t>
          </a:r>
          <a:r>
            <a:rPr lang="en-US" sz="1800" kern="1200" baseline="30000" dirty="0">
              <a:latin typeface="Arial" panose="020B0604020202020204" pitchFamily="34" charset="0"/>
              <a:ea typeface="Calibri" panose="020F0502020204030204" pitchFamily="34" charset="0"/>
            </a:rPr>
            <a:t>1</a:t>
          </a:r>
          <a:r>
            <a:rPr lang="en-US" sz="1800" kern="1200" dirty="0">
              <a:latin typeface="Arial" panose="020B0604020202020204" pitchFamily="34" charset="0"/>
              <a:ea typeface="Calibri" panose="020F0502020204030204" pitchFamily="34" charset="0"/>
            </a:rPr>
            <a:t> for the ethical use of AI.</a:t>
          </a:r>
          <a:endParaRPr lang="en-US" sz="1800" kern="1200" dirty="0"/>
        </a:p>
      </dsp:txBody>
      <dsp:txXfrm>
        <a:off x="1763131" y="524796"/>
        <a:ext cx="1552521" cy="2208517"/>
      </dsp:txXfrm>
    </dsp:sp>
    <dsp:sp modelId="{87AC2300-4801-49CD-94D6-AC09B4BE5D8C}">
      <dsp:nvSpPr>
        <dsp:cNvPr id="0" name=""/>
        <dsp:cNvSpPr/>
      </dsp:nvSpPr>
      <dsp:spPr>
        <a:xfrm>
          <a:off x="1763131" y="0"/>
          <a:ext cx="1552521" cy="524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ea typeface="Calibri" panose="020F0502020204030204" pitchFamily="34" charset="0"/>
            </a:rPr>
            <a:t>Principles</a:t>
          </a:r>
          <a:endParaRPr lang="en-US" sz="1800" b="1" kern="1200" dirty="0"/>
        </a:p>
      </dsp:txBody>
      <dsp:txXfrm>
        <a:off x="1763131" y="0"/>
        <a:ext cx="1552521" cy="524796"/>
      </dsp:txXfrm>
    </dsp:sp>
    <dsp:sp modelId="{B669CDE3-1044-4EEF-870F-D7A576E7AF41}">
      <dsp:nvSpPr>
        <dsp:cNvPr id="0" name=""/>
        <dsp:cNvSpPr/>
      </dsp:nvSpPr>
      <dsp:spPr>
        <a:xfrm>
          <a:off x="3424986" y="0"/>
          <a:ext cx="524796" cy="5247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300F52-1D8F-4E44-A06F-4C9F3E604E8E}">
      <dsp:nvSpPr>
        <dsp:cNvPr id="0" name=""/>
        <dsp:cNvSpPr/>
      </dsp:nvSpPr>
      <dsp:spPr>
        <a:xfrm>
          <a:off x="3477465" y="52479"/>
          <a:ext cx="419836" cy="419836"/>
        </a:xfrm>
        <a:prstGeom prst="chord">
          <a:avLst>
            <a:gd name="adj1" fmla="val 0"/>
            <a:gd name="adj2" fmla="val 108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024898-7AB9-4E0B-937B-C4914EE5265E}">
      <dsp:nvSpPr>
        <dsp:cNvPr id="0" name=""/>
        <dsp:cNvSpPr/>
      </dsp:nvSpPr>
      <dsp:spPr>
        <a:xfrm>
          <a:off x="4059114" y="524796"/>
          <a:ext cx="1552521" cy="2208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ea typeface="Calibri" panose="020F0502020204030204" pitchFamily="34" charset="0"/>
            </a:rPr>
            <a:t>Requirements that should be codified via internal or external policies.</a:t>
          </a:r>
        </a:p>
      </dsp:txBody>
      <dsp:txXfrm>
        <a:off x="4059114" y="524796"/>
        <a:ext cx="1552521" cy="2208517"/>
      </dsp:txXfrm>
    </dsp:sp>
    <dsp:sp modelId="{18B741D5-56B7-429D-89F5-7E744C904D3C}">
      <dsp:nvSpPr>
        <dsp:cNvPr id="0" name=""/>
        <dsp:cNvSpPr/>
      </dsp:nvSpPr>
      <dsp:spPr>
        <a:xfrm>
          <a:off x="4059114" y="0"/>
          <a:ext cx="1552521" cy="524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ea typeface="Calibri" panose="020F0502020204030204" pitchFamily="34" charset="0"/>
            </a:rPr>
            <a:t>Standards</a:t>
          </a:r>
        </a:p>
      </dsp:txBody>
      <dsp:txXfrm>
        <a:off x="4059114" y="0"/>
        <a:ext cx="1552521" cy="524796"/>
      </dsp:txXfrm>
    </dsp:sp>
    <dsp:sp modelId="{0F9D303F-3CDF-4CE1-BD7B-F17878AB3217}">
      <dsp:nvSpPr>
        <dsp:cNvPr id="0" name=""/>
        <dsp:cNvSpPr/>
      </dsp:nvSpPr>
      <dsp:spPr>
        <a:xfrm>
          <a:off x="5720969" y="0"/>
          <a:ext cx="524796" cy="5247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B90EE8-DBF1-4A58-BD04-88DA59AEB547}">
      <dsp:nvSpPr>
        <dsp:cNvPr id="0" name=""/>
        <dsp:cNvSpPr/>
      </dsp:nvSpPr>
      <dsp:spPr>
        <a:xfrm>
          <a:off x="5773448" y="52479"/>
          <a:ext cx="419836" cy="419836"/>
        </a:xfrm>
        <a:prstGeom prst="chord">
          <a:avLst>
            <a:gd name="adj1" fmla="val 19800000"/>
            <a:gd name="adj2" fmla="val 126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6BCC4-3ECF-4A5F-BB08-0B549C8821D1}">
      <dsp:nvSpPr>
        <dsp:cNvPr id="0" name=""/>
        <dsp:cNvSpPr/>
      </dsp:nvSpPr>
      <dsp:spPr>
        <a:xfrm>
          <a:off x="6276229" y="524796"/>
          <a:ext cx="1710258" cy="2208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ea typeface="Calibri" panose="020F0502020204030204" pitchFamily="34" charset="0"/>
            </a:rPr>
            <a:t>Tools or practices that facilitate meeting of requirements.</a:t>
          </a:r>
        </a:p>
      </dsp:txBody>
      <dsp:txXfrm>
        <a:off x="6276229" y="524796"/>
        <a:ext cx="1710258" cy="2208517"/>
      </dsp:txXfrm>
    </dsp:sp>
    <dsp:sp modelId="{7B8AF569-6111-4FF1-986B-E477A24EC6F9}">
      <dsp:nvSpPr>
        <dsp:cNvPr id="0" name=""/>
        <dsp:cNvSpPr/>
      </dsp:nvSpPr>
      <dsp:spPr>
        <a:xfrm>
          <a:off x="6355097" y="0"/>
          <a:ext cx="1552521" cy="524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ea typeface="Calibri" panose="020F0502020204030204" pitchFamily="34" charset="0"/>
            </a:rPr>
            <a:t>Best Practices</a:t>
          </a:r>
        </a:p>
      </dsp:txBody>
      <dsp:txXfrm>
        <a:off x="6355097" y="0"/>
        <a:ext cx="1552521" cy="524796"/>
      </dsp:txXfrm>
    </dsp:sp>
    <dsp:sp modelId="{11F0E6BB-38C3-4F2D-B2F0-117DF1578B1F}">
      <dsp:nvSpPr>
        <dsp:cNvPr id="0" name=""/>
        <dsp:cNvSpPr/>
      </dsp:nvSpPr>
      <dsp:spPr>
        <a:xfrm>
          <a:off x="8095820" y="0"/>
          <a:ext cx="524796" cy="5247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B0CA85-CEE7-4618-8362-8C21D963AC1A}">
      <dsp:nvSpPr>
        <dsp:cNvPr id="0" name=""/>
        <dsp:cNvSpPr/>
      </dsp:nvSpPr>
      <dsp:spPr>
        <a:xfrm>
          <a:off x="8148300" y="52479"/>
          <a:ext cx="419836" cy="419836"/>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C75EF2-2E49-479B-AD32-C96A2D44E112}">
      <dsp:nvSpPr>
        <dsp:cNvPr id="0" name=""/>
        <dsp:cNvSpPr/>
      </dsp:nvSpPr>
      <dsp:spPr>
        <a:xfrm>
          <a:off x="8400496" y="524796"/>
          <a:ext cx="2211427" cy="2208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ea typeface="Calibri" panose="020F0502020204030204" pitchFamily="34" charset="0"/>
            </a:rPr>
            <a:t>Relevant Actuarial Standards of Practice and code of conduct references.</a:t>
          </a:r>
        </a:p>
      </dsp:txBody>
      <dsp:txXfrm>
        <a:off x="8400496" y="524796"/>
        <a:ext cx="2211427" cy="2208517"/>
      </dsp:txXfrm>
    </dsp:sp>
    <dsp:sp modelId="{0EAE539B-BB77-4B7B-844A-B6F2F103D683}">
      <dsp:nvSpPr>
        <dsp:cNvPr id="0" name=""/>
        <dsp:cNvSpPr/>
      </dsp:nvSpPr>
      <dsp:spPr>
        <a:xfrm>
          <a:off x="8729949" y="0"/>
          <a:ext cx="1552521" cy="524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ea typeface="Calibri" panose="020F0502020204030204" pitchFamily="34" charset="0"/>
            </a:rPr>
            <a:t>References for Actuaries</a:t>
          </a:r>
        </a:p>
      </dsp:txBody>
      <dsp:txXfrm>
        <a:off x="8729949" y="0"/>
        <a:ext cx="1552521" cy="52479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FF2347-0425-8F4B-909D-87A052FFF4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7297795-15E1-7A49-9AE5-36597284E3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6E1FA5-0E4F-994D-8D73-FC28FE22D9F8}" type="datetimeFigureOut">
              <a:rPr lang="en-US"/>
              <a:t>3/18/2024</a:t>
            </a:fld>
            <a:endParaRPr lang="en-US"/>
          </a:p>
        </p:txBody>
      </p:sp>
      <p:sp>
        <p:nvSpPr>
          <p:cNvPr id="4" name="Footer Placeholder 3">
            <a:extLst>
              <a:ext uri="{FF2B5EF4-FFF2-40B4-BE49-F238E27FC236}">
                <a16:creationId xmlns:a16="http://schemas.microsoft.com/office/drawing/2014/main" id="{8023DEFB-7CB9-E440-88DD-4D6B25533B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836838-55C2-3448-9D46-FFEB9EB2E1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CD24EF-21A9-7842-9AE8-58308182BFE9}" type="slidenum">
              <a:rPr/>
              <a:t>‹#›</a:t>
            </a:fld>
            <a:endParaRPr lang="en-US"/>
          </a:p>
        </p:txBody>
      </p:sp>
    </p:spTree>
    <p:extLst>
      <p:ext uri="{BB962C8B-B14F-4D97-AF65-F5344CB8AC3E}">
        <p14:creationId xmlns:p14="http://schemas.microsoft.com/office/powerpoint/2010/main" val="1093279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3452C0-A026-AA46-845F-CE6619FE831F}" type="datetimeFigureOut">
              <a:rPr lang="en-US"/>
              <a:t>3/18/2024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4B2A6-F6C9-444A-941E-7EAEBD44C003}" type="slidenum">
              <a:rPr/>
              <a:t>‹#›</a:t>
            </a:fld>
            <a:endParaRPr lang="en-US"/>
          </a:p>
        </p:txBody>
      </p:sp>
    </p:spTree>
    <p:extLst>
      <p:ext uri="{BB962C8B-B14F-4D97-AF65-F5344CB8AC3E}">
        <p14:creationId xmlns:p14="http://schemas.microsoft.com/office/powerpoint/2010/main" val="3426377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shable.com/article/chatgpt-fastest-growing"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control.com/technical-articles/a-history-of-industrial-revolutions-and-how-theyve-impacted-manufacturing/" TargetMode="External"/><Relationship Id="rId4" Type="http://schemas.openxmlformats.org/officeDocument/2006/relationships/hyperlink" Target="https://www.coursera.org/articles/what-is-generative-ai"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ntent.naic.org/sites/default/files/inline-files/2023-12-4%20Model%20Bulletin_Adopted_0.pdf"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nvlpubs.nist.gov/nistpubs/ai/nist.ai.100-1.pdf" TargetMode="External"/><Relationship Id="rId4" Type="http://schemas.openxmlformats.org/officeDocument/2006/relationships/hyperlink" Target="https://content.naic.org/sites/default/files/inline-files/AI%20principles%20as%20Adopted%20by%20the%20TF_0807.pdf"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pexels.com/photo/black-and-gray-lego-blocks-3876417/" TargetMode="External"/><Relationship Id="rId3" Type="http://schemas.openxmlformats.org/officeDocument/2006/relationships/hyperlink" Target="https://www.pexels.com/photo/shallow-focus-photography-of-blue-alpine-car-1592384/" TargetMode="External"/><Relationship Id="rId7" Type="http://schemas.openxmlformats.org/officeDocument/2006/relationships/hyperlink" Target="https://www.pexels.com/photo/robot-installing-parts-on-the-vehicle-19233057/"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pexels.com/photo/display-coding-programming-development-1921326/" TargetMode="External"/><Relationship Id="rId11" Type="http://schemas.openxmlformats.org/officeDocument/2006/relationships/hyperlink" Target="https://www.pexels.com/photo/people-wearing-latex-gloves-holding-a-globe-8542561/" TargetMode="External"/><Relationship Id="rId5" Type="http://schemas.openxmlformats.org/officeDocument/2006/relationships/hyperlink" Target="https://www.pexels.com/photo/technology-computer-head-health-7089626/" TargetMode="External"/><Relationship Id="rId10" Type="http://schemas.openxmlformats.org/officeDocument/2006/relationships/hyperlink" Target="https://www.pexels.com/photo/anonymous-person-making-world-map-with-cereals-and-coffee-beans-7412066/" TargetMode="External"/><Relationship Id="rId4" Type="http://schemas.openxmlformats.org/officeDocument/2006/relationships/hyperlink" Target="https://www.pexels.com/photo/portrait-photo-of-man-with-laser-lines-on-his-face-8090294/" TargetMode="External"/><Relationship Id="rId9" Type="http://schemas.openxmlformats.org/officeDocument/2006/relationships/hyperlink" Target="https://www.pexels.com/photo/electric-towers-during-golden-hour-221012/"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iragenews.com/gone-rogue-top-10-movies-featuring-ai-against-988508/"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academic.oup.com/mind/article/LIX/236/433/986238" TargetMode="External"/><Relationship Id="rId4" Type="http://schemas.openxmlformats.org/officeDocument/2006/relationships/hyperlink" Target="https://movieweb.com/movies-about-ai/#wall-e-2008"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xplodingtopics.com/blog/chatgpt-user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the-decoder.com/gpt-4-has-a-trillion-parameters/" TargetMode="External"/><Relationship Id="rId5" Type="http://schemas.openxmlformats.org/officeDocument/2006/relationships/hyperlink" Target="https://uxplanet.org/gpt-4-facts-rumors-and-expectations-about-next-gen-ai-model-52a4ddcd662a" TargetMode="External"/><Relationship Id="rId4" Type="http://schemas.openxmlformats.org/officeDocument/2006/relationships/hyperlink" Target="https://explodingtopics.com/blog/data-generated-per-day"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hfa.gov/SupervisionRegulation/AdvisoryBulletins/AdvisoryBulletinDocuments/Advisory-Bulletin-2022-02.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22222"/>
                </a:solidFill>
                <a:effectLst/>
                <a:latin typeface="Arial" panose="020B0604020202020204" pitchFamily="34" charset="0"/>
                <a:ea typeface="Calibri" panose="020F0502020204030204" pitchFamily="34" charset="0"/>
              </a:rPr>
              <a:t>OpenAI releases ChatGPT in November 2022 achieving </a:t>
            </a:r>
            <a:r>
              <a:rPr lang="en-US" i="1" dirty="0">
                <a:solidFill>
                  <a:srgbClr val="222222"/>
                </a:solidFill>
                <a:effectLst/>
                <a:latin typeface="Arial" panose="020B0604020202020204" pitchFamily="34" charset="0"/>
                <a:ea typeface="Calibri" panose="020F0502020204030204" pitchFamily="34" charset="0"/>
              </a:rPr>
              <a:t>one hundred million</a:t>
            </a:r>
            <a:r>
              <a:rPr lang="en-US" dirty="0">
                <a:solidFill>
                  <a:srgbClr val="222222"/>
                </a:solidFill>
                <a:effectLst/>
                <a:latin typeface="Arial" panose="020B0604020202020204" pitchFamily="34" charset="0"/>
                <a:ea typeface="Calibri" panose="020F0502020204030204" pitchFamily="34" charset="0"/>
              </a:rPr>
              <a:t> users in two months: </a:t>
            </a:r>
            <a:r>
              <a:rPr lang="en-US" u="sng" dirty="0">
                <a:solidFill>
                  <a:srgbClr val="1155CC"/>
                </a:solidFill>
                <a:effectLst/>
                <a:latin typeface="Arial" panose="020B0604020202020204" pitchFamily="34" charset="0"/>
                <a:ea typeface="Calibri" panose="020F0502020204030204" pitchFamily="34" charset="0"/>
                <a:cs typeface="Times New Roman" panose="02020603050405020304" pitchFamily="18" charset="0"/>
                <a:hlinkClick r:id="rId3"/>
              </a:rPr>
              <a:t>https://mashable.com/article/chatgpt-fastest-growing</a:t>
            </a:r>
            <a:r>
              <a:rPr lang="en-US" u="sng" dirty="0">
                <a:solidFill>
                  <a:srgbClr val="1155CC"/>
                </a:solidFill>
                <a:effectLst/>
                <a:latin typeface="Arial" panose="020B0604020202020204" pitchFamily="34" charset="0"/>
                <a:ea typeface="Calibri" panose="020F0502020204030204" pitchFamily="34" charset="0"/>
                <a:cs typeface="Times New Roman" panose="02020603050405020304" pitchFamily="18" charset="0"/>
              </a:rPr>
              <a:t>.</a:t>
            </a:r>
          </a:p>
          <a:p>
            <a:endParaRPr lang="en-US" u="sng" dirty="0">
              <a:solidFill>
                <a:srgbClr val="1155CC"/>
              </a:solidFill>
              <a:latin typeface="Arial" panose="020B0604020202020204" pitchFamily="34" charset="0"/>
              <a:ea typeface="Calibri" panose="020F0502020204030204" pitchFamily="34" charset="0"/>
              <a:cs typeface="Times New Roman" panose="02020603050405020304" pitchFamily="18" charset="0"/>
            </a:endParaRPr>
          </a:p>
          <a:p>
            <a:r>
              <a:rPr lang="en-US" sz="1200" dirty="0">
                <a:solidFill>
                  <a:srgbClr val="222222"/>
                </a:solidFill>
                <a:effectLst/>
                <a:latin typeface="Arial" panose="020B0604020202020204" pitchFamily="34" charset="0"/>
                <a:ea typeface="Calibri" panose="020F0502020204030204" pitchFamily="34" charset="0"/>
                <a:hlinkClick r:id="rId4"/>
              </a:rPr>
              <a:t>Coursera</a:t>
            </a:r>
            <a:r>
              <a:rPr lang="en-US" sz="1200" dirty="0">
                <a:solidFill>
                  <a:srgbClr val="222222"/>
                </a:solidFill>
                <a:effectLst/>
                <a:latin typeface="Arial" panose="020B0604020202020204" pitchFamily="34" charset="0"/>
                <a:ea typeface="Calibri" panose="020F0502020204030204" pitchFamily="34" charset="0"/>
              </a:rPr>
              <a:t> defines generative AI as a type of AI that “can create certain types of images, text, videos, and other media in response to prompts.</a:t>
            </a:r>
          </a:p>
          <a:p>
            <a:endParaRPr lang="en-US" dirty="0">
              <a:solidFill>
                <a:srgbClr val="222222"/>
              </a:solidFill>
              <a:latin typeface="Arial" panose="020B0604020202020204" pitchFamily="34" charset="0"/>
              <a:ea typeface="Calibri" panose="020F0502020204030204" pitchFamily="34" charset="0"/>
            </a:endParaRPr>
          </a:p>
          <a:p>
            <a:r>
              <a:rPr lang="en-US" sz="1200" dirty="0">
                <a:solidFill>
                  <a:srgbClr val="222222"/>
                </a:solidFill>
                <a:latin typeface="Arial" panose="020B0604020202020204" pitchFamily="34" charset="0"/>
                <a:ea typeface="Calibri" panose="020F0502020204030204" pitchFamily="34" charset="0"/>
              </a:rPr>
              <a:t>The first three </a:t>
            </a:r>
            <a:r>
              <a:rPr lang="en-US" sz="1200" dirty="0">
                <a:solidFill>
                  <a:srgbClr val="222222"/>
                </a:solidFill>
                <a:latin typeface="Arial" panose="020B0604020202020204" pitchFamily="34" charset="0"/>
                <a:ea typeface="Calibri" panose="020F0502020204030204" pitchFamily="34" charset="0"/>
                <a:hlinkClick r:id="rId5"/>
              </a:rPr>
              <a:t>industrial revolutions</a:t>
            </a:r>
            <a:r>
              <a:rPr lang="en-US" sz="1200" dirty="0">
                <a:solidFill>
                  <a:srgbClr val="222222"/>
                </a:solidFill>
                <a:latin typeface="Arial" panose="020B0604020202020204" pitchFamily="34" charset="0"/>
                <a:ea typeface="Calibri" panose="020F0502020204030204" pitchFamily="34" charset="0"/>
              </a:rPr>
              <a:t>: Factory mechanism (1760-1830), Assembly lines (1870’s – 1914), Programmable logic controllers (1950’s).</a:t>
            </a:r>
          </a:p>
          <a:p>
            <a:endParaRPr lang="en-US" dirty="0"/>
          </a:p>
        </p:txBody>
      </p:sp>
      <p:sp>
        <p:nvSpPr>
          <p:cNvPr id="4" name="Slide Number Placeholder 3"/>
          <p:cNvSpPr>
            <a:spLocks noGrp="1"/>
          </p:cNvSpPr>
          <p:nvPr>
            <p:ph type="sldNum" sz="quarter" idx="5"/>
          </p:nvPr>
        </p:nvSpPr>
        <p:spPr/>
        <p:txBody>
          <a:bodyPr/>
          <a:lstStyle/>
          <a:p>
            <a:fld id="{3674B2A6-F6C9-444A-941E-7EAEBD44C003}" type="slidenum">
              <a:rPr lang="en-US" smtClean="0"/>
              <a:t>2</a:t>
            </a:fld>
            <a:endParaRPr lang="en-US"/>
          </a:p>
        </p:txBody>
      </p:sp>
    </p:spTree>
    <p:extLst>
      <p:ext uri="{BB962C8B-B14F-4D97-AF65-F5344CB8AC3E}">
        <p14:creationId xmlns:p14="http://schemas.microsoft.com/office/powerpoint/2010/main" val="2684287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Zillow lost $500m, cut 25% of the workforce. 2/3 of homes it bought were valued at less than what it purchased them for. The algorithms did not adjust for the decrease in the housing market.</a:t>
            </a:r>
          </a:p>
          <a:p>
            <a:endParaRPr lang="en-US" dirty="0"/>
          </a:p>
          <a:p>
            <a:r>
              <a:rPr lang="en-US" sz="1200" dirty="0"/>
              <a:t>(aka robustness and accuracy)</a:t>
            </a:r>
            <a:endParaRPr lang="en-US" dirty="0"/>
          </a:p>
          <a:p>
            <a:endParaRPr lang="en-US" dirty="0"/>
          </a:p>
        </p:txBody>
      </p:sp>
      <p:sp>
        <p:nvSpPr>
          <p:cNvPr id="4" name="Slide Number Placeholder 3"/>
          <p:cNvSpPr>
            <a:spLocks noGrp="1"/>
          </p:cNvSpPr>
          <p:nvPr>
            <p:ph type="sldNum" sz="quarter" idx="5"/>
          </p:nvPr>
        </p:nvSpPr>
        <p:spPr/>
        <p:txBody>
          <a:bodyPr/>
          <a:lstStyle/>
          <a:p>
            <a:fld id="{3674B2A6-F6C9-444A-941E-7EAEBD44C003}" type="slidenum">
              <a:rPr lang="en-US" smtClean="0"/>
              <a:t>12</a:t>
            </a:fld>
            <a:endParaRPr lang="en-US"/>
          </a:p>
        </p:txBody>
      </p:sp>
    </p:spTree>
    <p:extLst>
      <p:ext uri="{BB962C8B-B14F-4D97-AF65-F5344CB8AC3E}">
        <p14:creationId xmlns:p14="http://schemas.microsoft.com/office/powerpoint/2010/main" val="2857709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(aka human agency)</a:t>
            </a:r>
          </a:p>
          <a:p>
            <a:endParaRPr lang="en-US" sz="1200" dirty="0">
              <a:solidFill>
                <a:srgbClr val="222222"/>
              </a:solidFill>
              <a:effectLst/>
              <a:latin typeface="Arial" panose="020B0604020202020204" pitchFamily="34" charset="0"/>
              <a:ea typeface="Calibri" panose="020F0502020204030204" pitchFamily="34" charset="0"/>
            </a:endParaRPr>
          </a:p>
          <a:p>
            <a:r>
              <a:rPr lang="en-US" sz="1200" dirty="0">
                <a:solidFill>
                  <a:srgbClr val="222222"/>
                </a:solidFill>
                <a:latin typeface="Arial" panose="020B0604020202020204" pitchFamily="34" charset="0"/>
                <a:ea typeface="Calibri" panose="020F0502020204030204" pitchFamily="34" charset="0"/>
              </a:rPr>
              <a:t>Risks associated with the use of AI tools are reduced when there is a human in the loop. E.g., if a generative AI tool produces documents meant to go directly to customers, when a human reviews those documents prior, the risk of inappropriate language, irrelevant content, or poor grammar is reduced.</a:t>
            </a:r>
            <a:endParaRPr lang="en-US" sz="1200" dirty="0">
              <a:solidFill>
                <a:srgbClr val="222222"/>
              </a:solidFill>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674B2A6-F6C9-444A-941E-7EAEBD44C003}" type="slidenum">
              <a:rPr lang="en-US" smtClean="0"/>
              <a:t>13</a:t>
            </a:fld>
            <a:endParaRPr lang="en-US"/>
          </a:p>
        </p:txBody>
      </p:sp>
    </p:spTree>
    <p:extLst>
      <p:ext uri="{BB962C8B-B14F-4D97-AF65-F5344CB8AC3E}">
        <p14:creationId xmlns:p14="http://schemas.microsoft.com/office/powerpoint/2010/main" val="325948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NAIC Model Bulletin: USE OF ARTIFICIAL INTELLIGENCE SYSTEMS BY INSURERS.</a:t>
            </a:r>
          </a:p>
          <a:p>
            <a:r>
              <a:rPr lang="en-US" dirty="0">
                <a:hlinkClick r:id="rId3"/>
              </a:rPr>
              <a:t>https://content.naic.org/sites/default/files/inline-files/2023-12-4%20Model%20Bulletin_Adopted_0.pdf</a:t>
            </a:r>
            <a:endParaRPr lang="en-US" dirty="0"/>
          </a:p>
          <a:p>
            <a:endParaRPr lang="en-US" dirty="0"/>
          </a:p>
          <a:p>
            <a:r>
              <a:rPr lang="en-US" dirty="0"/>
              <a:t>NAIC ethical principles</a:t>
            </a:r>
          </a:p>
          <a:p>
            <a:r>
              <a:rPr lang="en-US" dirty="0"/>
              <a:t>National Association of Insurance Commissioners (NAIC) Principles on Artificial Intelligence (AI): </a:t>
            </a:r>
            <a:r>
              <a:rPr lang="en-US" dirty="0">
                <a:hlinkClick r:id="rId4"/>
              </a:rPr>
              <a:t>https://content.naic.org/sites/default/files/inline-files/AI%20principles%20as%20Adopted%20by%20the%20TF_0807.pdf</a:t>
            </a:r>
            <a:endParaRPr lang="en-US" dirty="0"/>
          </a:p>
          <a:p>
            <a:endParaRPr lang="en-US" dirty="0"/>
          </a:p>
          <a:p>
            <a:r>
              <a:rPr lang="en-US" dirty="0"/>
              <a:t>National Institute of Standards and Technology (NIST) Artificial Intelligence Risk Management Framework, Version 1.0: </a:t>
            </a:r>
            <a:r>
              <a:rPr lang="en-US" dirty="0">
                <a:hlinkClick r:id="rId5"/>
              </a:rPr>
              <a:t>https://nvlpubs.nist.gov/nistpubs/ai/nist.ai.100-1.pdf</a:t>
            </a:r>
            <a:endParaRPr lang="en-US" dirty="0"/>
          </a:p>
          <a:p>
            <a:endParaRPr lang="en-US" dirty="0"/>
          </a:p>
        </p:txBody>
      </p:sp>
      <p:sp>
        <p:nvSpPr>
          <p:cNvPr id="4" name="Slide Number Placeholder 3"/>
          <p:cNvSpPr>
            <a:spLocks noGrp="1"/>
          </p:cNvSpPr>
          <p:nvPr>
            <p:ph type="sldNum" sz="quarter" idx="5"/>
          </p:nvPr>
        </p:nvSpPr>
        <p:spPr/>
        <p:txBody>
          <a:bodyPr/>
          <a:lstStyle/>
          <a:p>
            <a:fld id="{3674B2A6-F6C9-444A-941E-7EAEBD44C003}" type="slidenum">
              <a:rPr lang="en-US" smtClean="0"/>
              <a:t>14</a:t>
            </a:fld>
            <a:endParaRPr lang="en-US"/>
          </a:p>
        </p:txBody>
      </p:sp>
    </p:spTree>
    <p:extLst>
      <p:ext uri="{BB962C8B-B14F-4D97-AF65-F5344CB8AC3E}">
        <p14:creationId xmlns:p14="http://schemas.microsoft.com/office/powerpoint/2010/main" val="3163119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Copyright free images: </a:t>
            </a:r>
            <a:r>
              <a:rPr lang="en-US" u="sng" kern="100" dirty="0">
                <a:solidFill>
                  <a:srgbClr val="0563C1"/>
                </a:solidFill>
                <a:effectLst/>
                <a:ea typeface="Calibri" panose="020F0502020204030204" pitchFamily="34" charset="0"/>
                <a:cs typeface="Times New Roman" panose="02020603050405020304" pitchFamily="18" charset="0"/>
                <a:hlinkClick r:id="rId3"/>
              </a:rPr>
              <a:t>https://www.pexels.com/photo/shallow-focus-photography-of-blue-alpine-car-1592384/</a:t>
            </a:r>
            <a:endParaRPr lang="en-US"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kern="100" dirty="0">
                <a:solidFill>
                  <a:srgbClr val="0563C1"/>
                </a:solidFill>
                <a:effectLst/>
                <a:ea typeface="Calibri" panose="020F0502020204030204" pitchFamily="34" charset="0"/>
                <a:cs typeface="Times New Roman" panose="02020603050405020304" pitchFamily="18" charset="0"/>
                <a:hlinkClick r:id="rId4"/>
              </a:rPr>
              <a:t>https://www.pexels.com/photo/portrait-photo-of-man-with-laser-lines-on-his-face-8090294/</a:t>
            </a:r>
            <a:endParaRPr lang="en-US"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kern="100" dirty="0">
                <a:solidFill>
                  <a:srgbClr val="0563C1"/>
                </a:solidFill>
                <a:effectLst/>
                <a:ea typeface="Calibri" panose="020F0502020204030204" pitchFamily="34" charset="0"/>
                <a:cs typeface="Times New Roman" panose="02020603050405020304" pitchFamily="18" charset="0"/>
                <a:hlinkClick r:id="rId5"/>
              </a:rPr>
              <a:t>https://www.pexels.com/photo/technology-computer-head-health-7089626/</a:t>
            </a:r>
            <a:endParaRPr lang="en-US"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kern="100" dirty="0">
                <a:solidFill>
                  <a:srgbClr val="0563C1"/>
                </a:solidFill>
                <a:effectLst/>
                <a:ea typeface="Calibri" panose="020F0502020204030204" pitchFamily="34" charset="0"/>
                <a:cs typeface="Times New Roman" panose="02020603050405020304" pitchFamily="18" charset="0"/>
                <a:hlinkClick r:id="rId6"/>
              </a:rPr>
              <a:t>https://www.pexels.com/photo/display-coding-programming-development-1921326/</a:t>
            </a:r>
            <a:endParaRPr lang="en-US"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kern="100" dirty="0">
                <a:solidFill>
                  <a:srgbClr val="0563C1"/>
                </a:solidFill>
                <a:effectLst/>
                <a:ea typeface="Calibri" panose="020F0502020204030204" pitchFamily="34" charset="0"/>
                <a:cs typeface="Times New Roman" panose="02020603050405020304" pitchFamily="18" charset="0"/>
                <a:hlinkClick r:id="rId7"/>
              </a:rPr>
              <a:t>https://www.pexels.com/photo/robot-installing-parts-on-the-vehicle-19233057/</a:t>
            </a:r>
            <a:endParaRPr lang="en-US"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kern="100" dirty="0">
                <a:solidFill>
                  <a:srgbClr val="0563C1"/>
                </a:solidFill>
                <a:effectLst/>
                <a:ea typeface="Calibri" panose="020F0502020204030204" pitchFamily="34" charset="0"/>
                <a:cs typeface="Times New Roman" panose="02020603050405020304" pitchFamily="18" charset="0"/>
                <a:hlinkClick r:id="rId8"/>
              </a:rPr>
              <a:t>https://www.pexels.com/photo/black-and-gray-lego-blocks-3876417/</a:t>
            </a:r>
            <a:endParaRPr lang="en-US" u="sng" kern="100" dirty="0">
              <a:solidFill>
                <a:srgbClr val="0563C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kern="100" dirty="0">
                <a:solidFill>
                  <a:srgbClr val="0563C1"/>
                </a:solidFill>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https://www.pexels.com/photo/electric-towers-during-golden-hour-221012/</a:t>
            </a:r>
            <a:endParaRPr lang="en-US" u="sng" kern="100" dirty="0">
              <a:solidFill>
                <a:srgbClr val="0563C1"/>
              </a:solidFill>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kern="100" dirty="0">
                <a:solidFill>
                  <a:srgbClr val="0563C1"/>
                </a:solidFill>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https://www.pexels.com/photo/anonymous-person-making-world-map-with-cereals-and-coffee-beans-7412066/</a:t>
            </a:r>
            <a:endParaRPr lang="en-US" u="sng" kern="100" dirty="0">
              <a:solidFill>
                <a:srgbClr val="0563C1"/>
              </a:solidFill>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kern="100" dirty="0">
                <a:solidFill>
                  <a:srgbClr val="0563C1"/>
                </a:solidFill>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https://www.pexels.com/photo/people-wearing-latex-gloves-holding-a-globe-8542561/</a:t>
            </a:r>
            <a:endParaRPr lang="en-US" u="sng" kern="100" dirty="0">
              <a:solidFill>
                <a:srgbClr val="0563C1"/>
              </a:solidFill>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674B2A6-F6C9-444A-941E-7EAEBD44C003}" type="slidenum">
              <a:rPr lang="en-US" smtClean="0"/>
              <a:t>16</a:t>
            </a:fld>
            <a:endParaRPr lang="en-US"/>
          </a:p>
        </p:txBody>
      </p:sp>
    </p:spTree>
    <p:extLst>
      <p:ext uri="{BB962C8B-B14F-4D97-AF65-F5344CB8AC3E}">
        <p14:creationId xmlns:p14="http://schemas.microsoft.com/office/powerpoint/2010/main" val="3375859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AI threatening humans: </a:t>
            </a:r>
            <a:r>
              <a:rPr lang="en-US" dirty="0">
                <a:hlinkClick r:id="rId3"/>
              </a:rPr>
              <a:t>https://www.miragenews.com/gone-rogue-top-10-movies-featuring-ai-against-988508/</a:t>
            </a:r>
            <a:endParaRPr lang="en-US" dirty="0"/>
          </a:p>
          <a:p>
            <a:endParaRPr lang="en-US" dirty="0"/>
          </a:p>
          <a:p>
            <a:r>
              <a:rPr lang="en-US" dirty="0">
                <a:hlinkClick r:id="rId4"/>
              </a:rPr>
              <a:t>https://movieweb.com/movies-about-ai/#wall-e-2008</a:t>
            </a:r>
            <a:endParaRPr lang="en-US" dirty="0"/>
          </a:p>
          <a:p>
            <a:endParaRPr lang="en-US" dirty="0"/>
          </a:p>
          <a:p>
            <a:r>
              <a:rPr lang="en-US" dirty="0">
                <a:solidFill>
                  <a:srgbClr val="222222"/>
                </a:solidFill>
                <a:latin typeface="Arial" panose="020B0604020202020204" pitchFamily="34" charset="0"/>
                <a:ea typeface="Calibri" panose="020F0502020204030204" pitchFamily="34" charset="0"/>
              </a:rPr>
              <a:t>1950:</a:t>
            </a:r>
            <a:r>
              <a:rPr lang="en-US" sz="1200" dirty="0">
                <a:solidFill>
                  <a:srgbClr val="222222"/>
                </a:solidFill>
                <a:latin typeface="Arial" panose="020B0604020202020204" pitchFamily="34" charset="0"/>
                <a:ea typeface="Calibri" panose="020F0502020204030204" pitchFamily="34" charset="0"/>
              </a:rPr>
              <a:t> Alan Turing publishes </a:t>
            </a:r>
            <a:r>
              <a:rPr lang="en-US" sz="1200" dirty="0">
                <a:solidFill>
                  <a:schemeClr val="accent4"/>
                </a:solidFill>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Computer Machinery and Intelligence</a:t>
            </a:r>
            <a:r>
              <a:rPr lang="en-US" sz="1200" dirty="0">
                <a:solidFill>
                  <a:srgbClr val="222222"/>
                </a:solidFill>
                <a:latin typeface="Arial" panose="020B0604020202020204" pitchFamily="34" charset="0"/>
                <a:ea typeface="Calibri" panose="020F0502020204030204" pitchFamily="34" charset="0"/>
              </a:rPr>
              <a:t> which proposed a test of machine intelligence called The Imitation Game.</a:t>
            </a:r>
          </a:p>
          <a:p>
            <a:endParaRPr lang="en-US" dirty="0">
              <a:solidFill>
                <a:srgbClr val="222222"/>
              </a:solidFill>
              <a:latin typeface="Arial" panose="020B0604020202020204" pitchFamily="34" charset="0"/>
              <a:ea typeface="Calibri" panose="020F0502020204030204" pitchFamily="34" charset="0"/>
            </a:endParaRPr>
          </a:p>
          <a:p>
            <a:r>
              <a:rPr lang="en-US" sz="1200" dirty="0">
                <a:solidFill>
                  <a:srgbClr val="333333"/>
                </a:solidFill>
                <a:latin typeface="Ariel"/>
              </a:rPr>
              <a:t>John McCarthy </a:t>
            </a:r>
            <a:r>
              <a:rPr lang="en-US" sz="1200" b="0" i="0" dirty="0">
                <a:solidFill>
                  <a:srgbClr val="333333"/>
                </a:solidFill>
                <a:effectLst/>
                <a:latin typeface="Ariel"/>
              </a:rPr>
              <a:t>hosts a workshop at Dartmouth in 1955 on “artificial intelligence” which is the first use of the word, and how it came into popular usage.</a:t>
            </a:r>
            <a:endParaRPr lang="en-US" sz="1200" dirty="0">
              <a:solidFill>
                <a:srgbClr val="222222"/>
              </a:solidFill>
              <a:latin typeface="Ariel"/>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674B2A6-F6C9-444A-941E-7EAEBD44C003}" type="slidenum">
              <a:rPr lang="en-US" smtClean="0"/>
              <a:t>3</a:t>
            </a:fld>
            <a:endParaRPr lang="en-US"/>
          </a:p>
        </p:txBody>
      </p:sp>
    </p:spTree>
    <p:extLst>
      <p:ext uri="{BB962C8B-B14F-4D97-AF65-F5344CB8AC3E}">
        <p14:creationId xmlns:p14="http://schemas.microsoft.com/office/powerpoint/2010/main" val="284662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effectLst/>
                <a:latin typeface="Ariel"/>
                <a:ea typeface="Calibri" panose="020F0502020204030204" pitchFamily="34" charset="0"/>
              </a:rPr>
              <a:t>ChatGPT reached one million users in five days. The U.S has the most, and only, 15% of, total users. </a:t>
            </a:r>
            <a:r>
              <a:rPr lang="en-US" u="sng" dirty="0">
                <a:solidFill>
                  <a:srgbClr val="1155CC"/>
                </a:solidFill>
                <a:effectLst/>
                <a:latin typeface="Ariel"/>
                <a:ea typeface="Calibri" panose="020F0502020204030204" pitchFamily="34" charset="0"/>
                <a:cs typeface="Times New Roman" panose="02020603050405020304" pitchFamily="18" charset="0"/>
                <a:hlinkClick r:id="rId3"/>
              </a:rPr>
              <a:t>https://explodingtopics.com/blog/chatgpt-users#</a:t>
            </a:r>
            <a:r>
              <a:rPr lang="en-US" u="sng" dirty="0">
                <a:solidFill>
                  <a:srgbClr val="1155CC"/>
                </a:solidFill>
                <a:effectLst/>
                <a:latin typeface="Ariel"/>
                <a:ea typeface="Calibri" panose="020F0502020204030204" pitchFamily="34" charset="0"/>
                <a:cs typeface="Times New Roman" panose="02020603050405020304" pitchFamily="18" charset="0"/>
              </a:rPr>
              <a:t>.</a:t>
            </a:r>
          </a:p>
          <a:p>
            <a:pPr lvl="0"/>
            <a:endParaRPr lang="en-US" u="sng" dirty="0">
              <a:solidFill>
                <a:srgbClr val="1155CC"/>
              </a:solidFill>
              <a:latin typeface="Ariel"/>
              <a:ea typeface="Calibri" panose="020F0502020204030204" pitchFamily="34" charset="0"/>
              <a:cs typeface="Times New Roman" panose="02020603050405020304" pitchFamily="18" charset="0"/>
            </a:endParaRPr>
          </a:p>
          <a:p>
            <a:pPr lvl="0"/>
            <a:r>
              <a:rPr lang="en-US" dirty="0">
                <a:effectLst/>
                <a:latin typeface="Ariel"/>
                <a:ea typeface="Calibri" panose="020F0502020204030204" pitchFamily="34" charset="0"/>
              </a:rPr>
              <a:t>90% of the world’s data was generated in the last two years. </a:t>
            </a:r>
            <a:r>
              <a:rPr lang="en-US" u="sng" dirty="0">
                <a:solidFill>
                  <a:srgbClr val="1155CC"/>
                </a:solidFill>
                <a:effectLst/>
                <a:latin typeface="Ariel"/>
                <a:ea typeface="Calibri" panose="020F0502020204030204" pitchFamily="34" charset="0"/>
                <a:cs typeface="Times New Roman" panose="02020603050405020304" pitchFamily="18" charset="0"/>
                <a:hlinkClick r:id="rId4"/>
              </a:rPr>
              <a:t>https://explodingtopics.com/blog/data-generated-per-day#</a:t>
            </a:r>
            <a:r>
              <a:rPr lang="en-US" u="sng" dirty="0">
                <a:solidFill>
                  <a:srgbClr val="1155CC"/>
                </a:solidFill>
                <a:effectLst/>
                <a:latin typeface="Ariel"/>
                <a:ea typeface="Calibri" panose="020F0502020204030204" pitchFamily="34" charset="0"/>
                <a:cs typeface="Times New Roman" panose="02020603050405020304" pitchFamily="18" charset="0"/>
              </a:rPr>
              <a:t>.</a:t>
            </a:r>
            <a:endParaRPr lang="en-US" dirty="0">
              <a:effectLst/>
              <a:latin typeface="Ariel"/>
              <a:ea typeface="Calibri" panose="020F0502020204030204" pitchFamily="34" charset="0"/>
            </a:endParaRPr>
          </a:p>
          <a:p>
            <a:pPr lvl="0"/>
            <a:endParaRPr lang="en-US" dirty="0">
              <a:effectLst/>
              <a:latin typeface="Ariel"/>
              <a:ea typeface="Calibri" panose="020F0502020204030204" pitchFamily="34" charset="0"/>
            </a:endParaRPr>
          </a:p>
          <a:p>
            <a:pPr lvl="0"/>
            <a:r>
              <a:rPr lang="en-US" dirty="0">
                <a:effectLst/>
                <a:latin typeface="Ariel"/>
                <a:ea typeface="Calibri" panose="020F0502020204030204" pitchFamily="34" charset="0"/>
              </a:rPr>
              <a:t>GPT-1 (2018) had 117 million parameters</a:t>
            </a:r>
            <a:r>
              <a:rPr lang="en-US" baseline="30000" dirty="0">
                <a:latin typeface="Ariel"/>
                <a:ea typeface="Calibri" panose="020F0502020204030204" pitchFamily="34" charset="0"/>
              </a:rPr>
              <a:t>. </a:t>
            </a:r>
            <a:r>
              <a:rPr lang="en-US" u="sng" dirty="0">
                <a:solidFill>
                  <a:srgbClr val="1155CC"/>
                </a:solidFill>
                <a:effectLst/>
                <a:latin typeface="Ariel"/>
                <a:ea typeface="Calibri" panose="020F0502020204030204" pitchFamily="34" charset="0"/>
                <a:cs typeface="Times New Roman" panose="02020603050405020304" pitchFamily="18" charset="0"/>
                <a:hlinkClick r:id="rId5"/>
              </a:rPr>
              <a:t>https://uxplanet.org/gpt-4-facts-rumors-and-expectations-about-next-gen-ai-model-52a4ddcd662a</a:t>
            </a:r>
            <a:r>
              <a:rPr lang="en-US" u="sng" baseline="30000" dirty="0">
                <a:solidFill>
                  <a:srgbClr val="1155CC"/>
                </a:solidFill>
                <a:effectLst/>
                <a:latin typeface="Ariel"/>
                <a:ea typeface="Calibri" panose="020F0502020204030204" pitchFamily="34" charset="0"/>
                <a:cs typeface="Times New Roman" panose="02020603050405020304" pitchFamily="18" charset="0"/>
              </a:rPr>
              <a:t>..</a:t>
            </a:r>
            <a:endParaRPr lang="en-US" dirty="0">
              <a:latin typeface="Ariel"/>
            </a:endParaRPr>
          </a:p>
          <a:p>
            <a:pPr lvl="0"/>
            <a:endParaRPr lang="en-US" dirty="0"/>
          </a:p>
          <a:p>
            <a:pPr lvl="0"/>
            <a:r>
              <a:rPr lang="en-US" dirty="0"/>
              <a:t>GPT-4 has more than one trillion parameters: </a:t>
            </a:r>
            <a:r>
              <a:rPr lang="en-US" dirty="0">
                <a:hlinkClick r:id="rId6"/>
              </a:rPr>
              <a:t>https://the-decoder.com/gpt-4-has-a-trillion-parameters/</a:t>
            </a:r>
            <a:r>
              <a:rPr lang="en-US" dirty="0"/>
              <a:t>.</a:t>
            </a:r>
          </a:p>
          <a:p>
            <a:endParaRPr lang="en-US" dirty="0"/>
          </a:p>
          <a:p>
            <a:r>
              <a:rPr lang="en-US" sz="1200" dirty="0">
                <a:solidFill>
                  <a:srgbClr val="222222"/>
                </a:solidFill>
                <a:latin typeface="Arial" panose="020B0604020202020204" pitchFamily="34" charset="0"/>
                <a:ea typeface="Calibri" panose="020F0502020204030204" pitchFamily="34" charset="0"/>
              </a:rPr>
              <a:t>Initial estimates predicted one hundred trillion parameters, which is nearly as many neural connections as in the human brain.</a:t>
            </a:r>
          </a:p>
          <a:p>
            <a:endParaRPr lang="en-US" dirty="0"/>
          </a:p>
        </p:txBody>
      </p:sp>
      <p:sp>
        <p:nvSpPr>
          <p:cNvPr id="4" name="Slide Number Placeholder 3"/>
          <p:cNvSpPr>
            <a:spLocks noGrp="1"/>
          </p:cNvSpPr>
          <p:nvPr>
            <p:ph type="sldNum" sz="quarter" idx="5"/>
          </p:nvPr>
        </p:nvSpPr>
        <p:spPr/>
        <p:txBody>
          <a:bodyPr/>
          <a:lstStyle/>
          <a:p>
            <a:fld id="{3674B2A6-F6C9-444A-941E-7EAEBD44C003}" type="slidenum">
              <a:rPr lang="en-US" smtClean="0"/>
              <a:t>4</a:t>
            </a:fld>
            <a:endParaRPr lang="en-US"/>
          </a:p>
        </p:txBody>
      </p:sp>
    </p:spTree>
    <p:extLst>
      <p:ext uri="{BB962C8B-B14F-4D97-AF65-F5344CB8AC3E}">
        <p14:creationId xmlns:p14="http://schemas.microsoft.com/office/powerpoint/2010/main" val="1524741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risks: </a:t>
            </a:r>
            <a:r>
              <a:rPr lang="en-US" dirty="0">
                <a:hlinkClick r:id="rId3"/>
              </a:rPr>
              <a:t>https://www.fhfa.gov/SupervisionRegulation/AdvisoryBulletins/AdvisoryBulletinDocuments/Advisory-Bulletin-2022-02.pdf</a:t>
            </a:r>
            <a:r>
              <a:rPr lang="en-US" dirty="0"/>
              <a:t>.</a:t>
            </a:r>
          </a:p>
          <a:p>
            <a:endParaRPr lang="en-US" dirty="0"/>
          </a:p>
          <a:p>
            <a:r>
              <a:rPr lang="en-US" b="1" i="1" dirty="0">
                <a:solidFill>
                  <a:schemeClr val="accent1"/>
                </a:solidFill>
                <a:latin typeface="Arial" panose="020B0604020202020204" pitchFamily="34" charset="0"/>
                <a:ea typeface="Calibri" panose="020F0502020204030204" pitchFamily="34" charset="0"/>
              </a:rPr>
              <a:t>Other risks</a:t>
            </a:r>
            <a:r>
              <a:rPr lang="en-US" i="1" dirty="0">
                <a:solidFill>
                  <a:srgbClr val="222222"/>
                </a:solidFill>
                <a:latin typeface="Arial" panose="020B0604020202020204" pitchFamily="34" charset="0"/>
                <a:ea typeface="Calibri" panose="020F0502020204030204" pitchFamily="34" charset="0"/>
              </a:rPr>
              <a:t>:</a:t>
            </a:r>
          </a:p>
          <a:p>
            <a:pPr marL="285750" indent="-285750">
              <a:buFont typeface="Arial" panose="020B0604020202020204" pitchFamily="34" charset="0"/>
              <a:buChar char="•"/>
            </a:pPr>
            <a:r>
              <a:rPr lang="en-US" dirty="0">
                <a:solidFill>
                  <a:srgbClr val="222222"/>
                </a:solidFill>
                <a:latin typeface="Arial" panose="020B0604020202020204" pitchFamily="34" charset="0"/>
                <a:ea typeface="Calibri" panose="020F0502020204030204" pitchFamily="34" charset="0"/>
              </a:rPr>
              <a:t>Model – including black box, overfitting, and drift.</a:t>
            </a:r>
          </a:p>
          <a:p>
            <a:pPr marL="285750" indent="-285750">
              <a:buFont typeface="Arial" panose="020B0604020202020204" pitchFamily="34" charset="0"/>
              <a:buChar char="•"/>
            </a:pPr>
            <a:r>
              <a:rPr lang="en-US" dirty="0">
                <a:solidFill>
                  <a:srgbClr val="222222"/>
                </a:solidFill>
                <a:latin typeface="Arial" panose="020B0604020202020204" pitchFamily="34" charset="0"/>
                <a:ea typeface="Calibri" panose="020F0502020204030204" pitchFamily="34" charset="0"/>
              </a:rPr>
              <a:t>Data – including appropriateness, quality, and bias.</a:t>
            </a:r>
          </a:p>
          <a:p>
            <a:pPr marL="285750" indent="-285750">
              <a:buFont typeface="Arial" panose="020B0604020202020204" pitchFamily="34" charset="0"/>
              <a:buChar char="•"/>
            </a:pPr>
            <a:r>
              <a:rPr lang="en-US" dirty="0">
                <a:solidFill>
                  <a:srgbClr val="222222"/>
                </a:solidFill>
                <a:latin typeface="Arial" panose="020B0604020202020204" pitchFamily="34" charset="0"/>
                <a:ea typeface="Calibri" panose="020F0502020204030204" pitchFamily="34" charset="0"/>
              </a:rPr>
              <a:t>Regulatory &amp; compliance – including consumer protection, privacy, and employment discrimination.</a:t>
            </a:r>
          </a:p>
          <a:p>
            <a:pPr marL="285750" indent="-285750">
              <a:buFont typeface="Arial" panose="020B0604020202020204" pitchFamily="34" charset="0"/>
              <a:buChar char="•"/>
            </a:pPr>
            <a:r>
              <a:rPr lang="en-US" dirty="0">
                <a:solidFill>
                  <a:srgbClr val="222222"/>
                </a:solidFill>
                <a:latin typeface="Arial" panose="020B0604020202020204" pitchFamily="34" charset="0"/>
                <a:ea typeface="Calibri" panose="020F0502020204030204" pitchFamily="34" charset="0"/>
              </a:rPr>
              <a:t>Operational – including IT infrastructure, info. security, business continuation, and third-party.</a:t>
            </a:r>
          </a:p>
          <a:p>
            <a:pPr marL="285750" indent="-285750">
              <a:buFont typeface="Arial" panose="020B0604020202020204" pitchFamily="34" charset="0"/>
              <a:buChar char="•"/>
            </a:pPr>
            <a:endParaRPr lang="en-US" dirty="0">
              <a:solidFill>
                <a:schemeClr val="accent1"/>
              </a:solidFill>
              <a:latin typeface="Arial" panose="020B0604020202020204" pitchFamily="34" charset="0"/>
              <a:ea typeface="Calibri" panose="020F0502020204030204" pitchFamily="34" charset="0"/>
            </a:endParaRPr>
          </a:p>
          <a:p>
            <a:r>
              <a:rPr lang="en-US" b="1" i="1" dirty="0">
                <a:solidFill>
                  <a:schemeClr val="accent1"/>
                </a:solidFill>
                <a:latin typeface="Arial" panose="020B0604020202020204" pitchFamily="34" charset="0"/>
                <a:ea typeface="Calibri" panose="020F0502020204030204" pitchFamily="34" charset="0"/>
              </a:rPr>
              <a:t>AI rewards include</a:t>
            </a:r>
            <a:r>
              <a:rPr lang="en-US" i="1" dirty="0">
                <a:solidFill>
                  <a:srgbClr val="222222"/>
                </a:solidFill>
                <a:latin typeface="Arial" panose="020B0604020202020204" pitchFamily="34" charset="0"/>
                <a:ea typeface="Calibri" panose="020F0502020204030204" pitchFamily="34" charset="0"/>
              </a:rPr>
              <a:t>:</a:t>
            </a:r>
          </a:p>
          <a:p>
            <a:pPr marL="285750" indent="-285750">
              <a:buFont typeface="Arial" panose="020B0604020202020204" pitchFamily="34" charset="0"/>
              <a:buChar char="•"/>
            </a:pPr>
            <a:r>
              <a:rPr lang="en-US" dirty="0">
                <a:solidFill>
                  <a:srgbClr val="222222"/>
                </a:solidFill>
                <a:latin typeface="Arial" panose="020B0604020202020204" pitchFamily="34" charset="0"/>
                <a:ea typeface="Calibri" panose="020F0502020204030204" pitchFamily="34" charset="0"/>
              </a:rPr>
              <a:t>Efficiency and productivity.</a:t>
            </a:r>
          </a:p>
          <a:p>
            <a:pPr marL="285750" indent="-285750">
              <a:buFont typeface="Arial" panose="020B0604020202020204" pitchFamily="34" charset="0"/>
              <a:buChar char="•"/>
            </a:pPr>
            <a:r>
              <a:rPr lang="en-US" dirty="0">
                <a:solidFill>
                  <a:srgbClr val="222222"/>
                </a:solidFill>
                <a:latin typeface="Arial" panose="020B0604020202020204" pitchFamily="34" charset="0"/>
                <a:ea typeface="Calibri" panose="020F0502020204030204" pitchFamily="34" charset="0"/>
              </a:rPr>
              <a:t>Automation.</a:t>
            </a:r>
          </a:p>
          <a:p>
            <a:pPr marL="285750" indent="-285750">
              <a:buFont typeface="Arial" panose="020B0604020202020204" pitchFamily="34" charset="0"/>
              <a:buChar char="•"/>
            </a:pPr>
            <a:r>
              <a:rPr lang="en-US" dirty="0">
                <a:solidFill>
                  <a:srgbClr val="222222"/>
                </a:solidFill>
                <a:latin typeface="Arial" panose="020B0604020202020204" pitchFamily="34" charset="0"/>
                <a:ea typeface="Calibri" panose="020F0502020204030204" pitchFamily="34" charset="0"/>
              </a:rPr>
              <a:t>Personalized results and analysis. catered to the user’s circumstance </a:t>
            </a:r>
          </a:p>
          <a:p>
            <a:pPr marL="285750" indent="-285750">
              <a:buFont typeface="Arial" panose="020B0604020202020204" pitchFamily="34" charset="0"/>
              <a:buChar char="•"/>
            </a:pPr>
            <a:r>
              <a:rPr lang="en-US" dirty="0">
                <a:solidFill>
                  <a:srgbClr val="222222"/>
                </a:solidFill>
                <a:latin typeface="Arial" panose="020B0604020202020204" pitchFamily="34" charset="0"/>
                <a:ea typeface="Calibri" panose="020F0502020204030204" pitchFamily="34" charset="0"/>
              </a:rPr>
              <a:t>Increased insights from data analysis.</a:t>
            </a:r>
          </a:p>
          <a:p>
            <a:pPr marL="285750" indent="-285750">
              <a:buFont typeface="Arial" panose="020B0604020202020204" pitchFamily="34" charset="0"/>
              <a:buChar char="•"/>
            </a:pPr>
            <a:r>
              <a:rPr lang="en-US" dirty="0">
                <a:solidFill>
                  <a:srgbClr val="222222"/>
                </a:solidFill>
                <a:latin typeface="Arial" panose="020B0604020202020204" pitchFamily="34" charset="0"/>
                <a:ea typeface="Calibri" panose="020F0502020204030204" pitchFamily="34" charset="0"/>
              </a:rPr>
              <a:t>Customer experience / continuity.</a:t>
            </a:r>
          </a:p>
          <a:p>
            <a:endParaRPr lang="en-US" dirty="0"/>
          </a:p>
        </p:txBody>
      </p:sp>
      <p:sp>
        <p:nvSpPr>
          <p:cNvPr id="4" name="Slide Number Placeholder 3"/>
          <p:cNvSpPr>
            <a:spLocks noGrp="1"/>
          </p:cNvSpPr>
          <p:nvPr>
            <p:ph type="sldNum" sz="quarter" idx="5"/>
          </p:nvPr>
        </p:nvSpPr>
        <p:spPr/>
        <p:txBody>
          <a:bodyPr/>
          <a:lstStyle/>
          <a:p>
            <a:fld id="{3674B2A6-F6C9-444A-941E-7EAEBD44C003}" type="slidenum">
              <a:rPr lang="en-US" smtClean="0"/>
              <a:t>5</a:t>
            </a:fld>
            <a:endParaRPr lang="en-US"/>
          </a:p>
        </p:txBody>
      </p:sp>
    </p:spTree>
    <p:extLst>
      <p:ext uri="{BB962C8B-B14F-4D97-AF65-F5344CB8AC3E}">
        <p14:creationId xmlns:p14="http://schemas.microsoft.com/office/powerpoint/2010/main" val="400371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74B2A6-F6C9-444A-941E-7EAEBD44C003}" type="slidenum">
              <a:rPr lang="en-US" smtClean="0"/>
              <a:t>7</a:t>
            </a:fld>
            <a:endParaRPr lang="en-US"/>
          </a:p>
        </p:txBody>
      </p:sp>
    </p:spTree>
    <p:extLst>
      <p:ext uri="{BB962C8B-B14F-4D97-AF65-F5344CB8AC3E}">
        <p14:creationId xmlns:p14="http://schemas.microsoft.com/office/powerpoint/2010/main" val="185183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 </a:t>
            </a:r>
            <a:r>
              <a:rPr lang="en-US" sz="1200" dirty="0">
                <a:solidFill>
                  <a:srgbClr val="222222"/>
                </a:solidFill>
                <a:effectLst/>
                <a:latin typeface="Arial" panose="020B0604020202020204" pitchFamily="34" charset="0"/>
                <a:ea typeface="Calibri" panose="020F0502020204030204" pitchFamily="34" charset="0"/>
              </a:rPr>
              <a:t>E.g.,, life insurance pricing generally allows for differentiation by gender and age but not by race. Auto insurance can differ by age but not by gender in several states. Mortgage lenders can generally not deny a loan application or charge higher interest rates because of age.</a:t>
            </a:r>
          </a:p>
          <a:p>
            <a:endParaRPr lang="en-US" dirty="0"/>
          </a:p>
        </p:txBody>
      </p:sp>
      <p:sp>
        <p:nvSpPr>
          <p:cNvPr id="4" name="Slide Number Placeholder 3"/>
          <p:cNvSpPr>
            <a:spLocks noGrp="1"/>
          </p:cNvSpPr>
          <p:nvPr>
            <p:ph type="sldNum" sz="quarter" idx="5"/>
          </p:nvPr>
        </p:nvSpPr>
        <p:spPr/>
        <p:txBody>
          <a:bodyPr/>
          <a:lstStyle/>
          <a:p>
            <a:fld id="{3674B2A6-F6C9-444A-941E-7EAEBD44C003}" type="slidenum">
              <a:rPr lang="en-US" smtClean="0"/>
              <a:t>8</a:t>
            </a:fld>
            <a:endParaRPr lang="en-US"/>
          </a:p>
        </p:txBody>
      </p:sp>
    </p:spTree>
    <p:extLst>
      <p:ext uri="{BB962C8B-B14F-4D97-AF65-F5344CB8AC3E}">
        <p14:creationId xmlns:p14="http://schemas.microsoft.com/office/powerpoint/2010/main" val="4013438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(aka </a:t>
            </a:r>
            <a:r>
              <a:rPr lang="en-US" sz="1200" dirty="0" err="1"/>
              <a:t>explainability</a:t>
            </a:r>
            <a:r>
              <a:rPr lang="en-US" sz="1200" dirty="0"/>
              <a:t> or interpretability)</a:t>
            </a:r>
          </a:p>
          <a:p>
            <a:endParaRPr lang="en-US" sz="1200" dirty="0">
              <a:solidFill>
                <a:srgbClr val="222222"/>
              </a:solidFill>
              <a:effectLst/>
              <a:latin typeface="Arial" panose="020B0604020202020204" pitchFamily="34" charset="0"/>
              <a:ea typeface="Calibri" panose="020F0502020204030204" pitchFamily="34" charset="0"/>
            </a:endParaRPr>
          </a:p>
          <a:p>
            <a:r>
              <a:rPr lang="en-US" sz="1200" dirty="0">
                <a:solidFill>
                  <a:srgbClr val="222222"/>
                </a:solidFill>
                <a:effectLst/>
                <a:latin typeface="Arial" panose="020B0604020202020204" pitchFamily="34" charset="0"/>
                <a:ea typeface="Calibri" panose="020F0502020204030204" pitchFamily="34" charset="0"/>
              </a:rPr>
              <a:t>One of the principles articulated therein to guide the design, use, and deployment of AI is “notice and explanation.” This principle states that “You should know that an automated system is being used and understand how and why it contributes to outcomes that impact you.”</a:t>
            </a:r>
            <a:endParaRPr lang="en-US" sz="1200" dirty="0"/>
          </a:p>
          <a:p>
            <a:endParaRPr lang="en-US" dirty="0"/>
          </a:p>
        </p:txBody>
      </p:sp>
      <p:sp>
        <p:nvSpPr>
          <p:cNvPr id="4" name="Slide Number Placeholder 3"/>
          <p:cNvSpPr>
            <a:spLocks noGrp="1"/>
          </p:cNvSpPr>
          <p:nvPr>
            <p:ph type="sldNum" sz="quarter" idx="5"/>
          </p:nvPr>
        </p:nvSpPr>
        <p:spPr/>
        <p:txBody>
          <a:bodyPr/>
          <a:lstStyle/>
          <a:p>
            <a:fld id="{3674B2A6-F6C9-444A-941E-7EAEBD44C003}" type="slidenum">
              <a:rPr lang="en-US" smtClean="0"/>
              <a:t>9</a:t>
            </a:fld>
            <a:endParaRPr lang="en-US"/>
          </a:p>
        </p:txBody>
      </p:sp>
    </p:spTree>
    <p:extLst>
      <p:ext uri="{BB962C8B-B14F-4D97-AF65-F5344CB8AC3E}">
        <p14:creationId xmlns:p14="http://schemas.microsoft.com/office/powerpoint/2010/main" val="4095688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(aka </a:t>
            </a:r>
            <a:r>
              <a:rPr lang="en-US" sz="1200" dirty="0" err="1"/>
              <a:t>explainability</a:t>
            </a:r>
            <a:r>
              <a:rPr lang="en-US" sz="1200" dirty="0"/>
              <a:t> or interpretability)</a:t>
            </a:r>
          </a:p>
          <a:p>
            <a:endParaRPr lang="en-US" sz="1200" dirty="0">
              <a:solidFill>
                <a:srgbClr val="222222"/>
              </a:solidFill>
              <a:effectLst/>
              <a:latin typeface="Arial" panose="020B0604020202020204" pitchFamily="34" charset="0"/>
              <a:ea typeface="Calibri" panose="020F0502020204030204" pitchFamily="34" charset="0"/>
            </a:endParaRPr>
          </a:p>
          <a:p>
            <a:r>
              <a:rPr lang="en-US" sz="1200" dirty="0">
                <a:solidFill>
                  <a:srgbClr val="222222"/>
                </a:solidFill>
                <a:effectLst/>
                <a:latin typeface="Arial" panose="020B0604020202020204" pitchFamily="34" charset="0"/>
                <a:ea typeface="Calibri" panose="020F0502020204030204" pitchFamily="34" charset="0"/>
              </a:rPr>
              <a:t>One of the principles articulated therein to guide the design, use, and deployment of AI is “notice and explanation.” This principle states that “You should know that an automated system is being used and understand how and why it contributes to outcomes that impact you.”</a:t>
            </a:r>
            <a:endParaRPr lang="en-US" sz="1200" dirty="0"/>
          </a:p>
          <a:p>
            <a:endParaRPr lang="en-US" dirty="0"/>
          </a:p>
        </p:txBody>
      </p:sp>
      <p:sp>
        <p:nvSpPr>
          <p:cNvPr id="4" name="Slide Number Placeholder 3"/>
          <p:cNvSpPr>
            <a:spLocks noGrp="1"/>
          </p:cNvSpPr>
          <p:nvPr>
            <p:ph type="sldNum" sz="quarter" idx="5"/>
          </p:nvPr>
        </p:nvSpPr>
        <p:spPr/>
        <p:txBody>
          <a:bodyPr/>
          <a:lstStyle/>
          <a:p>
            <a:fld id="{3674B2A6-F6C9-444A-941E-7EAEBD44C003}" type="slidenum">
              <a:rPr lang="en-US" smtClean="0"/>
              <a:t>10</a:t>
            </a:fld>
            <a:endParaRPr lang="en-US"/>
          </a:p>
        </p:txBody>
      </p:sp>
    </p:spTree>
    <p:extLst>
      <p:ext uri="{BB962C8B-B14F-4D97-AF65-F5344CB8AC3E}">
        <p14:creationId xmlns:p14="http://schemas.microsoft.com/office/powerpoint/2010/main" val="2747253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(aka human agency)</a:t>
            </a:r>
          </a:p>
          <a:p>
            <a:endParaRPr lang="en-US" sz="1200" dirty="0">
              <a:solidFill>
                <a:srgbClr val="222222"/>
              </a:solidFill>
              <a:effectLst/>
              <a:latin typeface="Arial" panose="020B0604020202020204" pitchFamily="34" charset="0"/>
              <a:ea typeface="Calibri" panose="020F0502020204030204" pitchFamily="34" charset="0"/>
            </a:endParaRPr>
          </a:p>
          <a:p>
            <a:r>
              <a:rPr lang="en-US" sz="1200" dirty="0">
                <a:solidFill>
                  <a:srgbClr val="222222"/>
                </a:solidFill>
                <a:latin typeface="Arial" panose="020B0604020202020204" pitchFamily="34" charset="0"/>
                <a:ea typeface="Calibri" panose="020F0502020204030204" pitchFamily="34" charset="0"/>
              </a:rPr>
              <a:t>Risks associated with the use of AI tools are reduced when there is a human in the loop. E.g., if a generative AI tool produces documents meant to go directly to customers, when a human reviews those documents prior, the risk of inappropriate language, irrelevant content, or poor grammar is reduced.</a:t>
            </a:r>
            <a:endParaRPr lang="en-US" sz="1200" dirty="0">
              <a:solidFill>
                <a:srgbClr val="222222"/>
              </a:solidFill>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674B2A6-F6C9-444A-941E-7EAEBD44C003}" type="slidenum">
              <a:rPr lang="en-US" smtClean="0"/>
              <a:t>11</a:t>
            </a:fld>
            <a:endParaRPr lang="en-US"/>
          </a:p>
        </p:txBody>
      </p:sp>
    </p:spTree>
    <p:extLst>
      <p:ext uri="{BB962C8B-B14F-4D97-AF65-F5344CB8AC3E}">
        <p14:creationId xmlns:p14="http://schemas.microsoft.com/office/powerpoint/2010/main" val="287329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2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5.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64EBAB-028C-A649-8742-FA434113518F}"/>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l="17029" b="11795"/>
          <a:stretch/>
        </p:blipFill>
        <p:spPr>
          <a:xfrm rot="16200000">
            <a:off x="2667001" y="-2667001"/>
            <a:ext cx="6858001" cy="12192000"/>
          </a:xfrm>
          <a:prstGeom prst="rect">
            <a:avLst/>
          </a:prstGeom>
          <a:noFill/>
        </p:spPr>
      </p:pic>
      <p:pic>
        <p:nvPicPr>
          <p:cNvPr id="6" name="Graphic 5">
            <a:extLst>
              <a:ext uri="{FF2B5EF4-FFF2-40B4-BE49-F238E27FC236}">
                <a16:creationId xmlns:a16="http://schemas.microsoft.com/office/drawing/2014/main" id="{E07F8015-DEFB-ED48-865C-D661A5B0C4B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4555067"/>
            <a:ext cx="12192000" cy="2302933"/>
          </a:xfrm>
          <a:prstGeom prst="rect">
            <a:avLst/>
          </a:prstGeom>
        </p:spPr>
      </p:pic>
      <p:sp>
        <p:nvSpPr>
          <p:cNvPr id="18" name="Title 1">
            <a:extLst>
              <a:ext uri="{FF2B5EF4-FFF2-40B4-BE49-F238E27FC236}">
                <a16:creationId xmlns:a16="http://schemas.microsoft.com/office/drawing/2014/main" id="{00C74AE4-3A4D-CF4F-9415-EC961010C971}"/>
              </a:ext>
            </a:extLst>
          </p:cNvPr>
          <p:cNvSpPr>
            <a:spLocks noGrp="1"/>
          </p:cNvSpPr>
          <p:nvPr>
            <p:ph type="title" hasCustomPrompt="1"/>
          </p:nvPr>
        </p:nvSpPr>
        <p:spPr>
          <a:xfrm>
            <a:off x="914400" y="1371600"/>
            <a:ext cx="9753600" cy="685252"/>
          </a:xfrm>
        </p:spPr>
        <p:txBody>
          <a:bodyPr/>
          <a:lstStyle>
            <a:lvl1pPr>
              <a:defRPr>
                <a:solidFill>
                  <a:schemeClr val="bg1"/>
                </a:solidFill>
              </a:defRPr>
            </a:lvl1pPr>
          </a:lstStyle>
          <a:p>
            <a:r>
              <a:rPr lang="en-US" dirty="0"/>
              <a:t>Insert presentation title</a:t>
            </a:r>
          </a:p>
        </p:txBody>
      </p:sp>
      <p:sp>
        <p:nvSpPr>
          <p:cNvPr id="19" name="object 5">
            <a:extLst>
              <a:ext uri="{FF2B5EF4-FFF2-40B4-BE49-F238E27FC236}">
                <a16:creationId xmlns:a16="http://schemas.microsoft.com/office/drawing/2014/main" id="{481CE969-A691-3E44-A323-E09EB2975A9E}"/>
              </a:ext>
            </a:extLst>
          </p:cNvPr>
          <p:cNvSpPr/>
          <p:nvPr userDrawn="1"/>
        </p:nvSpPr>
        <p:spPr>
          <a:xfrm>
            <a:off x="914400" y="914400"/>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a:p>
        </p:txBody>
      </p:sp>
      <p:sp>
        <p:nvSpPr>
          <p:cNvPr id="20" name="Text Placeholder 5">
            <a:extLst>
              <a:ext uri="{FF2B5EF4-FFF2-40B4-BE49-F238E27FC236}">
                <a16:creationId xmlns:a16="http://schemas.microsoft.com/office/drawing/2014/main" id="{644A4E00-7F18-884E-A02A-4A96B0795AFF}"/>
              </a:ext>
            </a:extLst>
          </p:cNvPr>
          <p:cNvSpPr>
            <a:spLocks noGrp="1"/>
          </p:cNvSpPr>
          <p:nvPr>
            <p:ph type="body" sz="quarter" idx="10" hasCustomPrompt="1"/>
          </p:nvPr>
        </p:nvSpPr>
        <p:spPr>
          <a:xfrm>
            <a:off x="914400" y="2157984"/>
            <a:ext cx="8088424" cy="443198"/>
          </a:xfrm>
        </p:spPr>
        <p:txBody>
          <a:bodyPr/>
          <a:lstStyle>
            <a:lvl1pPr>
              <a:defRPr sz="3200" b="0" i="0" baseline="0">
                <a:solidFill>
                  <a:schemeClr val="bg1"/>
                </a:solidFill>
                <a:latin typeface="+mn-lt"/>
              </a:defRPr>
            </a:lvl1pPr>
          </a:lstStyle>
          <a:p>
            <a:pPr lvl="0"/>
            <a:r>
              <a:rPr lang="en-US"/>
              <a:t>Insert subheader</a:t>
            </a:r>
          </a:p>
        </p:txBody>
      </p:sp>
      <p:sp>
        <p:nvSpPr>
          <p:cNvPr id="21" name="Text Placeholder 5">
            <a:extLst>
              <a:ext uri="{FF2B5EF4-FFF2-40B4-BE49-F238E27FC236}">
                <a16:creationId xmlns:a16="http://schemas.microsoft.com/office/drawing/2014/main" id="{4D64DD5B-EF5E-C04D-8E4C-97E039C56D1D}"/>
              </a:ext>
            </a:extLst>
          </p:cNvPr>
          <p:cNvSpPr>
            <a:spLocks noGrp="1"/>
          </p:cNvSpPr>
          <p:nvPr>
            <p:ph type="body" sz="quarter" idx="11" hasCustomPrompt="1"/>
          </p:nvPr>
        </p:nvSpPr>
        <p:spPr>
          <a:xfrm>
            <a:off x="914400" y="3202772"/>
            <a:ext cx="8088424" cy="332399"/>
          </a:xfrm>
        </p:spPr>
        <p:txBody>
          <a:bodyPr/>
          <a:lstStyle>
            <a:lvl1pPr>
              <a:defRPr sz="2400" b="0" i="0" baseline="0">
                <a:solidFill>
                  <a:schemeClr val="bg1"/>
                </a:solidFill>
                <a:latin typeface="+mn-lt"/>
              </a:defRPr>
            </a:lvl1pPr>
          </a:lstStyle>
          <a:p>
            <a:pPr lvl="0"/>
            <a:r>
              <a:rPr lang="en-US"/>
              <a:t>Insert speaker, date, location, etc. </a:t>
            </a:r>
          </a:p>
        </p:txBody>
      </p:sp>
      <p:pic>
        <p:nvPicPr>
          <p:cNvPr id="12" name="Graphic 11">
            <a:extLst>
              <a:ext uri="{FF2B5EF4-FFF2-40B4-BE49-F238E27FC236}">
                <a16:creationId xmlns:a16="http://schemas.microsoft.com/office/drawing/2014/main" id="{222B8AD4-DB67-B746-A800-22E8BDFF69AD}"/>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0574" y="6089901"/>
            <a:ext cx="2096894" cy="621792"/>
          </a:xfrm>
          <a:prstGeom prst="rect">
            <a:avLst/>
          </a:prstGeom>
        </p:spPr>
      </p:pic>
      <p:sp>
        <p:nvSpPr>
          <p:cNvPr id="15" name="TextBox 14">
            <a:extLst>
              <a:ext uri="{FF2B5EF4-FFF2-40B4-BE49-F238E27FC236}">
                <a16:creationId xmlns:a16="http://schemas.microsoft.com/office/drawing/2014/main" id="{1814A203-8CB4-A246-B019-C6E06769190E}"/>
              </a:ext>
            </a:extLst>
          </p:cNvPr>
          <p:cNvSpPr txBox="1"/>
          <p:nvPr userDrawn="1"/>
        </p:nvSpPr>
        <p:spPr>
          <a:xfrm>
            <a:off x="10279810" y="6508452"/>
            <a:ext cx="1066800" cy="156143"/>
          </a:xfrm>
          <a:prstGeom prst="rect">
            <a:avLst/>
          </a:prstGeom>
        </p:spPr>
        <p:txBody>
          <a:bodyPr vert="horz" lIns="0" tIns="0" rIns="0" bIns="0" rtlCol="0" anchor="ctr"/>
          <a:lstStyle>
            <a:defPPr>
              <a:defRPr lang="en-US"/>
            </a:defPPr>
            <a:lvl1pPr>
              <a:defRPr lang="en-US" sz="800">
                <a:solidFill>
                  <a:schemeClr val="bg1"/>
                </a:solidFill>
              </a:defRPr>
            </a:lvl1pPr>
          </a:lstStyle>
          <a:p>
            <a:pPr lvl="0" algn="r"/>
            <a:r>
              <a:rPr lang="en-US" sz="1000" dirty="0"/>
              <a:t>© 2023 Fannie Mae</a:t>
            </a:r>
          </a:p>
        </p:txBody>
      </p:sp>
    </p:spTree>
    <p:extLst>
      <p:ext uri="{BB962C8B-B14F-4D97-AF65-F5344CB8AC3E}">
        <p14:creationId xmlns:p14="http://schemas.microsoft.com/office/powerpoint/2010/main" val="91066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25FAA4D-1CB5-4042-9DE3-C18280AF8BE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83050" y="2832100"/>
            <a:ext cx="4025900" cy="1193800"/>
          </a:xfrm>
          <a:prstGeom prst="rect">
            <a:avLst/>
          </a:prstGeom>
        </p:spPr>
      </p:pic>
    </p:spTree>
    <p:extLst>
      <p:ext uri="{BB962C8B-B14F-4D97-AF65-F5344CB8AC3E}">
        <p14:creationId xmlns:p14="http://schemas.microsoft.com/office/powerpoint/2010/main" val="211549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avy rooftops divi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0A26-98E5-0B42-9AC7-B4924149186F}"/>
              </a:ext>
            </a:extLst>
          </p:cNvPr>
          <p:cNvSpPr>
            <a:spLocks noGrp="1"/>
          </p:cNvSpPr>
          <p:nvPr>
            <p:ph type="title" hasCustomPrompt="1"/>
          </p:nvPr>
        </p:nvSpPr>
        <p:spPr>
          <a:xfrm>
            <a:off x="914400" y="2742185"/>
            <a:ext cx="9753600" cy="754502"/>
          </a:xfrm>
        </p:spPr>
        <p:txBody>
          <a:bodyPr/>
          <a:lstStyle>
            <a:lvl1pPr>
              <a:defRPr>
                <a:solidFill>
                  <a:schemeClr val="bg1"/>
                </a:solidFill>
              </a:defRPr>
            </a:lvl1pPr>
          </a:lstStyle>
          <a:p>
            <a:r>
              <a:rPr lang="en-US"/>
              <a:t>Insert slide title</a:t>
            </a:r>
          </a:p>
        </p:txBody>
      </p:sp>
      <p:pic>
        <p:nvPicPr>
          <p:cNvPr id="9" name="Graphic 8">
            <a:extLst>
              <a:ext uri="{FF2B5EF4-FFF2-40B4-BE49-F238E27FC236}">
                <a16:creationId xmlns:a16="http://schemas.microsoft.com/office/drawing/2014/main" id="{D0EDF683-1B8F-9844-82DD-FB790BCE03D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 y="-1"/>
            <a:ext cx="12252960" cy="1378459"/>
          </a:xfrm>
          <a:prstGeom prst="rect">
            <a:avLst/>
          </a:prstGeom>
        </p:spPr>
      </p:pic>
      <p:sp>
        <p:nvSpPr>
          <p:cNvPr id="12" name="object 5">
            <a:extLst>
              <a:ext uri="{FF2B5EF4-FFF2-40B4-BE49-F238E27FC236}">
                <a16:creationId xmlns:a16="http://schemas.microsoft.com/office/drawing/2014/main" id="{C011D699-E8D6-894D-A551-1AB370FAFB49}"/>
              </a:ext>
            </a:extLst>
          </p:cNvPr>
          <p:cNvSpPr/>
          <p:nvPr userDrawn="1"/>
        </p:nvSpPr>
        <p:spPr>
          <a:xfrm>
            <a:off x="914400" y="2282606"/>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a:p>
        </p:txBody>
      </p:sp>
      <p:pic>
        <p:nvPicPr>
          <p:cNvPr id="5" name="Graphic 4">
            <a:extLst>
              <a:ext uri="{FF2B5EF4-FFF2-40B4-BE49-F238E27FC236}">
                <a16:creationId xmlns:a16="http://schemas.microsoft.com/office/drawing/2014/main" id="{39078452-9EA8-B57D-C041-F36EC0928F1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0574" y="6089901"/>
            <a:ext cx="2096894" cy="621792"/>
          </a:xfrm>
          <a:prstGeom prst="rect">
            <a:avLst/>
          </a:prstGeom>
        </p:spPr>
      </p:pic>
    </p:spTree>
    <p:extLst>
      <p:ext uri="{BB962C8B-B14F-4D97-AF65-F5344CB8AC3E}">
        <p14:creationId xmlns:p14="http://schemas.microsoft.com/office/powerpoint/2010/main" val="2765504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0A26-98E5-0B42-9AC7-B4924149186F}"/>
              </a:ext>
            </a:extLst>
          </p:cNvPr>
          <p:cNvSpPr>
            <a:spLocks noGrp="1"/>
          </p:cNvSpPr>
          <p:nvPr>
            <p:ph type="title" hasCustomPrompt="1"/>
          </p:nvPr>
        </p:nvSpPr>
        <p:spPr>
          <a:xfrm>
            <a:off x="914400" y="2363583"/>
            <a:ext cx="9906000" cy="1493166"/>
          </a:xfrm>
        </p:spPr>
        <p:txBody>
          <a:bodyPr/>
          <a:lstStyle>
            <a:lvl1pPr>
              <a:defRPr>
                <a:solidFill>
                  <a:schemeClr val="tx2"/>
                </a:solidFill>
              </a:defRPr>
            </a:lvl1pPr>
          </a:lstStyle>
          <a:p>
            <a:r>
              <a:rPr lang="en-US"/>
              <a:t>Insert slide title</a:t>
            </a:r>
          </a:p>
        </p:txBody>
      </p:sp>
      <p:sp>
        <p:nvSpPr>
          <p:cNvPr id="10" name="object 5">
            <a:extLst>
              <a:ext uri="{FF2B5EF4-FFF2-40B4-BE49-F238E27FC236}">
                <a16:creationId xmlns:a16="http://schemas.microsoft.com/office/drawing/2014/main" id="{983FBEC7-A6DD-D34D-967D-DE0E294F1B45}"/>
              </a:ext>
            </a:extLst>
          </p:cNvPr>
          <p:cNvSpPr/>
          <p:nvPr userDrawn="1"/>
        </p:nvSpPr>
        <p:spPr>
          <a:xfrm>
            <a:off x="914400" y="1900973"/>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a:p>
        </p:txBody>
      </p:sp>
      <p:pic>
        <p:nvPicPr>
          <p:cNvPr id="5" name="Graphic 4">
            <a:extLst>
              <a:ext uri="{FF2B5EF4-FFF2-40B4-BE49-F238E27FC236}">
                <a16:creationId xmlns:a16="http://schemas.microsoft.com/office/drawing/2014/main" id="{E4705ABE-A11E-486E-0C0A-42D044C9BC0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0574" y="6089901"/>
            <a:ext cx="2096894" cy="621792"/>
          </a:xfrm>
          <a:prstGeom prst="rect">
            <a:avLst/>
          </a:prstGeom>
        </p:spPr>
      </p:pic>
    </p:spTree>
    <p:extLst>
      <p:ext uri="{BB962C8B-B14F-4D97-AF65-F5344CB8AC3E}">
        <p14:creationId xmlns:p14="http://schemas.microsoft.com/office/powerpoint/2010/main" val="3333486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vy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387557-BCB6-BE4C-9481-7C5B5EFE16AE}"/>
              </a:ext>
            </a:extLst>
          </p:cNvPr>
          <p:cNvSpPr txBox="1"/>
          <p:nvPr userDrawn="1"/>
        </p:nvSpPr>
        <p:spPr>
          <a:xfrm>
            <a:off x="16542327" y="1793174"/>
            <a:ext cx="65" cy="249299"/>
          </a:xfrm>
          <a:prstGeom prst="rect">
            <a:avLst/>
          </a:prstGeom>
          <a:noFill/>
        </p:spPr>
        <p:txBody>
          <a:bodyPr wrap="none" lIns="0" tIns="0" rIns="0" bIns="0" rtlCol="0">
            <a:spAutoFit/>
          </a:bodyPr>
          <a:lstStyle/>
          <a:p>
            <a:pPr algn="l">
              <a:lnSpc>
                <a:spcPct val="90000"/>
              </a:lnSpc>
              <a:spcAft>
                <a:spcPts val="1200"/>
              </a:spcAft>
            </a:pPr>
            <a:endParaRPr lang="en-US"/>
          </a:p>
        </p:txBody>
      </p:sp>
      <p:sp>
        <p:nvSpPr>
          <p:cNvPr id="9" name="Title 1">
            <a:extLst>
              <a:ext uri="{FF2B5EF4-FFF2-40B4-BE49-F238E27FC236}">
                <a16:creationId xmlns:a16="http://schemas.microsoft.com/office/drawing/2014/main" id="{7AAE5873-5A18-AD4E-8455-5A64558D9CC0}"/>
              </a:ext>
            </a:extLst>
          </p:cNvPr>
          <p:cNvSpPr>
            <a:spLocks noGrp="1"/>
          </p:cNvSpPr>
          <p:nvPr>
            <p:ph type="title" hasCustomPrompt="1"/>
          </p:nvPr>
        </p:nvSpPr>
        <p:spPr>
          <a:xfrm>
            <a:off x="914400" y="2363583"/>
            <a:ext cx="9906000" cy="754502"/>
          </a:xfrm>
        </p:spPr>
        <p:txBody>
          <a:bodyPr/>
          <a:lstStyle>
            <a:lvl1pPr>
              <a:defRPr>
                <a:solidFill>
                  <a:schemeClr val="bg1"/>
                </a:solidFill>
              </a:defRPr>
            </a:lvl1pPr>
          </a:lstStyle>
          <a:p>
            <a:r>
              <a:rPr lang="en-US"/>
              <a:t>Insert slide title</a:t>
            </a:r>
          </a:p>
        </p:txBody>
      </p:sp>
      <p:sp>
        <p:nvSpPr>
          <p:cNvPr id="14" name="object 5">
            <a:extLst>
              <a:ext uri="{FF2B5EF4-FFF2-40B4-BE49-F238E27FC236}">
                <a16:creationId xmlns:a16="http://schemas.microsoft.com/office/drawing/2014/main" id="{220D8D3E-E4A3-6B49-ABBD-CD27F30FDD08}"/>
              </a:ext>
            </a:extLst>
          </p:cNvPr>
          <p:cNvSpPr/>
          <p:nvPr userDrawn="1"/>
        </p:nvSpPr>
        <p:spPr>
          <a:xfrm>
            <a:off x="914400" y="1900973"/>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a:p>
        </p:txBody>
      </p:sp>
      <p:pic>
        <p:nvPicPr>
          <p:cNvPr id="5" name="Graphic 4">
            <a:extLst>
              <a:ext uri="{FF2B5EF4-FFF2-40B4-BE49-F238E27FC236}">
                <a16:creationId xmlns:a16="http://schemas.microsoft.com/office/drawing/2014/main" id="{DFABF299-2545-CB2A-E860-11C24C262C3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0574" y="6089901"/>
            <a:ext cx="2096894" cy="621792"/>
          </a:xfrm>
          <a:prstGeom prst="rect">
            <a:avLst/>
          </a:prstGeom>
        </p:spPr>
      </p:pic>
      <p:sp>
        <p:nvSpPr>
          <p:cNvPr id="2" name="TextBox 1">
            <a:extLst>
              <a:ext uri="{FF2B5EF4-FFF2-40B4-BE49-F238E27FC236}">
                <a16:creationId xmlns:a16="http://schemas.microsoft.com/office/drawing/2014/main" id="{20B15314-0A4F-20A5-E617-98A7F0AA0449}"/>
              </a:ext>
            </a:extLst>
          </p:cNvPr>
          <p:cNvSpPr txBox="1"/>
          <p:nvPr userDrawn="1"/>
        </p:nvSpPr>
        <p:spPr>
          <a:xfrm>
            <a:off x="7282543" y="881743"/>
            <a:ext cx="65" cy="249299"/>
          </a:xfrm>
          <a:prstGeom prst="rect">
            <a:avLst/>
          </a:prstGeom>
          <a:noFill/>
        </p:spPr>
        <p:txBody>
          <a:bodyPr wrap="none" lIns="0" tIns="0" rIns="0" bIns="0" rtlCol="0">
            <a:spAutoFit/>
          </a:bodyPr>
          <a:lstStyle/>
          <a:p>
            <a:pPr algn="l">
              <a:lnSpc>
                <a:spcPct val="90000"/>
              </a:lnSpc>
              <a:spcAft>
                <a:spcPts val="1200"/>
              </a:spcAft>
            </a:pPr>
            <a:endParaRPr lang="en-US" dirty="0"/>
          </a:p>
        </p:txBody>
      </p:sp>
    </p:spTree>
    <p:extLst>
      <p:ext uri="{BB962C8B-B14F-4D97-AF65-F5344CB8AC3E}">
        <p14:creationId xmlns:p14="http://schemas.microsoft.com/office/powerpoint/2010/main" val="1448259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divider">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F8579B2-6B8B-D445-8A0F-C6FE01E8719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52400"/>
            <a:ext cx="12192000" cy="6858000"/>
          </a:xfrm>
          <a:prstGeom prst="rect">
            <a:avLst/>
          </a:prstGeom>
        </p:spPr>
      </p:pic>
      <p:sp>
        <p:nvSpPr>
          <p:cNvPr id="3" name="object 5">
            <a:extLst>
              <a:ext uri="{FF2B5EF4-FFF2-40B4-BE49-F238E27FC236}">
                <a16:creationId xmlns:a16="http://schemas.microsoft.com/office/drawing/2014/main" id="{1B5A447A-67BD-BF41-BE8B-CC1A1A89E3CB}"/>
              </a:ext>
            </a:extLst>
          </p:cNvPr>
          <p:cNvSpPr/>
          <p:nvPr userDrawn="1"/>
        </p:nvSpPr>
        <p:spPr>
          <a:xfrm>
            <a:off x="914400" y="2303015"/>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chemeClr val="tx2"/>
          </a:solidFill>
        </p:spPr>
        <p:txBody>
          <a:bodyPr wrap="square" lIns="0" tIns="0" rIns="0" bIns="0" rtlCol="0"/>
          <a:lstStyle/>
          <a:p>
            <a:endParaRPr/>
          </a:p>
        </p:txBody>
      </p:sp>
      <p:sp>
        <p:nvSpPr>
          <p:cNvPr id="2" name="Title 1">
            <a:extLst>
              <a:ext uri="{FF2B5EF4-FFF2-40B4-BE49-F238E27FC236}">
                <a16:creationId xmlns:a16="http://schemas.microsoft.com/office/drawing/2014/main" id="{A6410A26-98E5-0B42-9AC7-B4924149186F}"/>
              </a:ext>
            </a:extLst>
          </p:cNvPr>
          <p:cNvSpPr>
            <a:spLocks noGrp="1"/>
          </p:cNvSpPr>
          <p:nvPr userDrawn="1">
            <p:ph type="title" hasCustomPrompt="1"/>
          </p:nvPr>
        </p:nvSpPr>
        <p:spPr>
          <a:xfrm>
            <a:off x="914400" y="2759976"/>
            <a:ext cx="9906000" cy="754502"/>
          </a:xfrm>
        </p:spPr>
        <p:txBody>
          <a:bodyPr/>
          <a:lstStyle>
            <a:lvl1pPr>
              <a:defRPr>
                <a:solidFill>
                  <a:schemeClr val="bg1"/>
                </a:solidFill>
              </a:defRPr>
            </a:lvl1pPr>
          </a:lstStyle>
          <a:p>
            <a:r>
              <a:rPr lang="en-US" dirty="0"/>
              <a:t>Insert slide title</a:t>
            </a:r>
          </a:p>
        </p:txBody>
      </p:sp>
      <p:cxnSp>
        <p:nvCxnSpPr>
          <p:cNvPr id="10" name="Straight Connector 9">
            <a:extLst>
              <a:ext uri="{FF2B5EF4-FFF2-40B4-BE49-F238E27FC236}">
                <a16:creationId xmlns:a16="http://schemas.microsoft.com/office/drawing/2014/main" id="{30109018-B3AC-D741-8FDF-DD503776A4E5}"/>
              </a:ext>
            </a:extLst>
          </p:cNvPr>
          <p:cNvCxnSpPr>
            <a:cxnSpLocks/>
          </p:cNvCxnSpPr>
          <p:nvPr userDrawn="1"/>
        </p:nvCxnSpPr>
        <p:spPr>
          <a:xfrm>
            <a:off x="0" y="1485900"/>
            <a:ext cx="12192000" cy="0"/>
          </a:xfrm>
          <a:prstGeom prst="line">
            <a:avLst/>
          </a:prstGeom>
          <a:ln w="1270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232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l divider">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582958-FAB9-AB49-B2D3-986D6D8C1BDE}"/>
              </a:ext>
            </a:extLst>
          </p:cNvPr>
          <p:cNvPicPr>
            <a:picLocks noChangeAspect="1"/>
          </p:cNvPicPr>
          <p:nvPr userDrawn="1"/>
        </p:nvPicPr>
        <p:blipFill rotWithShape="1">
          <a:blip r:embed="rId2" cstate="email">
            <a:alphaModFix amt="3000"/>
            <a:extLst>
              <a:ext uri="{28A0092B-C50C-407E-A947-70E740481C1C}">
                <a14:useLocalDpi xmlns:a14="http://schemas.microsoft.com/office/drawing/2010/main"/>
              </a:ext>
            </a:extLst>
          </a:blip>
          <a:srcRect l="3006"/>
          <a:stretch/>
        </p:blipFill>
        <p:spPr>
          <a:xfrm rot="16200000">
            <a:off x="2898114" y="-2667001"/>
            <a:ext cx="6858001" cy="12192001"/>
          </a:xfrm>
          <a:prstGeom prst="rect">
            <a:avLst/>
          </a:prstGeom>
        </p:spPr>
      </p:pic>
      <p:pic>
        <p:nvPicPr>
          <p:cNvPr id="7" name="Graphic 6">
            <a:extLst>
              <a:ext uri="{FF2B5EF4-FFF2-40B4-BE49-F238E27FC236}">
                <a16:creationId xmlns:a16="http://schemas.microsoft.com/office/drawing/2014/main" id="{2FCF3477-59B5-214F-879E-1CFCD51B841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flipH="1">
            <a:off x="-10048" y="3447190"/>
            <a:ext cx="12225528" cy="2309266"/>
          </a:xfrm>
          <a:prstGeom prst="rect">
            <a:avLst/>
          </a:prstGeom>
        </p:spPr>
      </p:pic>
      <p:sp>
        <p:nvSpPr>
          <p:cNvPr id="8" name="Rectangle 7">
            <a:extLst>
              <a:ext uri="{FF2B5EF4-FFF2-40B4-BE49-F238E27FC236}">
                <a16:creationId xmlns:a16="http://schemas.microsoft.com/office/drawing/2014/main" id="{A2D2851B-9B99-2145-B8A7-1D40FA3E688D}"/>
              </a:ext>
            </a:extLst>
          </p:cNvPr>
          <p:cNvSpPr/>
          <p:nvPr userDrawn="1"/>
        </p:nvSpPr>
        <p:spPr>
          <a:xfrm>
            <a:off x="0" y="1416326"/>
            <a:ext cx="12192000" cy="30143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5">
            <a:extLst>
              <a:ext uri="{FF2B5EF4-FFF2-40B4-BE49-F238E27FC236}">
                <a16:creationId xmlns:a16="http://schemas.microsoft.com/office/drawing/2014/main" id="{251BB1B1-6798-FC44-A974-A34CACD48612}"/>
              </a:ext>
            </a:extLst>
          </p:cNvPr>
          <p:cNvSpPr/>
          <p:nvPr userDrawn="1"/>
        </p:nvSpPr>
        <p:spPr>
          <a:xfrm>
            <a:off x="914400" y="2293555"/>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chemeClr val="bg2"/>
          </a:solidFill>
        </p:spPr>
        <p:txBody>
          <a:bodyPr wrap="square" lIns="0" tIns="0" rIns="0" bIns="0" rtlCol="0"/>
          <a:lstStyle/>
          <a:p>
            <a:endParaRPr/>
          </a:p>
        </p:txBody>
      </p:sp>
      <p:sp>
        <p:nvSpPr>
          <p:cNvPr id="11" name="Title 1">
            <a:extLst>
              <a:ext uri="{FF2B5EF4-FFF2-40B4-BE49-F238E27FC236}">
                <a16:creationId xmlns:a16="http://schemas.microsoft.com/office/drawing/2014/main" id="{EDD50A93-6ECA-DE42-8278-EFE9E203C2B8}"/>
              </a:ext>
            </a:extLst>
          </p:cNvPr>
          <p:cNvSpPr>
            <a:spLocks noGrp="1"/>
          </p:cNvSpPr>
          <p:nvPr>
            <p:ph type="title" hasCustomPrompt="1"/>
          </p:nvPr>
        </p:nvSpPr>
        <p:spPr>
          <a:xfrm>
            <a:off x="914400" y="2750516"/>
            <a:ext cx="9906000" cy="754502"/>
          </a:xfrm>
        </p:spPr>
        <p:txBody>
          <a:bodyPr/>
          <a:lstStyle>
            <a:lvl1pPr>
              <a:defRPr>
                <a:solidFill>
                  <a:schemeClr val="bg1"/>
                </a:solidFill>
              </a:defRPr>
            </a:lvl1pPr>
          </a:lstStyle>
          <a:p>
            <a:r>
              <a:rPr lang="en-US"/>
              <a:t>Insert slide title</a:t>
            </a:r>
          </a:p>
        </p:txBody>
      </p:sp>
      <p:cxnSp>
        <p:nvCxnSpPr>
          <p:cNvPr id="12" name="Straight Connector 11">
            <a:extLst>
              <a:ext uri="{FF2B5EF4-FFF2-40B4-BE49-F238E27FC236}">
                <a16:creationId xmlns:a16="http://schemas.microsoft.com/office/drawing/2014/main" id="{8941D792-76C4-6142-B178-B7C49DF94D7E}"/>
              </a:ext>
            </a:extLst>
          </p:cNvPr>
          <p:cNvCxnSpPr>
            <a:cxnSpLocks/>
          </p:cNvCxnSpPr>
          <p:nvPr userDrawn="1"/>
        </p:nvCxnSpPr>
        <p:spPr>
          <a:xfrm>
            <a:off x="0" y="1485900"/>
            <a:ext cx="12192000"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212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rooftops">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844D5B6-99C2-7448-B4AB-0FAE7FEA0F6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6329" y="925979"/>
            <a:ext cx="12244659" cy="1156440"/>
          </a:xfrm>
          <a:prstGeom prst="rect">
            <a:avLst/>
          </a:prstGeom>
        </p:spPr>
      </p:pic>
      <p:sp>
        <p:nvSpPr>
          <p:cNvPr id="2" name="Title 1">
            <a:extLst>
              <a:ext uri="{FF2B5EF4-FFF2-40B4-BE49-F238E27FC236}">
                <a16:creationId xmlns:a16="http://schemas.microsoft.com/office/drawing/2014/main" id="{A6410A26-98E5-0B42-9AC7-B4924149186F}"/>
              </a:ext>
            </a:extLst>
          </p:cNvPr>
          <p:cNvSpPr>
            <a:spLocks noGrp="1"/>
          </p:cNvSpPr>
          <p:nvPr>
            <p:ph type="title" hasCustomPrompt="1"/>
          </p:nvPr>
        </p:nvSpPr>
        <p:spPr>
          <a:xfrm>
            <a:off x="921087" y="2974594"/>
            <a:ext cx="9899314" cy="754502"/>
          </a:xfrm>
        </p:spPr>
        <p:txBody>
          <a:bodyPr/>
          <a:lstStyle>
            <a:lvl1pPr>
              <a:defRPr>
                <a:solidFill>
                  <a:schemeClr val="tx1"/>
                </a:solidFill>
              </a:defRPr>
            </a:lvl1pPr>
          </a:lstStyle>
          <a:p>
            <a:r>
              <a:rPr lang="en-US"/>
              <a:t>Insert slide title</a:t>
            </a:r>
          </a:p>
        </p:txBody>
      </p:sp>
      <p:pic>
        <p:nvPicPr>
          <p:cNvPr id="12" name="Graphic 11">
            <a:extLst>
              <a:ext uri="{FF2B5EF4-FFF2-40B4-BE49-F238E27FC236}">
                <a16:creationId xmlns:a16="http://schemas.microsoft.com/office/drawing/2014/main" id="{2009808B-1CD4-D645-8F36-4FF7153D246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6329" y="4289965"/>
            <a:ext cx="12244659" cy="1156440"/>
          </a:xfrm>
          <a:prstGeom prst="rect">
            <a:avLst/>
          </a:prstGeom>
        </p:spPr>
      </p:pic>
      <p:sp>
        <p:nvSpPr>
          <p:cNvPr id="7" name="object 5">
            <a:extLst>
              <a:ext uri="{FF2B5EF4-FFF2-40B4-BE49-F238E27FC236}">
                <a16:creationId xmlns:a16="http://schemas.microsoft.com/office/drawing/2014/main" id="{29D46A09-C647-0447-ACB3-2EC5D2A4C20B}"/>
              </a:ext>
            </a:extLst>
          </p:cNvPr>
          <p:cNvSpPr/>
          <p:nvPr userDrawn="1"/>
        </p:nvSpPr>
        <p:spPr>
          <a:xfrm>
            <a:off x="914400" y="2478024"/>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chemeClr val="accent6"/>
          </a:solidFill>
        </p:spPr>
        <p:txBody>
          <a:bodyPr wrap="square" lIns="0" tIns="0" rIns="0" bIns="0" rtlCol="0"/>
          <a:lstStyle/>
          <a:p>
            <a:endParaRPr/>
          </a:p>
        </p:txBody>
      </p:sp>
    </p:spTree>
    <p:extLst>
      <p:ext uri="{BB962C8B-B14F-4D97-AF65-F5344CB8AC3E}">
        <p14:creationId xmlns:p14="http://schemas.microsoft.com/office/powerpoint/2010/main" val="3770057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divider">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3C2352D-98BB-6F40-8FE0-7ADDF7FC1F37}"/>
              </a:ext>
            </a:extLst>
          </p:cNvPr>
          <p:cNvSpPr>
            <a:spLocks noGrp="1"/>
          </p:cNvSpPr>
          <p:nvPr>
            <p:ph type="pic" sz="quarter" idx="12"/>
          </p:nvPr>
        </p:nvSpPr>
        <p:spPr>
          <a:xfrm>
            <a:off x="6324600" y="0"/>
            <a:ext cx="5867400" cy="6858000"/>
          </a:xfrm>
          <a:solidFill>
            <a:schemeClr val="bg2"/>
          </a:solidFill>
        </p:spPr>
        <p:txBody>
          <a:bodyPr/>
          <a:lstStyle/>
          <a:p>
            <a:endParaRPr lang="en-US"/>
          </a:p>
        </p:txBody>
      </p:sp>
      <p:sp>
        <p:nvSpPr>
          <p:cNvPr id="2" name="Title 1">
            <a:extLst>
              <a:ext uri="{FF2B5EF4-FFF2-40B4-BE49-F238E27FC236}">
                <a16:creationId xmlns:a16="http://schemas.microsoft.com/office/drawing/2014/main" id="{A6410A26-98E5-0B42-9AC7-B4924149186F}"/>
              </a:ext>
            </a:extLst>
          </p:cNvPr>
          <p:cNvSpPr>
            <a:spLocks noGrp="1"/>
          </p:cNvSpPr>
          <p:nvPr>
            <p:ph type="title" hasCustomPrompt="1"/>
          </p:nvPr>
        </p:nvSpPr>
        <p:spPr>
          <a:xfrm>
            <a:off x="921087" y="2743200"/>
            <a:ext cx="4946313" cy="1493166"/>
          </a:xfrm>
        </p:spPr>
        <p:txBody>
          <a:bodyPr/>
          <a:lstStyle>
            <a:lvl1pPr>
              <a:defRPr>
                <a:solidFill>
                  <a:schemeClr val="bg1"/>
                </a:solidFill>
              </a:defRPr>
            </a:lvl1pPr>
          </a:lstStyle>
          <a:p>
            <a:r>
              <a:rPr lang="en-US"/>
              <a:t>Insert slide title</a:t>
            </a:r>
          </a:p>
        </p:txBody>
      </p:sp>
      <p:sp>
        <p:nvSpPr>
          <p:cNvPr id="3" name="object 5">
            <a:extLst>
              <a:ext uri="{FF2B5EF4-FFF2-40B4-BE49-F238E27FC236}">
                <a16:creationId xmlns:a16="http://schemas.microsoft.com/office/drawing/2014/main" id="{1B5A447A-67BD-BF41-BE8B-CC1A1A89E3CB}"/>
              </a:ext>
            </a:extLst>
          </p:cNvPr>
          <p:cNvSpPr/>
          <p:nvPr userDrawn="1"/>
        </p:nvSpPr>
        <p:spPr>
          <a:xfrm>
            <a:off x="921086" y="2286000"/>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a:p>
        </p:txBody>
      </p:sp>
      <p:pic>
        <p:nvPicPr>
          <p:cNvPr id="7" name="Graphic 6">
            <a:extLst>
              <a:ext uri="{FF2B5EF4-FFF2-40B4-BE49-F238E27FC236}">
                <a16:creationId xmlns:a16="http://schemas.microsoft.com/office/drawing/2014/main" id="{5ACE16A6-094D-FC02-1866-4E451271157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0574" y="6089901"/>
            <a:ext cx="2096894" cy="621792"/>
          </a:xfrm>
          <a:prstGeom prst="rect">
            <a:avLst/>
          </a:prstGeom>
        </p:spPr>
      </p:pic>
    </p:spTree>
    <p:extLst>
      <p:ext uri="{BB962C8B-B14F-4D97-AF65-F5344CB8AC3E}">
        <p14:creationId xmlns:p14="http://schemas.microsoft.com/office/powerpoint/2010/main" val="1469713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lumn agend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1B5A447A-67BD-BF41-BE8B-CC1A1A89E3CB}"/>
              </a:ext>
            </a:extLst>
          </p:cNvPr>
          <p:cNvSpPr/>
          <p:nvPr userDrawn="1"/>
        </p:nvSpPr>
        <p:spPr>
          <a:xfrm>
            <a:off x="914400" y="914400"/>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a:p>
        </p:txBody>
      </p:sp>
      <p:pic>
        <p:nvPicPr>
          <p:cNvPr id="9" name="Graphic 8">
            <a:extLst>
              <a:ext uri="{FF2B5EF4-FFF2-40B4-BE49-F238E27FC236}">
                <a16:creationId xmlns:a16="http://schemas.microsoft.com/office/drawing/2014/main" id="{D0EDF683-1B8F-9844-82DD-FB790BCE03D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4704080"/>
            <a:ext cx="12252960" cy="1378459"/>
          </a:xfrm>
          <a:prstGeom prst="rect">
            <a:avLst/>
          </a:prstGeom>
        </p:spPr>
      </p:pic>
      <p:sp>
        <p:nvSpPr>
          <p:cNvPr id="4" name="Title 3">
            <a:extLst>
              <a:ext uri="{FF2B5EF4-FFF2-40B4-BE49-F238E27FC236}">
                <a16:creationId xmlns:a16="http://schemas.microsoft.com/office/drawing/2014/main" id="{3F421555-16DF-D140-95B2-FDF1EEB46645}"/>
              </a:ext>
            </a:extLst>
          </p:cNvPr>
          <p:cNvSpPr>
            <a:spLocks noGrp="1"/>
          </p:cNvSpPr>
          <p:nvPr>
            <p:ph type="title" hasCustomPrompt="1"/>
          </p:nvPr>
        </p:nvSpPr>
        <p:spPr>
          <a:xfrm>
            <a:off x="914400" y="1371600"/>
            <a:ext cx="10360152" cy="503023"/>
          </a:xfrm>
        </p:spPr>
        <p:txBody>
          <a:bodyPr/>
          <a:lstStyle>
            <a:lvl1pPr>
              <a:defRPr sz="4000"/>
            </a:lvl1pPr>
          </a:lstStyle>
          <a:p>
            <a:r>
              <a:rPr lang="en-US"/>
              <a:t>Insert Agenda Title</a:t>
            </a:r>
          </a:p>
        </p:txBody>
      </p:sp>
      <p:sp>
        <p:nvSpPr>
          <p:cNvPr id="11" name="Text Placeholder 10">
            <a:extLst>
              <a:ext uri="{FF2B5EF4-FFF2-40B4-BE49-F238E27FC236}">
                <a16:creationId xmlns:a16="http://schemas.microsoft.com/office/drawing/2014/main" id="{E05003F0-ADAF-D244-820F-4199294786C9}"/>
              </a:ext>
            </a:extLst>
          </p:cNvPr>
          <p:cNvSpPr>
            <a:spLocks noGrp="1"/>
          </p:cNvSpPr>
          <p:nvPr>
            <p:ph type="body" sz="quarter" idx="12"/>
          </p:nvPr>
        </p:nvSpPr>
        <p:spPr>
          <a:xfrm>
            <a:off x="914400" y="2286000"/>
            <a:ext cx="2247900" cy="1530675"/>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
            <a:extLst>
              <a:ext uri="{FF2B5EF4-FFF2-40B4-BE49-F238E27FC236}">
                <a16:creationId xmlns:a16="http://schemas.microsoft.com/office/drawing/2014/main" id="{0B630B37-7E20-9D41-9F53-DB838961D288}"/>
              </a:ext>
            </a:extLst>
          </p:cNvPr>
          <p:cNvSpPr>
            <a:spLocks noGrp="1"/>
          </p:cNvSpPr>
          <p:nvPr>
            <p:ph type="body" sz="quarter" idx="13"/>
          </p:nvPr>
        </p:nvSpPr>
        <p:spPr>
          <a:xfrm>
            <a:off x="9029700" y="2296160"/>
            <a:ext cx="2324100" cy="1558375"/>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BDEFBF8A-B2EA-B448-93AB-7836491DD4F3}"/>
              </a:ext>
            </a:extLst>
          </p:cNvPr>
          <p:cNvSpPr>
            <a:spLocks noGrp="1"/>
          </p:cNvSpPr>
          <p:nvPr>
            <p:ph type="body" sz="quarter" idx="14"/>
          </p:nvPr>
        </p:nvSpPr>
        <p:spPr>
          <a:xfrm>
            <a:off x="6324600" y="2296160"/>
            <a:ext cx="2247900" cy="1530675"/>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D63D2C7E-B6DB-7C48-95D7-69D2029C215D}"/>
              </a:ext>
            </a:extLst>
          </p:cNvPr>
          <p:cNvSpPr>
            <a:spLocks noGrp="1"/>
          </p:cNvSpPr>
          <p:nvPr>
            <p:ph type="body" sz="quarter" idx="15"/>
          </p:nvPr>
        </p:nvSpPr>
        <p:spPr>
          <a:xfrm>
            <a:off x="3619500" y="2296160"/>
            <a:ext cx="2247900" cy="1530675"/>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object 5">
            <a:extLst>
              <a:ext uri="{FF2B5EF4-FFF2-40B4-BE49-F238E27FC236}">
                <a16:creationId xmlns:a16="http://schemas.microsoft.com/office/drawing/2014/main" id="{7A7DB75D-90C7-304E-8172-71256F1F2681}"/>
              </a:ext>
            </a:extLst>
          </p:cNvPr>
          <p:cNvSpPr/>
          <p:nvPr userDrawn="1"/>
        </p:nvSpPr>
        <p:spPr>
          <a:xfrm>
            <a:off x="0" y="4575729"/>
            <a:ext cx="12264887"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chemeClr val="bg2"/>
          </a:solidFill>
        </p:spPr>
        <p:txBody>
          <a:bodyPr wrap="square" lIns="0" tIns="0" rIns="0" bIns="0" rtlCol="0"/>
          <a:lstStyle/>
          <a:p>
            <a:endParaRPr/>
          </a:p>
        </p:txBody>
      </p:sp>
      <p:pic>
        <p:nvPicPr>
          <p:cNvPr id="7" name="Graphic 6">
            <a:extLst>
              <a:ext uri="{FF2B5EF4-FFF2-40B4-BE49-F238E27FC236}">
                <a16:creationId xmlns:a16="http://schemas.microsoft.com/office/drawing/2014/main" id="{9C9E44E0-01B2-E29C-A675-31750BD4989D}"/>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0574" y="6089901"/>
            <a:ext cx="2096894" cy="621792"/>
          </a:xfrm>
          <a:prstGeom prst="rect">
            <a:avLst/>
          </a:prstGeom>
        </p:spPr>
      </p:pic>
    </p:spTree>
    <p:extLst>
      <p:ext uri="{BB962C8B-B14F-4D97-AF65-F5344CB8AC3E}">
        <p14:creationId xmlns:p14="http://schemas.microsoft.com/office/powerpoint/2010/main" val="567800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agend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1B5A447A-67BD-BF41-BE8B-CC1A1A89E3CB}"/>
              </a:ext>
            </a:extLst>
          </p:cNvPr>
          <p:cNvSpPr/>
          <p:nvPr userDrawn="1"/>
        </p:nvSpPr>
        <p:spPr>
          <a:xfrm>
            <a:off x="914400" y="914400"/>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a:p>
        </p:txBody>
      </p:sp>
      <p:sp>
        <p:nvSpPr>
          <p:cNvPr id="4" name="Title 3">
            <a:extLst>
              <a:ext uri="{FF2B5EF4-FFF2-40B4-BE49-F238E27FC236}">
                <a16:creationId xmlns:a16="http://schemas.microsoft.com/office/drawing/2014/main" id="{3F421555-16DF-D140-95B2-FDF1EEB46645}"/>
              </a:ext>
            </a:extLst>
          </p:cNvPr>
          <p:cNvSpPr>
            <a:spLocks noGrp="1"/>
          </p:cNvSpPr>
          <p:nvPr>
            <p:ph type="title" hasCustomPrompt="1"/>
          </p:nvPr>
        </p:nvSpPr>
        <p:spPr>
          <a:xfrm>
            <a:off x="914400" y="1371600"/>
            <a:ext cx="10360152" cy="503023"/>
          </a:xfrm>
        </p:spPr>
        <p:txBody>
          <a:bodyPr/>
          <a:lstStyle>
            <a:lvl1pPr>
              <a:defRPr sz="4000"/>
            </a:lvl1pPr>
          </a:lstStyle>
          <a:p>
            <a:r>
              <a:rPr lang="en-US"/>
              <a:t>Insert Agenda Title</a:t>
            </a:r>
          </a:p>
        </p:txBody>
      </p:sp>
      <p:sp>
        <p:nvSpPr>
          <p:cNvPr id="10" name="Content Placeholder 9">
            <a:extLst>
              <a:ext uri="{FF2B5EF4-FFF2-40B4-BE49-F238E27FC236}">
                <a16:creationId xmlns:a16="http://schemas.microsoft.com/office/drawing/2014/main" id="{2870F9DF-5341-D249-A300-BCD21EF28BEF}"/>
              </a:ext>
            </a:extLst>
          </p:cNvPr>
          <p:cNvSpPr>
            <a:spLocks noGrp="1"/>
          </p:cNvSpPr>
          <p:nvPr>
            <p:ph sz="quarter" idx="12"/>
          </p:nvPr>
        </p:nvSpPr>
        <p:spPr>
          <a:xfrm>
            <a:off x="914400" y="2286000"/>
            <a:ext cx="4953000" cy="1502976"/>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9">
            <a:extLst>
              <a:ext uri="{FF2B5EF4-FFF2-40B4-BE49-F238E27FC236}">
                <a16:creationId xmlns:a16="http://schemas.microsoft.com/office/drawing/2014/main" id="{39A8E029-3188-D845-B461-61A4545AB77F}"/>
              </a:ext>
            </a:extLst>
          </p:cNvPr>
          <p:cNvSpPr>
            <a:spLocks noGrp="1"/>
          </p:cNvSpPr>
          <p:nvPr>
            <p:ph sz="quarter" idx="13"/>
          </p:nvPr>
        </p:nvSpPr>
        <p:spPr>
          <a:xfrm>
            <a:off x="6324600" y="2286000"/>
            <a:ext cx="5029200" cy="1502976"/>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Graphic 5">
            <a:extLst>
              <a:ext uri="{FF2B5EF4-FFF2-40B4-BE49-F238E27FC236}">
                <a16:creationId xmlns:a16="http://schemas.microsoft.com/office/drawing/2014/main" id="{5506868F-57E6-C93B-2C15-3040C2B09FE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0574" y="6089901"/>
            <a:ext cx="2096894" cy="621792"/>
          </a:xfrm>
          <a:prstGeom prst="rect">
            <a:avLst/>
          </a:prstGeom>
        </p:spPr>
      </p:pic>
    </p:spTree>
    <p:extLst>
      <p:ext uri="{BB962C8B-B14F-4D97-AF65-F5344CB8AC3E}">
        <p14:creationId xmlns:p14="http://schemas.microsoft.com/office/powerpoint/2010/main" val="30961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0A26-98E5-0B42-9AC7-B4924149186F}"/>
              </a:ext>
            </a:extLst>
          </p:cNvPr>
          <p:cNvSpPr>
            <a:spLocks noGrp="1"/>
          </p:cNvSpPr>
          <p:nvPr>
            <p:ph type="title" hasCustomPrompt="1"/>
          </p:nvPr>
        </p:nvSpPr>
        <p:spPr>
          <a:xfrm>
            <a:off x="914400" y="2742185"/>
            <a:ext cx="9753600" cy="685252"/>
          </a:xfrm>
        </p:spPr>
        <p:txBody>
          <a:bodyPr/>
          <a:lstStyle>
            <a:lvl1pPr>
              <a:defRPr>
                <a:solidFill>
                  <a:schemeClr val="bg1"/>
                </a:solidFill>
              </a:defRPr>
            </a:lvl1pPr>
          </a:lstStyle>
          <a:p>
            <a:r>
              <a:rPr lang="en-US"/>
              <a:t>Insert presentation title</a:t>
            </a:r>
          </a:p>
        </p:txBody>
      </p:sp>
      <p:sp>
        <p:nvSpPr>
          <p:cNvPr id="3" name="object 5">
            <a:extLst>
              <a:ext uri="{FF2B5EF4-FFF2-40B4-BE49-F238E27FC236}">
                <a16:creationId xmlns:a16="http://schemas.microsoft.com/office/drawing/2014/main" id="{1B5A447A-67BD-BF41-BE8B-CC1A1A89E3CB}"/>
              </a:ext>
            </a:extLst>
          </p:cNvPr>
          <p:cNvSpPr/>
          <p:nvPr userDrawn="1"/>
        </p:nvSpPr>
        <p:spPr>
          <a:xfrm>
            <a:off x="914400" y="2286000"/>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a:p>
        </p:txBody>
      </p:sp>
      <p:pic>
        <p:nvPicPr>
          <p:cNvPr id="9" name="Graphic 8">
            <a:extLst>
              <a:ext uri="{FF2B5EF4-FFF2-40B4-BE49-F238E27FC236}">
                <a16:creationId xmlns:a16="http://schemas.microsoft.com/office/drawing/2014/main" id="{D0EDF683-1B8F-9844-82DD-FB790BCE03D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 y="-1"/>
            <a:ext cx="12252960" cy="1378459"/>
          </a:xfrm>
          <a:prstGeom prst="rect">
            <a:avLst/>
          </a:prstGeom>
        </p:spPr>
      </p:pic>
      <p:sp>
        <p:nvSpPr>
          <p:cNvPr id="7" name="Text Placeholder 5">
            <a:extLst>
              <a:ext uri="{FF2B5EF4-FFF2-40B4-BE49-F238E27FC236}">
                <a16:creationId xmlns:a16="http://schemas.microsoft.com/office/drawing/2014/main" id="{31F336FF-EE3D-CD49-A57E-D8D7917B8EFA}"/>
              </a:ext>
            </a:extLst>
          </p:cNvPr>
          <p:cNvSpPr>
            <a:spLocks noGrp="1"/>
          </p:cNvSpPr>
          <p:nvPr>
            <p:ph type="body" sz="quarter" idx="10" hasCustomPrompt="1"/>
          </p:nvPr>
        </p:nvSpPr>
        <p:spPr>
          <a:xfrm>
            <a:off x="914400" y="3529093"/>
            <a:ext cx="8088424" cy="443198"/>
          </a:xfrm>
        </p:spPr>
        <p:txBody>
          <a:bodyPr/>
          <a:lstStyle>
            <a:lvl1pPr>
              <a:defRPr sz="3200" b="0" i="0" baseline="0">
                <a:solidFill>
                  <a:schemeClr val="bg1"/>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77160A90-74CA-774C-9971-5D2FCFF86711}"/>
              </a:ext>
            </a:extLst>
          </p:cNvPr>
          <p:cNvSpPr>
            <a:spLocks noGrp="1"/>
          </p:cNvSpPr>
          <p:nvPr>
            <p:ph type="body" sz="quarter" idx="11" hasCustomPrompt="1"/>
          </p:nvPr>
        </p:nvSpPr>
        <p:spPr>
          <a:xfrm>
            <a:off x="914400" y="4574372"/>
            <a:ext cx="8088424" cy="332399"/>
          </a:xfrm>
        </p:spPr>
        <p:txBody>
          <a:bodyPr/>
          <a:lstStyle>
            <a:lvl1pPr>
              <a:defRPr sz="2400" b="0" i="0" baseline="0">
                <a:solidFill>
                  <a:schemeClr val="bg1"/>
                </a:solidFill>
                <a:latin typeface="+mn-lt"/>
              </a:defRPr>
            </a:lvl1pPr>
          </a:lstStyle>
          <a:p>
            <a:pPr lvl="0"/>
            <a:r>
              <a:rPr lang="en-US"/>
              <a:t>Insert speaker, date, location, etc. </a:t>
            </a:r>
          </a:p>
        </p:txBody>
      </p:sp>
      <p:pic>
        <p:nvPicPr>
          <p:cNvPr id="13" name="Graphic 12">
            <a:extLst>
              <a:ext uri="{FF2B5EF4-FFF2-40B4-BE49-F238E27FC236}">
                <a16:creationId xmlns:a16="http://schemas.microsoft.com/office/drawing/2014/main" id="{1A63A8E0-80FE-9140-80DD-F34F99B56E5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0574" y="6089901"/>
            <a:ext cx="2096894" cy="621792"/>
          </a:xfrm>
          <a:prstGeom prst="rect">
            <a:avLst/>
          </a:prstGeom>
        </p:spPr>
      </p:pic>
      <p:sp>
        <p:nvSpPr>
          <p:cNvPr id="4" name="TextBox 3">
            <a:extLst>
              <a:ext uri="{FF2B5EF4-FFF2-40B4-BE49-F238E27FC236}">
                <a16:creationId xmlns:a16="http://schemas.microsoft.com/office/drawing/2014/main" id="{699F4530-5B51-5A45-7718-78F92D6DB11B}"/>
              </a:ext>
            </a:extLst>
          </p:cNvPr>
          <p:cNvSpPr txBox="1"/>
          <p:nvPr userDrawn="1"/>
        </p:nvSpPr>
        <p:spPr>
          <a:xfrm>
            <a:off x="10279810" y="6508452"/>
            <a:ext cx="1066800" cy="156143"/>
          </a:xfrm>
          <a:prstGeom prst="rect">
            <a:avLst/>
          </a:prstGeom>
        </p:spPr>
        <p:txBody>
          <a:bodyPr vert="horz" lIns="0" tIns="0" rIns="0" bIns="0" rtlCol="0" anchor="ctr"/>
          <a:lstStyle>
            <a:defPPr>
              <a:defRPr lang="en-US"/>
            </a:defPPr>
            <a:lvl1pPr>
              <a:defRPr lang="en-US" sz="800">
                <a:solidFill>
                  <a:schemeClr val="bg1"/>
                </a:solidFill>
              </a:defRPr>
            </a:lvl1pPr>
          </a:lstStyle>
          <a:p>
            <a:pPr lvl="0" algn="r"/>
            <a:r>
              <a:rPr lang="en-US" sz="1000" dirty="0"/>
              <a:t>© 2023 Fannie Mae</a:t>
            </a:r>
          </a:p>
        </p:txBody>
      </p:sp>
    </p:spTree>
    <p:extLst>
      <p:ext uri="{BB962C8B-B14F-4D97-AF65-F5344CB8AC3E}">
        <p14:creationId xmlns:p14="http://schemas.microsoft.com/office/powerpoint/2010/main" val="1384725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left header)">
    <p:spTree>
      <p:nvGrpSpPr>
        <p:cNvPr id="1" name=""/>
        <p:cNvGrpSpPr/>
        <p:nvPr/>
      </p:nvGrpSpPr>
      <p:grpSpPr>
        <a:xfrm>
          <a:off x="0" y="0"/>
          <a:ext cx="0" cy="0"/>
          <a:chOff x="0" y="0"/>
          <a:chExt cx="0" cy="0"/>
        </a:xfrm>
      </p:grpSpPr>
      <p:sp>
        <p:nvSpPr>
          <p:cNvPr id="9" name="Content Placeholder 5">
            <a:extLst>
              <a:ext uri="{FF2B5EF4-FFF2-40B4-BE49-F238E27FC236}">
                <a16:creationId xmlns:a16="http://schemas.microsoft.com/office/drawing/2014/main" id="{97C97838-F2D5-724E-AF07-B71A54887058}"/>
              </a:ext>
            </a:extLst>
          </p:cNvPr>
          <p:cNvSpPr>
            <a:spLocks noGrp="1"/>
          </p:cNvSpPr>
          <p:nvPr>
            <p:ph sz="quarter" idx="18" hasCustomPrompt="1"/>
          </p:nvPr>
        </p:nvSpPr>
        <p:spPr>
          <a:xfrm>
            <a:off x="914400" y="1554480"/>
            <a:ext cx="10363200" cy="221599"/>
          </a:xfrm>
        </p:spPr>
        <p:txBody>
          <a:bodyPr tIns="0" bIns="0"/>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
        <p:nvSpPr>
          <p:cNvPr id="3" name="Content Placeholder 2">
            <a:extLst>
              <a:ext uri="{FF2B5EF4-FFF2-40B4-BE49-F238E27FC236}">
                <a16:creationId xmlns:a16="http://schemas.microsoft.com/office/drawing/2014/main" id="{97DC1019-5A70-A84F-B14B-CE57106633B0}"/>
              </a:ext>
            </a:extLst>
          </p:cNvPr>
          <p:cNvSpPr>
            <a:spLocks noGrp="1"/>
          </p:cNvSpPr>
          <p:nvPr>
            <p:ph sz="quarter" idx="19"/>
          </p:nvPr>
        </p:nvSpPr>
        <p:spPr>
          <a:xfrm>
            <a:off x="914400" y="2286000"/>
            <a:ext cx="103632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C37FF32-DB0D-3E49-A450-97054E8F93D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2963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vertical header)">
    <p:spTree>
      <p:nvGrpSpPr>
        <p:cNvPr id="1" name=""/>
        <p:cNvGrpSpPr/>
        <p:nvPr/>
      </p:nvGrpSpPr>
      <p:grpSpPr>
        <a:xfrm>
          <a:off x="0" y="0"/>
          <a:ext cx="0" cy="0"/>
          <a:chOff x="0" y="0"/>
          <a:chExt cx="0" cy="0"/>
        </a:xfrm>
      </p:grpSpPr>
      <p:sp>
        <p:nvSpPr>
          <p:cNvPr id="9" name="Content Placeholder 5">
            <a:extLst>
              <a:ext uri="{FF2B5EF4-FFF2-40B4-BE49-F238E27FC236}">
                <a16:creationId xmlns:a16="http://schemas.microsoft.com/office/drawing/2014/main" id="{97C97838-F2D5-724E-AF07-B71A54887058}"/>
              </a:ext>
            </a:extLst>
          </p:cNvPr>
          <p:cNvSpPr>
            <a:spLocks noGrp="1"/>
          </p:cNvSpPr>
          <p:nvPr>
            <p:ph sz="quarter" idx="18" hasCustomPrompt="1"/>
          </p:nvPr>
        </p:nvSpPr>
        <p:spPr>
          <a:xfrm>
            <a:off x="914400" y="2180223"/>
            <a:ext cx="4954396" cy="255109"/>
          </a:xfrm>
        </p:spPr>
        <p:txBody>
          <a:bodyPr tIns="0" bIns="0"/>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
        <p:nvSpPr>
          <p:cNvPr id="3" name="Content Placeholder 2">
            <a:extLst>
              <a:ext uri="{FF2B5EF4-FFF2-40B4-BE49-F238E27FC236}">
                <a16:creationId xmlns:a16="http://schemas.microsoft.com/office/drawing/2014/main" id="{97DC1019-5A70-A84F-B14B-CE57106633B0}"/>
              </a:ext>
            </a:extLst>
          </p:cNvPr>
          <p:cNvSpPr>
            <a:spLocks noGrp="1"/>
          </p:cNvSpPr>
          <p:nvPr>
            <p:ph sz="quarter" idx="19"/>
          </p:nvPr>
        </p:nvSpPr>
        <p:spPr>
          <a:xfrm>
            <a:off x="6324600" y="914400"/>
            <a:ext cx="40386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1777F62-6793-6745-835A-470D18751574}"/>
              </a:ext>
            </a:extLst>
          </p:cNvPr>
          <p:cNvSpPr>
            <a:spLocks noGrp="1"/>
          </p:cNvSpPr>
          <p:nvPr>
            <p:ph type="title"/>
          </p:nvPr>
        </p:nvSpPr>
        <p:spPr>
          <a:xfrm>
            <a:off x="914400" y="914400"/>
            <a:ext cx="4953000" cy="603627"/>
          </a:xfrm>
        </p:spPr>
        <p:txBody>
          <a:bodyPr/>
          <a:lstStyle/>
          <a:p>
            <a:r>
              <a:rPr lang="en-US"/>
              <a:t>Click to edit Master title style</a:t>
            </a:r>
          </a:p>
        </p:txBody>
      </p:sp>
    </p:spTree>
    <p:extLst>
      <p:ext uri="{BB962C8B-B14F-4D97-AF65-F5344CB8AC3E}">
        <p14:creationId xmlns:p14="http://schemas.microsoft.com/office/powerpoint/2010/main" val="3177332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2" name="Content Placeholder 5">
            <a:extLst>
              <a:ext uri="{FF2B5EF4-FFF2-40B4-BE49-F238E27FC236}">
                <a16:creationId xmlns:a16="http://schemas.microsoft.com/office/drawing/2014/main" id="{4DB88C2B-441D-4643-9037-ACA307A1077B}"/>
              </a:ext>
            </a:extLst>
          </p:cNvPr>
          <p:cNvSpPr>
            <a:spLocks noGrp="1"/>
          </p:cNvSpPr>
          <p:nvPr>
            <p:ph sz="quarter" idx="18" hasCustomPrompt="1"/>
          </p:nvPr>
        </p:nvSpPr>
        <p:spPr>
          <a:xfrm>
            <a:off x="914400" y="1554480"/>
            <a:ext cx="10363200" cy="221599"/>
          </a:xfrm>
        </p:spPr>
        <p:txBody>
          <a:bodyPr tIns="0" bIns="0" anchor="t"/>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
        <p:nvSpPr>
          <p:cNvPr id="4" name="Content Placeholder 3">
            <a:extLst>
              <a:ext uri="{FF2B5EF4-FFF2-40B4-BE49-F238E27FC236}">
                <a16:creationId xmlns:a16="http://schemas.microsoft.com/office/drawing/2014/main" id="{7A3103E2-8BB7-1E40-947B-5FD92EB71B9C}"/>
              </a:ext>
            </a:extLst>
          </p:cNvPr>
          <p:cNvSpPr>
            <a:spLocks noGrp="1"/>
          </p:cNvSpPr>
          <p:nvPr>
            <p:ph sz="quarter" idx="19"/>
          </p:nvPr>
        </p:nvSpPr>
        <p:spPr>
          <a:xfrm>
            <a:off x="914400" y="2286000"/>
            <a:ext cx="49530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2D56B323-EDB7-2748-B328-A8BEE192D9EB}"/>
              </a:ext>
            </a:extLst>
          </p:cNvPr>
          <p:cNvSpPr>
            <a:spLocks noGrp="1"/>
          </p:cNvSpPr>
          <p:nvPr>
            <p:ph sz="quarter" idx="20"/>
          </p:nvPr>
        </p:nvSpPr>
        <p:spPr>
          <a:xfrm>
            <a:off x="6324600" y="2286000"/>
            <a:ext cx="49530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C24667D-A146-364E-AA63-B4C8477BC7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5933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2" name="Content Placeholder 5">
            <a:extLst>
              <a:ext uri="{FF2B5EF4-FFF2-40B4-BE49-F238E27FC236}">
                <a16:creationId xmlns:a16="http://schemas.microsoft.com/office/drawing/2014/main" id="{4DB88C2B-441D-4643-9037-ACA307A1077B}"/>
              </a:ext>
            </a:extLst>
          </p:cNvPr>
          <p:cNvSpPr>
            <a:spLocks noGrp="1"/>
          </p:cNvSpPr>
          <p:nvPr>
            <p:ph sz="quarter" idx="18" hasCustomPrompt="1"/>
          </p:nvPr>
        </p:nvSpPr>
        <p:spPr>
          <a:xfrm>
            <a:off x="914400" y="1554480"/>
            <a:ext cx="10363200" cy="221599"/>
          </a:xfrm>
        </p:spPr>
        <p:txBody>
          <a:bodyPr tIns="0" bIns="0"/>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
        <p:nvSpPr>
          <p:cNvPr id="3" name="Content Placeholder 2">
            <a:extLst>
              <a:ext uri="{FF2B5EF4-FFF2-40B4-BE49-F238E27FC236}">
                <a16:creationId xmlns:a16="http://schemas.microsoft.com/office/drawing/2014/main" id="{57E493CE-A687-0C46-AD02-8196D1341B3D}"/>
              </a:ext>
            </a:extLst>
          </p:cNvPr>
          <p:cNvSpPr>
            <a:spLocks noGrp="1"/>
          </p:cNvSpPr>
          <p:nvPr>
            <p:ph sz="quarter" idx="21"/>
          </p:nvPr>
        </p:nvSpPr>
        <p:spPr>
          <a:xfrm>
            <a:off x="914717" y="2286000"/>
            <a:ext cx="3154363" cy="2374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303CCF74-1F9F-3949-8CE5-DBCC3E406330}"/>
              </a:ext>
            </a:extLst>
          </p:cNvPr>
          <p:cNvSpPr>
            <a:spLocks noGrp="1"/>
          </p:cNvSpPr>
          <p:nvPr>
            <p:ph sz="quarter" idx="22"/>
          </p:nvPr>
        </p:nvSpPr>
        <p:spPr>
          <a:xfrm>
            <a:off x="4518977" y="2286000"/>
            <a:ext cx="3154363" cy="2374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8B5A75B-0C86-9944-8D20-22815E8C2734}"/>
              </a:ext>
            </a:extLst>
          </p:cNvPr>
          <p:cNvSpPr>
            <a:spLocks noGrp="1"/>
          </p:cNvSpPr>
          <p:nvPr>
            <p:ph sz="quarter" idx="23"/>
          </p:nvPr>
        </p:nvSpPr>
        <p:spPr>
          <a:xfrm>
            <a:off x="8123237" y="2286000"/>
            <a:ext cx="3154363" cy="2374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a:extLst>
              <a:ext uri="{FF2B5EF4-FFF2-40B4-BE49-F238E27FC236}">
                <a16:creationId xmlns:a16="http://schemas.microsoft.com/office/drawing/2014/main" id="{4D226238-C54B-374F-81C8-4ABA2028FD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8304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13" name="Content Placeholder 5">
            <a:extLst>
              <a:ext uri="{FF2B5EF4-FFF2-40B4-BE49-F238E27FC236}">
                <a16:creationId xmlns:a16="http://schemas.microsoft.com/office/drawing/2014/main" id="{73448F21-704B-CF49-AC33-BAE67622FF0D}"/>
              </a:ext>
            </a:extLst>
          </p:cNvPr>
          <p:cNvSpPr>
            <a:spLocks noGrp="1"/>
          </p:cNvSpPr>
          <p:nvPr>
            <p:ph sz="quarter" idx="18" hasCustomPrompt="1"/>
          </p:nvPr>
        </p:nvSpPr>
        <p:spPr>
          <a:xfrm>
            <a:off x="914400" y="1554480"/>
            <a:ext cx="10363200" cy="221599"/>
          </a:xfrm>
        </p:spPr>
        <p:txBody>
          <a:bodyPr tIns="0" bIns="0"/>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
        <p:nvSpPr>
          <p:cNvPr id="4" name="Content Placeholder 3">
            <a:extLst>
              <a:ext uri="{FF2B5EF4-FFF2-40B4-BE49-F238E27FC236}">
                <a16:creationId xmlns:a16="http://schemas.microsoft.com/office/drawing/2014/main" id="{80903883-3C23-AE48-8ED7-D311E29729E9}"/>
              </a:ext>
            </a:extLst>
          </p:cNvPr>
          <p:cNvSpPr>
            <a:spLocks noGrp="1"/>
          </p:cNvSpPr>
          <p:nvPr>
            <p:ph sz="quarter" idx="19"/>
          </p:nvPr>
        </p:nvSpPr>
        <p:spPr>
          <a:xfrm>
            <a:off x="914400" y="2286000"/>
            <a:ext cx="2247900" cy="2952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7651CDD5-9FE3-4046-B50F-C6DF97D20480}"/>
              </a:ext>
            </a:extLst>
          </p:cNvPr>
          <p:cNvSpPr>
            <a:spLocks noGrp="1"/>
          </p:cNvSpPr>
          <p:nvPr>
            <p:ph sz="quarter" idx="20"/>
          </p:nvPr>
        </p:nvSpPr>
        <p:spPr>
          <a:xfrm>
            <a:off x="3619500" y="2286000"/>
            <a:ext cx="2247900" cy="2952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857B50F7-A122-A34C-8CD8-235522CAE02C}"/>
              </a:ext>
            </a:extLst>
          </p:cNvPr>
          <p:cNvSpPr>
            <a:spLocks noGrp="1"/>
          </p:cNvSpPr>
          <p:nvPr>
            <p:ph sz="quarter" idx="21"/>
          </p:nvPr>
        </p:nvSpPr>
        <p:spPr>
          <a:xfrm>
            <a:off x="6324600" y="2286000"/>
            <a:ext cx="2247900" cy="2952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55A063CF-A8F0-F845-925D-D5242D621861}"/>
              </a:ext>
            </a:extLst>
          </p:cNvPr>
          <p:cNvSpPr>
            <a:spLocks noGrp="1"/>
          </p:cNvSpPr>
          <p:nvPr>
            <p:ph sz="quarter" idx="22"/>
          </p:nvPr>
        </p:nvSpPr>
        <p:spPr>
          <a:xfrm>
            <a:off x="9029700" y="2286000"/>
            <a:ext cx="2247900" cy="2952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a:extLst>
              <a:ext uri="{FF2B5EF4-FFF2-40B4-BE49-F238E27FC236}">
                <a16:creationId xmlns:a16="http://schemas.microsoft.com/office/drawing/2014/main" id="{C7BB1368-680A-5F4A-B6AA-A0C422C55A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8434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column">
    <p:spTree>
      <p:nvGrpSpPr>
        <p:cNvPr id="1" name=""/>
        <p:cNvGrpSpPr/>
        <p:nvPr/>
      </p:nvGrpSpPr>
      <p:grpSpPr>
        <a:xfrm>
          <a:off x="0" y="0"/>
          <a:ext cx="0" cy="0"/>
          <a:chOff x="0" y="0"/>
          <a:chExt cx="0" cy="0"/>
        </a:xfrm>
      </p:grpSpPr>
      <p:sp>
        <p:nvSpPr>
          <p:cNvPr id="13" name="Content Placeholder 5">
            <a:extLst>
              <a:ext uri="{FF2B5EF4-FFF2-40B4-BE49-F238E27FC236}">
                <a16:creationId xmlns:a16="http://schemas.microsoft.com/office/drawing/2014/main" id="{73448F21-704B-CF49-AC33-BAE67622FF0D}"/>
              </a:ext>
            </a:extLst>
          </p:cNvPr>
          <p:cNvSpPr>
            <a:spLocks noGrp="1"/>
          </p:cNvSpPr>
          <p:nvPr>
            <p:ph sz="quarter" idx="18" hasCustomPrompt="1"/>
          </p:nvPr>
        </p:nvSpPr>
        <p:spPr>
          <a:xfrm>
            <a:off x="914400" y="1554480"/>
            <a:ext cx="10363200" cy="221599"/>
          </a:xfrm>
        </p:spPr>
        <p:txBody>
          <a:bodyPr tIns="0" bIns="0"/>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
        <p:nvSpPr>
          <p:cNvPr id="4" name="Content Placeholder 3">
            <a:extLst>
              <a:ext uri="{FF2B5EF4-FFF2-40B4-BE49-F238E27FC236}">
                <a16:creationId xmlns:a16="http://schemas.microsoft.com/office/drawing/2014/main" id="{80903883-3C23-AE48-8ED7-D311E29729E9}"/>
              </a:ext>
            </a:extLst>
          </p:cNvPr>
          <p:cNvSpPr>
            <a:spLocks noGrp="1"/>
          </p:cNvSpPr>
          <p:nvPr>
            <p:ph sz="quarter" idx="19"/>
          </p:nvPr>
        </p:nvSpPr>
        <p:spPr>
          <a:xfrm>
            <a:off x="914400" y="2286000"/>
            <a:ext cx="2247900" cy="29527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7651CDD5-9FE3-4046-B50F-C6DF97D20480}"/>
              </a:ext>
            </a:extLst>
          </p:cNvPr>
          <p:cNvSpPr>
            <a:spLocks noGrp="1"/>
          </p:cNvSpPr>
          <p:nvPr>
            <p:ph sz="quarter" idx="20"/>
          </p:nvPr>
        </p:nvSpPr>
        <p:spPr>
          <a:xfrm>
            <a:off x="3619500" y="2286000"/>
            <a:ext cx="7658100" cy="2952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251E175-7A20-C045-83FB-7DEDD24E719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1149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 column">
    <p:spTree>
      <p:nvGrpSpPr>
        <p:cNvPr id="1" name=""/>
        <p:cNvGrpSpPr/>
        <p:nvPr/>
      </p:nvGrpSpPr>
      <p:grpSpPr>
        <a:xfrm>
          <a:off x="0" y="0"/>
          <a:ext cx="0" cy="0"/>
          <a:chOff x="0" y="0"/>
          <a:chExt cx="0" cy="0"/>
        </a:xfrm>
      </p:grpSpPr>
      <p:sp>
        <p:nvSpPr>
          <p:cNvPr id="13" name="Content Placeholder 5">
            <a:extLst>
              <a:ext uri="{FF2B5EF4-FFF2-40B4-BE49-F238E27FC236}">
                <a16:creationId xmlns:a16="http://schemas.microsoft.com/office/drawing/2014/main" id="{73448F21-704B-CF49-AC33-BAE67622FF0D}"/>
              </a:ext>
            </a:extLst>
          </p:cNvPr>
          <p:cNvSpPr>
            <a:spLocks noGrp="1"/>
          </p:cNvSpPr>
          <p:nvPr>
            <p:ph sz="quarter" idx="18" hasCustomPrompt="1"/>
          </p:nvPr>
        </p:nvSpPr>
        <p:spPr>
          <a:xfrm>
            <a:off x="914400" y="1554480"/>
            <a:ext cx="10363200" cy="221599"/>
          </a:xfrm>
        </p:spPr>
        <p:txBody>
          <a:bodyPr tIns="0" bIns="0"/>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
        <p:nvSpPr>
          <p:cNvPr id="4" name="Content Placeholder 3">
            <a:extLst>
              <a:ext uri="{FF2B5EF4-FFF2-40B4-BE49-F238E27FC236}">
                <a16:creationId xmlns:a16="http://schemas.microsoft.com/office/drawing/2014/main" id="{80903883-3C23-AE48-8ED7-D311E29729E9}"/>
              </a:ext>
            </a:extLst>
          </p:cNvPr>
          <p:cNvSpPr>
            <a:spLocks noGrp="1"/>
          </p:cNvSpPr>
          <p:nvPr>
            <p:ph sz="quarter" idx="19"/>
          </p:nvPr>
        </p:nvSpPr>
        <p:spPr>
          <a:xfrm>
            <a:off x="914400" y="2286000"/>
            <a:ext cx="7658100" cy="2952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7651CDD5-9FE3-4046-B50F-C6DF97D20480}"/>
              </a:ext>
            </a:extLst>
          </p:cNvPr>
          <p:cNvSpPr>
            <a:spLocks noGrp="1"/>
          </p:cNvSpPr>
          <p:nvPr>
            <p:ph sz="quarter" idx="20"/>
          </p:nvPr>
        </p:nvSpPr>
        <p:spPr>
          <a:xfrm>
            <a:off x="9029700" y="2286000"/>
            <a:ext cx="2247900" cy="2952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358F710-9208-EE49-9828-223DDEE7C76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5487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lumn right imag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86331DC-18BF-DD44-A792-26BED9952E86}"/>
              </a:ext>
            </a:extLst>
          </p:cNvPr>
          <p:cNvSpPr>
            <a:spLocks noGrp="1"/>
          </p:cNvSpPr>
          <p:nvPr>
            <p:ph sz="quarter" idx="12"/>
          </p:nvPr>
        </p:nvSpPr>
        <p:spPr>
          <a:xfrm>
            <a:off x="914400" y="2907792"/>
            <a:ext cx="4937760" cy="23742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0B3FCA2-DA61-254C-8103-E3F99CD816BA}"/>
              </a:ext>
            </a:extLst>
          </p:cNvPr>
          <p:cNvSpPr>
            <a:spLocks noGrp="1"/>
          </p:cNvSpPr>
          <p:nvPr>
            <p:ph type="pic" sz="quarter" idx="13"/>
          </p:nvPr>
        </p:nvSpPr>
        <p:spPr>
          <a:xfrm>
            <a:off x="6324600" y="0"/>
            <a:ext cx="4038600" cy="6858000"/>
          </a:xfrm>
          <a:solidFill>
            <a:schemeClr val="bg2"/>
          </a:solidFill>
        </p:spPr>
        <p:txBody>
          <a:bodyPr/>
          <a:lstStyle/>
          <a:p>
            <a:endParaRPr lang="en-US"/>
          </a:p>
        </p:txBody>
      </p:sp>
      <p:sp>
        <p:nvSpPr>
          <p:cNvPr id="9" name="Content Placeholder 5">
            <a:extLst>
              <a:ext uri="{FF2B5EF4-FFF2-40B4-BE49-F238E27FC236}">
                <a16:creationId xmlns:a16="http://schemas.microsoft.com/office/drawing/2014/main" id="{54AD1552-2F85-214F-95ED-3BFF86E75724}"/>
              </a:ext>
            </a:extLst>
          </p:cNvPr>
          <p:cNvSpPr>
            <a:spLocks noGrp="1"/>
          </p:cNvSpPr>
          <p:nvPr>
            <p:ph sz="quarter" idx="18" hasCustomPrompt="1"/>
          </p:nvPr>
        </p:nvSpPr>
        <p:spPr>
          <a:xfrm>
            <a:off x="914400" y="2194560"/>
            <a:ext cx="4937760" cy="233519"/>
          </a:xfrm>
        </p:spPr>
        <p:txBody>
          <a:bodyPr tIns="0" bIns="0"/>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
        <p:nvSpPr>
          <p:cNvPr id="5" name="Title 4">
            <a:extLst>
              <a:ext uri="{FF2B5EF4-FFF2-40B4-BE49-F238E27FC236}">
                <a16:creationId xmlns:a16="http://schemas.microsoft.com/office/drawing/2014/main" id="{EABFCE9F-D6BF-704D-B365-0CFEC39CD4AF}"/>
              </a:ext>
            </a:extLst>
          </p:cNvPr>
          <p:cNvSpPr>
            <a:spLocks noGrp="1"/>
          </p:cNvSpPr>
          <p:nvPr>
            <p:ph type="title"/>
          </p:nvPr>
        </p:nvSpPr>
        <p:spPr>
          <a:xfrm>
            <a:off x="914401" y="985665"/>
            <a:ext cx="4937760" cy="1194558"/>
          </a:xfrm>
        </p:spPr>
        <p:txBody>
          <a:bodyPr anchor="t"/>
          <a:lstStyle/>
          <a:p>
            <a:r>
              <a:rPr lang="en-US"/>
              <a:t>Click to edit Master title style</a:t>
            </a:r>
          </a:p>
        </p:txBody>
      </p:sp>
    </p:spTree>
    <p:extLst>
      <p:ext uri="{BB962C8B-B14F-4D97-AF65-F5344CB8AC3E}">
        <p14:creationId xmlns:p14="http://schemas.microsoft.com/office/powerpoint/2010/main" val="2103756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lumn &amp; left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0B3FCA2-DA61-254C-8103-E3F99CD816BA}"/>
              </a:ext>
            </a:extLst>
          </p:cNvPr>
          <p:cNvSpPr>
            <a:spLocks noGrp="1"/>
          </p:cNvSpPr>
          <p:nvPr>
            <p:ph type="pic" sz="quarter" idx="13"/>
          </p:nvPr>
        </p:nvSpPr>
        <p:spPr>
          <a:xfrm>
            <a:off x="1371600" y="0"/>
            <a:ext cx="4495800" cy="6596743"/>
          </a:xfrm>
          <a:solidFill>
            <a:schemeClr val="bg2"/>
          </a:solidFill>
        </p:spPr>
        <p:txBody>
          <a:bodyPr/>
          <a:lstStyle/>
          <a:p>
            <a:endParaRPr lang="en-US"/>
          </a:p>
        </p:txBody>
      </p:sp>
      <p:sp>
        <p:nvSpPr>
          <p:cNvPr id="8" name="Content Placeholder 5">
            <a:extLst>
              <a:ext uri="{FF2B5EF4-FFF2-40B4-BE49-F238E27FC236}">
                <a16:creationId xmlns:a16="http://schemas.microsoft.com/office/drawing/2014/main" id="{C7A8FB2C-EAFF-774F-9291-D59E4EEBB677}"/>
              </a:ext>
            </a:extLst>
          </p:cNvPr>
          <p:cNvSpPr>
            <a:spLocks noGrp="1"/>
          </p:cNvSpPr>
          <p:nvPr>
            <p:ph sz="quarter" idx="12"/>
          </p:nvPr>
        </p:nvSpPr>
        <p:spPr>
          <a:xfrm>
            <a:off x="6324600" y="3022814"/>
            <a:ext cx="4940808" cy="23742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a:extLst>
              <a:ext uri="{FF2B5EF4-FFF2-40B4-BE49-F238E27FC236}">
                <a16:creationId xmlns:a16="http://schemas.microsoft.com/office/drawing/2014/main" id="{67F4F22C-5785-FC4B-9648-6B0A35C820BE}"/>
              </a:ext>
            </a:extLst>
          </p:cNvPr>
          <p:cNvSpPr>
            <a:spLocks noGrp="1"/>
          </p:cNvSpPr>
          <p:nvPr>
            <p:ph sz="quarter" idx="18" hasCustomPrompt="1"/>
          </p:nvPr>
        </p:nvSpPr>
        <p:spPr>
          <a:xfrm>
            <a:off x="6324599" y="2328392"/>
            <a:ext cx="4953001" cy="305934"/>
          </a:xfrm>
        </p:spPr>
        <p:txBody>
          <a:bodyPr tIns="0" bIns="0"/>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
        <p:nvSpPr>
          <p:cNvPr id="2" name="Title 1">
            <a:extLst>
              <a:ext uri="{FF2B5EF4-FFF2-40B4-BE49-F238E27FC236}">
                <a16:creationId xmlns:a16="http://schemas.microsoft.com/office/drawing/2014/main" id="{B3D87E14-8BBD-094B-8B96-AC5F885C3567}"/>
              </a:ext>
            </a:extLst>
          </p:cNvPr>
          <p:cNvSpPr>
            <a:spLocks noGrp="1"/>
          </p:cNvSpPr>
          <p:nvPr>
            <p:ph type="title"/>
          </p:nvPr>
        </p:nvSpPr>
        <p:spPr>
          <a:xfrm>
            <a:off x="6324600" y="914400"/>
            <a:ext cx="4953000" cy="603627"/>
          </a:xfrm>
        </p:spPr>
        <p:txBody>
          <a:bodyPr/>
          <a:lstStyle/>
          <a:p>
            <a:r>
              <a:rPr lang="en-US"/>
              <a:t>Click to edit Master title style</a:t>
            </a:r>
          </a:p>
        </p:txBody>
      </p:sp>
    </p:spTree>
    <p:extLst>
      <p:ext uri="{BB962C8B-B14F-4D97-AF65-F5344CB8AC3E}">
        <p14:creationId xmlns:p14="http://schemas.microsoft.com/office/powerpoint/2010/main" val="4137884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amp; center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0B3FCA2-DA61-254C-8103-E3F99CD816BA}"/>
              </a:ext>
            </a:extLst>
          </p:cNvPr>
          <p:cNvSpPr>
            <a:spLocks noGrp="1"/>
          </p:cNvSpPr>
          <p:nvPr>
            <p:ph type="pic" sz="quarter" idx="13"/>
          </p:nvPr>
        </p:nvSpPr>
        <p:spPr>
          <a:xfrm>
            <a:off x="3619500" y="0"/>
            <a:ext cx="4953000" cy="6858000"/>
          </a:xfrm>
          <a:solidFill>
            <a:schemeClr val="bg2"/>
          </a:solidFill>
        </p:spPr>
        <p:txBody>
          <a:bodyPr/>
          <a:lstStyle/>
          <a:p>
            <a:endParaRPr lang="en-US"/>
          </a:p>
        </p:txBody>
      </p:sp>
      <p:sp>
        <p:nvSpPr>
          <p:cNvPr id="8" name="Content Placeholder 5">
            <a:extLst>
              <a:ext uri="{FF2B5EF4-FFF2-40B4-BE49-F238E27FC236}">
                <a16:creationId xmlns:a16="http://schemas.microsoft.com/office/drawing/2014/main" id="{C7A8FB2C-EAFF-774F-9291-D59E4EEBB677}"/>
              </a:ext>
            </a:extLst>
          </p:cNvPr>
          <p:cNvSpPr>
            <a:spLocks noGrp="1"/>
          </p:cNvSpPr>
          <p:nvPr>
            <p:ph sz="quarter" idx="12"/>
          </p:nvPr>
        </p:nvSpPr>
        <p:spPr>
          <a:xfrm>
            <a:off x="9029700" y="1905000"/>
            <a:ext cx="2244852" cy="23742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a:extLst>
              <a:ext uri="{FF2B5EF4-FFF2-40B4-BE49-F238E27FC236}">
                <a16:creationId xmlns:a16="http://schemas.microsoft.com/office/drawing/2014/main" id="{67F4F22C-5785-FC4B-9648-6B0A35C820BE}"/>
              </a:ext>
            </a:extLst>
          </p:cNvPr>
          <p:cNvSpPr>
            <a:spLocks noGrp="1"/>
          </p:cNvSpPr>
          <p:nvPr>
            <p:ph sz="quarter" idx="18" hasCustomPrompt="1"/>
          </p:nvPr>
        </p:nvSpPr>
        <p:spPr>
          <a:xfrm>
            <a:off x="932182" y="4897190"/>
            <a:ext cx="2230118" cy="222408"/>
          </a:xfrm>
        </p:spPr>
        <p:txBody>
          <a:bodyPr tIns="0" bIns="0"/>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
        <p:nvSpPr>
          <p:cNvPr id="5" name="Title 4">
            <a:extLst>
              <a:ext uri="{FF2B5EF4-FFF2-40B4-BE49-F238E27FC236}">
                <a16:creationId xmlns:a16="http://schemas.microsoft.com/office/drawing/2014/main" id="{BB8A3F01-CAE0-814A-AD54-504A466DAD06}"/>
              </a:ext>
            </a:extLst>
          </p:cNvPr>
          <p:cNvSpPr>
            <a:spLocks noGrp="1"/>
          </p:cNvSpPr>
          <p:nvPr>
            <p:ph type="title"/>
          </p:nvPr>
        </p:nvSpPr>
        <p:spPr>
          <a:xfrm>
            <a:off x="932182" y="1905000"/>
            <a:ext cx="2230118" cy="2967351"/>
          </a:xfrm>
        </p:spPr>
        <p:txBody>
          <a:bodyPr anchor="t"/>
          <a:lstStyle/>
          <a:p>
            <a:r>
              <a:rPr lang="en-US"/>
              <a:t>Click to edit Master title style</a:t>
            </a:r>
          </a:p>
        </p:txBody>
      </p:sp>
    </p:spTree>
    <p:extLst>
      <p:ext uri="{BB962C8B-B14F-4D97-AF65-F5344CB8AC3E}">
        <p14:creationId xmlns:p14="http://schemas.microsoft.com/office/powerpoint/2010/main" val="3027740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3C2352D-98BB-6F40-8FE0-7ADDF7FC1F37}"/>
              </a:ext>
            </a:extLst>
          </p:cNvPr>
          <p:cNvSpPr>
            <a:spLocks noGrp="1"/>
          </p:cNvSpPr>
          <p:nvPr>
            <p:ph type="pic" sz="quarter" idx="12"/>
          </p:nvPr>
        </p:nvSpPr>
        <p:spPr>
          <a:xfrm>
            <a:off x="914400" y="0"/>
            <a:ext cx="4953000" cy="6664595"/>
          </a:xfrm>
          <a:solidFill>
            <a:schemeClr val="bg2"/>
          </a:solidFill>
        </p:spPr>
        <p:txBody>
          <a:bodyPr/>
          <a:lstStyle/>
          <a:p>
            <a:endParaRPr lang="en-US"/>
          </a:p>
        </p:txBody>
      </p:sp>
      <p:sp>
        <p:nvSpPr>
          <p:cNvPr id="3" name="object 5">
            <a:extLst>
              <a:ext uri="{FF2B5EF4-FFF2-40B4-BE49-F238E27FC236}">
                <a16:creationId xmlns:a16="http://schemas.microsoft.com/office/drawing/2014/main" id="{1B5A447A-67BD-BF41-BE8B-CC1A1A89E3CB}"/>
              </a:ext>
            </a:extLst>
          </p:cNvPr>
          <p:cNvSpPr/>
          <p:nvPr userDrawn="1"/>
        </p:nvSpPr>
        <p:spPr>
          <a:xfrm>
            <a:off x="6331286" y="914400"/>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a:p>
        </p:txBody>
      </p:sp>
      <p:sp>
        <p:nvSpPr>
          <p:cNvPr id="8" name="Text Placeholder 5">
            <a:extLst>
              <a:ext uri="{FF2B5EF4-FFF2-40B4-BE49-F238E27FC236}">
                <a16:creationId xmlns:a16="http://schemas.microsoft.com/office/drawing/2014/main" id="{07A4E0A3-611B-614C-9AE8-50CA076E111F}"/>
              </a:ext>
            </a:extLst>
          </p:cNvPr>
          <p:cNvSpPr>
            <a:spLocks noGrp="1"/>
          </p:cNvSpPr>
          <p:nvPr>
            <p:ph type="body" sz="quarter" idx="10" hasCustomPrompt="1"/>
          </p:nvPr>
        </p:nvSpPr>
        <p:spPr>
          <a:xfrm>
            <a:off x="6324600" y="3529093"/>
            <a:ext cx="5026022" cy="443198"/>
          </a:xfrm>
        </p:spPr>
        <p:txBody>
          <a:bodyPr/>
          <a:lstStyle>
            <a:lvl1pPr>
              <a:defRPr sz="3200" b="0" i="0" baseline="0">
                <a:solidFill>
                  <a:schemeClr val="bg1"/>
                </a:solidFill>
                <a:latin typeface="+mn-lt"/>
              </a:defRPr>
            </a:lvl1pPr>
          </a:lstStyle>
          <a:p>
            <a:pPr lvl="0"/>
            <a:r>
              <a:rPr lang="en-US"/>
              <a:t>Insert subheader</a:t>
            </a:r>
          </a:p>
        </p:txBody>
      </p:sp>
      <p:sp>
        <p:nvSpPr>
          <p:cNvPr id="9" name="Text Placeholder 5">
            <a:extLst>
              <a:ext uri="{FF2B5EF4-FFF2-40B4-BE49-F238E27FC236}">
                <a16:creationId xmlns:a16="http://schemas.microsoft.com/office/drawing/2014/main" id="{A55C9EBC-D643-8144-BA7A-91C891736796}"/>
              </a:ext>
            </a:extLst>
          </p:cNvPr>
          <p:cNvSpPr>
            <a:spLocks noGrp="1"/>
          </p:cNvSpPr>
          <p:nvPr>
            <p:ph type="body" sz="quarter" idx="11" hasCustomPrompt="1"/>
          </p:nvPr>
        </p:nvSpPr>
        <p:spPr>
          <a:xfrm>
            <a:off x="6324600" y="4574372"/>
            <a:ext cx="5026022" cy="332399"/>
          </a:xfrm>
        </p:spPr>
        <p:txBody>
          <a:bodyPr/>
          <a:lstStyle>
            <a:lvl1pPr>
              <a:defRPr sz="2400" b="0" i="0" baseline="0">
                <a:solidFill>
                  <a:schemeClr val="bg1"/>
                </a:solidFill>
                <a:latin typeface="+mn-lt"/>
              </a:defRPr>
            </a:lvl1pPr>
          </a:lstStyle>
          <a:p>
            <a:pPr lvl="0"/>
            <a:r>
              <a:rPr lang="en-US"/>
              <a:t>Insert speaker, date, location, etc. </a:t>
            </a:r>
          </a:p>
        </p:txBody>
      </p:sp>
      <p:sp>
        <p:nvSpPr>
          <p:cNvPr id="4" name="Title 3">
            <a:extLst>
              <a:ext uri="{FF2B5EF4-FFF2-40B4-BE49-F238E27FC236}">
                <a16:creationId xmlns:a16="http://schemas.microsoft.com/office/drawing/2014/main" id="{8529C054-E1A1-AC4A-AE6D-F63ECF94F771}"/>
              </a:ext>
            </a:extLst>
          </p:cNvPr>
          <p:cNvSpPr>
            <a:spLocks noGrp="1"/>
          </p:cNvSpPr>
          <p:nvPr>
            <p:ph type="title" hasCustomPrompt="1"/>
          </p:nvPr>
        </p:nvSpPr>
        <p:spPr>
          <a:xfrm>
            <a:off x="6331286" y="1370585"/>
            <a:ext cx="5019336" cy="1977914"/>
          </a:xfrm>
        </p:spPr>
        <p:txBody>
          <a:bodyPr vert="horz" wrap="square" lIns="0" tIns="0" rIns="0" bIns="0" rtlCol="0" anchor="t">
            <a:spAutoFit/>
          </a:bodyPr>
          <a:lstStyle>
            <a:lvl1pPr>
              <a:defRPr lang="en-US">
                <a:solidFill>
                  <a:schemeClr val="bg1"/>
                </a:solidFill>
              </a:defRPr>
            </a:lvl1pPr>
          </a:lstStyle>
          <a:p>
            <a:pPr marL="0" lvl="0"/>
            <a:r>
              <a:rPr lang="en-US"/>
              <a:t>Insert presentation title</a:t>
            </a:r>
          </a:p>
        </p:txBody>
      </p:sp>
      <p:pic>
        <p:nvPicPr>
          <p:cNvPr id="12" name="Graphic 11">
            <a:extLst>
              <a:ext uri="{FF2B5EF4-FFF2-40B4-BE49-F238E27FC236}">
                <a16:creationId xmlns:a16="http://schemas.microsoft.com/office/drawing/2014/main" id="{665E2010-CF5E-7F4B-87AB-078F634C9A0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96443" y="6089901"/>
            <a:ext cx="1940121" cy="575304"/>
          </a:xfrm>
          <a:prstGeom prst="rect">
            <a:avLst/>
          </a:prstGeom>
        </p:spPr>
      </p:pic>
      <p:sp>
        <p:nvSpPr>
          <p:cNvPr id="2" name="TextBox 1">
            <a:extLst>
              <a:ext uri="{FF2B5EF4-FFF2-40B4-BE49-F238E27FC236}">
                <a16:creationId xmlns:a16="http://schemas.microsoft.com/office/drawing/2014/main" id="{610EE2CC-3E48-1296-860E-55A10C386267}"/>
              </a:ext>
            </a:extLst>
          </p:cNvPr>
          <p:cNvSpPr txBox="1"/>
          <p:nvPr userDrawn="1"/>
        </p:nvSpPr>
        <p:spPr>
          <a:xfrm>
            <a:off x="10279810" y="6508452"/>
            <a:ext cx="1066800" cy="156143"/>
          </a:xfrm>
          <a:prstGeom prst="rect">
            <a:avLst/>
          </a:prstGeom>
        </p:spPr>
        <p:txBody>
          <a:bodyPr vert="horz" lIns="0" tIns="0" rIns="0" bIns="0" rtlCol="0" anchor="ctr"/>
          <a:lstStyle>
            <a:defPPr>
              <a:defRPr lang="en-US"/>
            </a:defPPr>
            <a:lvl1pPr>
              <a:defRPr lang="en-US" sz="800">
                <a:solidFill>
                  <a:schemeClr val="bg1"/>
                </a:solidFill>
              </a:defRPr>
            </a:lvl1pPr>
          </a:lstStyle>
          <a:p>
            <a:pPr lvl="0" algn="r"/>
            <a:r>
              <a:rPr lang="en-US" sz="1000" dirty="0"/>
              <a:t>© 2023 Fannie Mae</a:t>
            </a:r>
          </a:p>
        </p:txBody>
      </p:sp>
    </p:spTree>
    <p:extLst>
      <p:ext uri="{BB962C8B-B14F-4D97-AF65-F5344CB8AC3E}">
        <p14:creationId xmlns:p14="http://schemas.microsoft.com/office/powerpoint/2010/main" val="4039660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amp; circl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0B3FCA2-DA61-254C-8103-E3F99CD816BA}"/>
              </a:ext>
            </a:extLst>
          </p:cNvPr>
          <p:cNvSpPr>
            <a:spLocks noGrp="1" noChangeAspect="1"/>
          </p:cNvSpPr>
          <p:nvPr>
            <p:ph type="pic" sz="quarter" idx="13"/>
          </p:nvPr>
        </p:nvSpPr>
        <p:spPr>
          <a:xfrm>
            <a:off x="-2476499" y="-1690156"/>
            <a:ext cx="8229600" cy="8229600"/>
          </a:xfrm>
          <a:prstGeom prst="ellipse">
            <a:avLst/>
          </a:prstGeom>
          <a:solidFill>
            <a:schemeClr val="bg2"/>
          </a:solidFill>
        </p:spPr>
        <p:txBody>
          <a:bodyPr/>
          <a:lstStyle/>
          <a:p>
            <a:endParaRPr lang="en-US"/>
          </a:p>
        </p:txBody>
      </p:sp>
      <p:sp>
        <p:nvSpPr>
          <p:cNvPr id="8" name="Content Placeholder 5">
            <a:extLst>
              <a:ext uri="{FF2B5EF4-FFF2-40B4-BE49-F238E27FC236}">
                <a16:creationId xmlns:a16="http://schemas.microsoft.com/office/drawing/2014/main" id="{C7A8FB2C-EAFF-774F-9291-D59E4EEBB677}"/>
              </a:ext>
            </a:extLst>
          </p:cNvPr>
          <p:cNvSpPr>
            <a:spLocks noGrp="1"/>
          </p:cNvSpPr>
          <p:nvPr>
            <p:ph sz="quarter" idx="12"/>
          </p:nvPr>
        </p:nvSpPr>
        <p:spPr>
          <a:xfrm>
            <a:off x="6324600" y="3119066"/>
            <a:ext cx="4937760" cy="23742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a:extLst>
              <a:ext uri="{FF2B5EF4-FFF2-40B4-BE49-F238E27FC236}">
                <a16:creationId xmlns:a16="http://schemas.microsoft.com/office/drawing/2014/main" id="{7E1AA118-1AE8-C143-8AB6-3CCDA6ED9243}"/>
              </a:ext>
            </a:extLst>
          </p:cNvPr>
          <p:cNvSpPr>
            <a:spLocks noGrp="1"/>
          </p:cNvSpPr>
          <p:nvPr>
            <p:ph sz="quarter" idx="18" hasCustomPrompt="1"/>
          </p:nvPr>
        </p:nvSpPr>
        <p:spPr>
          <a:xfrm>
            <a:off x="6324600" y="2424644"/>
            <a:ext cx="4952999" cy="203158"/>
          </a:xfrm>
        </p:spPr>
        <p:txBody>
          <a:bodyPr tIns="0" bIns="0"/>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
        <p:nvSpPr>
          <p:cNvPr id="6" name="Oval 5">
            <a:extLst>
              <a:ext uri="{FF2B5EF4-FFF2-40B4-BE49-F238E27FC236}">
                <a16:creationId xmlns:a16="http://schemas.microsoft.com/office/drawing/2014/main" id="{09F561FA-E8EC-E947-96BD-0C7CB3BA1B6D}"/>
              </a:ext>
            </a:extLst>
          </p:cNvPr>
          <p:cNvSpPr>
            <a:spLocks noChangeAspect="1"/>
          </p:cNvSpPr>
          <p:nvPr userDrawn="1"/>
        </p:nvSpPr>
        <p:spPr>
          <a:xfrm>
            <a:off x="-2590799" y="-1804456"/>
            <a:ext cx="8458200" cy="845820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177CAB3-829A-A94F-9820-FCE5E50FD89D}"/>
              </a:ext>
            </a:extLst>
          </p:cNvPr>
          <p:cNvSpPr>
            <a:spLocks noGrp="1"/>
          </p:cNvSpPr>
          <p:nvPr>
            <p:ph type="title"/>
          </p:nvPr>
        </p:nvSpPr>
        <p:spPr>
          <a:xfrm>
            <a:off x="6324600" y="914400"/>
            <a:ext cx="4937760" cy="603627"/>
          </a:xfrm>
        </p:spPr>
        <p:txBody>
          <a:bodyPr/>
          <a:lstStyle/>
          <a:p>
            <a:r>
              <a:rPr lang="en-US"/>
              <a:t>Click to edit Master title style</a:t>
            </a:r>
          </a:p>
        </p:txBody>
      </p:sp>
    </p:spTree>
    <p:extLst>
      <p:ext uri="{BB962C8B-B14F-4D97-AF65-F5344CB8AC3E}">
        <p14:creationId xmlns:p14="http://schemas.microsoft.com/office/powerpoint/2010/main" val="2647908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amp; top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0B3FCA2-DA61-254C-8103-E3F99CD816BA}"/>
              </a:ext>
            </a:extLst>
          </p:cNvPr>
          <p:cNvSpPr>
            <a:spLocks noGrp="1"/>
          </p:cNvSpPr>
          <p:nvPr>
            <p:ph type="pic" sz="quarter" idx="13"/>
          </p:nvPr>
        </p:nvSpPr>
        <p:spPr>
          <a:xfrm>
            <a:off x="0" y="0"/>
            <a:ext cx="12192000" cy="3099816"/>
          </a:xfrm>
          <a:solidFill>
            <a:schemeClr val="bg2"/>
          </a:solidFill>
        </p:spPr>
        <p:txBody>
          <a:bodyPr/>
          <a:lstStyle/>
          <a:p>
            <a:endParaRPr lang="en-US"/>
          </a:p>
        </p:txBody>
      </p:sp>
      <p:sp>
        <p:nvSpPr>
          <p:cNvPr id="8" name="Content Placeholder 5">
            <a:extLst>
              <a:ext uri="{FF2B5EF4-FFF2-40B4-BE49-F238E27FC236}">
                <a16:creationId xmlns:a16="http://schemas.microsoft.com/office/drawing/2014/main" id="{C7A8FB2C-EAFF-774F-9291-D59E4EEBB677}"/>
              </a:ext>
            </a:extLst>
          </p:cNvPr>
          <p:cNvSpPr>
            <a:spLocks noGrp="1"/>
          </p:cNvSpPr>
          <p:nvPr>
            <p:ph sz="quarter" idx="12"/>
          </p:nvPr>
        </p:nvSpPr>
        <p:spPr>
          <a:xfrm>
            <a:off x="6324600" y="3557016"/>
            <a:ext cx="4937760" cy="23742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7711B564-A6B9-274B-8014-5974D0A10A06}"/>
              </a:ext>
            </a:extLst>
          </p:cNvPr>
          <p:cNvSpPr>
            <a:spLocks noGrp="1"/>
          </p:cNvSpPr>
          <p:nvPr>
            <p:ph type="title" hasCustomPrompt="1"/>
          </p:nvPr>
        </p:nvSpPr>
        <p:spPr>
          <a:xfrm>
            <a:off x="914400" y="3557016"/>
            <a:ext cx="4953000" cy="1194558"/>
          </a:xfrm>
        </p:spPr>
        <p:txBody>
          <a:bodyPr wrap="square" anchor="t" anchorCtr="0">
            <a:spAutoFit/>
          </a:bodyPr>
          <a:lstStyle>
            <a:lvl1pPr algn="l">
              <a:defRPr/>
            </a:lvl1pPr>
          </a:lstStyle>
          <a:p>
            <a:r>
              <a:rPr lang="en-US"/>
              <a:t>Click to enter header</a:t>
            </a:r>
          </a:p>
        </p:txBody>
      </p:sp>
      <p:sp>
        <p:nvSpPr>
          <p:cNvPr id="10" name="Content Placeholder 5">
            <a:extLst>
              <a:ext uri="{FF2B5EF4-FFF2-40B4-BE49-F238E27FC236}">
                <a16:creationId xmlns:a16="http://schemas.microsoft.com/office/drawing/2014/main" id="{67F4F22C-5785-FC4B-9648-6B0A35C820BE}"/>
              </a:ext>
            </a:extLst>
          </p:cNvPr>
          <p:cNvSpPr>
            <a:spLocks noGrp="1"/>
          </p:cNvSpPr>
          <p:nvPr>
            <p:ph sz="quarter" idx="18" hasCustomPrompt="1"/>
          </p:nvPr>
        </p:nvSpPr>
        <p:spPr>
          <a:xfrm>
            <a:off x="914399" y="4744116"/>
            <a:ext cx="4953000" cy="222408"/>
          </a:xfrm>
        </p:spPr>
        <p:txBody>
          <a:bodyPr tIns="0" bIns="0"/>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Tree>
    <p:extLst>
      <p:ext uri="{BB962C8B-B14F-4D97-AF65-F5344CB8AC3E}">
        <p14:creationId xmlns:p14="http://schemas.microsoft.com/office/powerpoint/2010/main" val="3757501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ga header">
    <p:spTree>
      <p:nvGrpSpPr>
        <p:cNvPr id="1" name=""/>
        <p:cNvGrpSpPr/>
        <p:nvPr/>
      </p:nvGrpSpPr>
      <p:grpSpPr>
        <a:xfrm>
          <a:off x="0" y="0"/>
          <a:ext cx="0" cy="0"/>
          <a:chOff x="0" y="0"/>
          <a:chExt cx="0" cy="0"/>
        </a:xfrm>
      </p:grpSpPr>
      <p:sp>
        <p:nvSpPr>
          <p:cNvPr id="13" name="Content Placeholder 5">
            <a:extLst>
              <a:ext uri="{FF2B5EF4-FFF2-40B4-BE49-F238E27FC236}">
                <a16:creationId xmlns:a16="http://schemas.microsoft.com/office/drawing/2014/main" id="{D7355549-B690-F249-9932-68ABC78DB9CD}"/>
              </a:ext>
            </a:extLst>
          </p:cNvPr>
          <p:cNvSpPr>
            <a:spLocks noGrp="1"/>
          </p:cNvSpPr>
          <p:nvPr>
            <p:ph sz="quarter" idx="19"/>
          </p:nvPr>
        </p:nvSpPr>
        <p:spPr>
          <a:xfrm>
            <a:off x="929640" y="3867912"/>
            <a:ext cx="4937760" cy="18164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04BEEDD8-1408-3A41-A81A-BCF5DEADFD3F}"/>
              </a:ext>
            </a:extLst>
          </p:cNvPr>
          <p:cNvSpPr>
            <a:spLocks noGrp="1"/>
          </p:cNvSpPr>
          <p:nvPr>
            <p:ph type="title" hasCustomPrompt="1"/>
          </p:nvPr>
        </p:nvSpPr>
        <p:spPr>
          <a:xfrm>
            <a:off x="914400" y="914400"/>
            <a:ext cx="10363200" cy="1006045"/>
          </a:xfrm>
        </p:spPr>
        <p:txBody>
          <a:bodyPr wrap="square" anchor="t" anchorCtr="0">
            <a:spAutoFit/>
          </a:bodyPr>
          <a:lstStyle>
            <a:lvl1pPr algn="l">
              <a:defRPr sz="8000"/>
            </a:lvl1pPr>
          </a:lstStyle>
          <a:p>
            <a:r>
              <a:rPr lang="en-US"/>
              <a:t>Click to enter header</a:t>
            </a:r>
          </a:p>
        </p:txBody>
      </p:sp>
      <p:sp>
        <p:nvSpPr>
          <p:cNvPr id="15" name="Content Placeholder 5">
            <a:extLst>
              <a:ext uri="{FF2B5EF4-FFF2-40B4-BE49-F238E27FC236}">
                <a16:creationId xmlns:a16="http://schemas.microsoft.com/office/drawing/2014/main" id="{B6AF176C-EB8A-2A44-A4FF-1E8FA7F09670}"/>
              </a:ext>
            </a:extLst>
          </p:cNvPr>
          <p:cNvSpPr>
            <a:spLocks noGrp="1"/>
          </p:cNvSpPr>
          <p:nvPr>
            <p:ph sz="quarter" idx="18" hasCustomPrompt="1"/>
          </p:nvPr>
        </p:nvSpPr>
        <p:spPr>
          <a:xfrm>
            <a:off x="914400" y="1947458"/>
            <a:ext cx="10363200" cy="221599"/>
          </a:xfrm>
        </p:spPr>
        <p:txBody>
          <a:bodyPr tIns="0" bIns="0"/>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Tree>
    <p:extLst>
      <p:ext uri="{BB962C8B-B14F-4D97-AF65-F5344CB8AC3E}">
        <p14:creationId xmlns:p14="http://schemas.microsoft.com/office/powerpoint/2010/main" val="299438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amp; top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0B3FCA2-DA61-254C-8103-E3F99CD816BA}"/>
              </a:ext>
            </a:extLst>
          </p:cNvPr>
          <p:cNvSpPr>
            <a:spLocks noGrp="1"/>
          </p:cNvSpPr>
          <p:nvPr>
            <p:ph type="pic" sz="quarter" idx="13"/>
          </p:nvPr>
        </p:nvSpPr>
        <p:spPr>
          <a:xfrm>
            <a:off x="0" y="10160"/>
            <a:ext cx="12192000" cy="3099816"/>
          </a:xfrm>
          <a:solidFill>
            <a:schemeClr val="bg2"/>
          </a:solidFill>
        </p:spPr>
        <p:txBody>
          <a:bodyPr/>
          <a:lstStyle/>
          <a:p>
            <a:endParaRPr lang="en-US"/>
          </a:p>
        </p:txBody>
      </p:sp>
      <p:sp>
        <p:nvSpPr>
          <p:cNvPr id="8" name="Content Placeholder 5">
            <a:extLst>
              <a:ext uri="{FF2B5EF4-FFF2-40B4-BE49-F238E27FC236}">
                <a16:creationId xmlns:a16="http://schemas.microsoft.com/office/drawing/2014/main" id="{C7A8FB2C-EAFF-774F-9291-D59E4EEBB677}"/>
              </a:ext>
            </a:extLst>
          </p:cNvPr>
          <p:cNvSpPr>
            <a:spLocks noGrp="1"/>
          </p:cNvSpPr>
          <p:nvPr>
            <p:ph sz="quarter" idx="12"/>
          </p:nvPr>
        </p:nvSpPr>
        <p:spPr>
          <a:xfrm>
            <a:off x="6324600" y="3557016"/>
            <a:ext cx="4937760" cy="23742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D7355549-B690-F249-9932-68ABC78DB9CD}"/>
              </a:ext>
            </a:extLst>
          </p:cNvPr>
          <p:cNvSpPr>
            <a:spLocks noGrp="1"/>
          </p:cNvSpPr>
          <p:nvPr>
            <p:ph sz="quarter" idx="19"/>
          </p:nvPr>
        </p:nvSpPr>
        <p:spPr>
          <a:xfrm>
            <a:off x="929640" y="3557016"/>
            <a:ext cx="4937760" cy="23742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04BEEDD8-1408-3A41-A81A-BCF5DEADFD3F}"/>
              </a:ext>
            </a:extLst>
          </p:cNvPr>
          <p:cNvSpPr>
            <a:spLocks noGrp="1"/>
          </p:cNvSpPr>
          <p:nvPr>
            <p:ph type="title" hasCustomPrompt="1"/>
          </p:nvPr>
        </p:nvSpPr>
        <p:spPr>
          <a:xfrm>
            <a:off x="1471449" y="1142142"/>
            <a:ext cx="9249103" cy="738664"/>
          </a:xfrm>
        </p:spPr>
        <p:txBody>
          <a:bodyPr wrap="square" anchor="t" anchorCtr="0">
            <a:spAutoFit/>
          </a:bodyPr>
          <a:lstStyle>
            <a:lvl1pPr algn="ctr">
              <a:defRPr/>
            </a:lvl1pPr>
          </a:lstStyle>
          <a:p>
            <a:r>
              <a:rPr lang="en-US"/>
              <a:t>Click to enter header</a:t>
            </a:r>
          </a:p>
        </p:txBody>
      </p:sp>
      <p:sp>
        <p:nvSpPr>
          <p:cNvPr id="15" name="Content Placeholder 5">
            <a:extLst>
              <a:ext uri="{FF2B5EF4-FFF2-40B4-BE49-F238E27FC236}">
                <a16:creationId xmlns:a16="http://schemas.microsoft.com/office/drawing/2014/main" id="{B6AF176C-EB8A-2A44-A4FF-1E8FA7F09670}"/>
              </a:ext>
            </a:extLst>
          </p:cNvPr>
          <p:cNvSpPr>
            <a:spLocks noGrp="1"/>
          </p:cNvSpPr>
          <p:nvPr>
            <p:ph sz="quarter" idx="18" hasCustomPrompt="1"/>
          </p:nvPr>
        </p:nvSpPr>
        <p:spPr>
          <a:xfrm>
            <a:off x="914400" y="1901826"/>
            <a:ext cx="10363200" cy="221599"/>
          </a:xfrm>
        </p:spPr>
        <p:txBody>
          <a:bodyPr tIns="0" bIns="0"/>
          <a:lstStyle>
            <a:lvl1pPr algn="ctr">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Tree>
    <p:extLst>
      <p:ext uri="{BB962C8B-B14F-4D97-AF65-F5344CB8AC3E}">
        <p14:creationId xmlns:p14="http://schemas.microsoft.com/office/powerpoint/2010/main" val="260625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Content Placeholder 5">
            <a:extLst>
              <a:ext uri="{FF2B5EF4-FFF2-40B4-BE49-F238E27FC236}">
                <a16:creationId xmlns:a16="http://schemas.microsoft.com/office/drawing/2014/main" id="{D2A56FEB-982E-7F4D-BB0F-A20A81BC2E56}"/>
              </a:ext>
            </a:extLst>
          </p:cNvPr>
          <p:cNvSpPr>
            <a:spLocks noGrp="1"/>
          </p:cNvSpPr>
          <p:nvPr>
            <p:ph sz="quarter" idx="18" hasCustomPrompt="1"/>
          </p:nvPr>
        </p:nvSpPr>
        <p:spPr>
          <a:xfrm>
            <a:off x="914400" y="1554480"/>
            <a:ext cx="10363200" cy="246221"/>
          </a:xfrm>
        </p:spPr>
        <p:txBody>
          <a:bodyPr tIns="0" bIns="0"/>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
        <p:nvSpPr>
          <p:cNvPr id="3" name="Title 2">
            <a:extLst>
              <a:ext uri="{FF2B5EF4-FFF2-40B4-BE49-F238E27FC236}">
                <a16:creationId xmlns:a16="http://schemas.microsoft.com/office/drawing/2014/main" id="{98E42D8E-B738-AE49-A7CD-93B238A4F27D}"/>
              </a:ext>
            </a:extLst>
          </p:cNvPr>
          <p:cNvSpPr>
            <a:spLocks noGrp="1"/>
          </p:cNvSpPr>
          <p:nvPr>
            <p:ph type="title"/>
          </p:nvPr>
        </p:nvSpPr>
        <p:spPr>
          <a:xfrm>
            <a:off x="914400" y="914400"/>
            <a:ext cx="9448800" cy="603627"/>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870967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image grid">
    <p:spTree>
      <p:nvGrpSpPr>
        <p:cNvPr id="1" name=""/>
        <p:cNvGrpSpPr/>
        <p:nvPr/>
      </p:nvGrpSpPr>
      <p:grpSpPr>
        <a:xfrm>
          <a:off x="0" y="0"/>
          <a:ext cx="0" cy="0"/>
          <a:chOff x="0" y="0"/>
          <a:chExt cx="0" cy="0"/>
        </a:xfrm>
      </p:grpSpPr>
      <p:sp>
        <p:nvSpPr>
          <p:cNvPr id="11" name="Content Placeholder 5">
            <a:extLst>
              <a:ext uri="{FF2B5EF4-FFF2-40B4-BE49-F238E27FC236}">
                <a16:creationId xmlns:a16="http://schemas.microsoft.com/office/drawing/2014/main" id="{D2A56FEB-982E-7F4D-BB0F-A20A81BC2E56}"/>
              </a:ext>
            </a:extLst>
          </p:cNvPr>
          <p:cNvSpPr>
            <a:spLocks noGrp="1"/>
          </p:cNvSpPr>
          <p:nvPr>
            <p:ph sz="quarter" idx="18" hasCustomPrompt="1"/>
          </p:nvPr>
        </p:nvSpPr>
        <p:spPr>
          <a:xfrm>
            <a:off x="914400" y="1554480"/>
            <a:ext cx="10363200" cy="246221"/>
          </a:xfrm>
        </p:spPr>
        <p:txBody>
          <a:bodyPr tIns="0" bIns="0" anchor="t"/>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
        <p:nvSpPr>
          <p:cNvPr id="3" name="Picture Placeholder 2">
            <a:extLst>
              <a:ext uri="{FF2B5EF4-FFF2-40B4-BE49-F238E27FC236}">
                <a16:creationId xmlns:a16="http://schemas.microsoft.com/office/drawing/2014/main" id="{FA5E114B-0B29-234E-9915-544A9E102387}"/>
              </a:ext>
            </a:extLst>
          </p:cNvPr>
          <p:cNvSpPr>
            <a:spLocks noGrp="1"/>
          </p:cNvSpPr>
          <p:nvPr>
            <p:ph type="pic" sz="quarter" idx="22"/>
          </p:nvPr>
        </p:nvSpPr>
        <p:spPr>
          <a:xfrm>
            <a:off x="914400" y="2285999"/>
            <a:ext cx="4953000" cy="2249424"/>
          </a:xfrm>
          <a:solidFill>
            <a:schemeClr val="bg2"/>
          </a:solidFill>
        </p:spPr>
        <p:txBody>
          <a:bodyPr/>
          <a:lstStyle/>
          <a:p>
            <a:endParaRPr lang="en-US"/>
          </a:p>
        </p:txBody>
      </p:sp>
      <p:sp>
        <p:nvSpPr>
          <p:cNvPr id="13" name="Picture Placeholder 2">
            <a:extLst>
              <a:ext uri="{FF2B5EF4-FFF2-40B4-BE49-F238E27FC236}">
                <a16:creationId xmlns:a16="http://schemas.microsoft.com/office/drawing/2014/main" id="{7AAD066D-35A4-3743-8512-96F12ED5AAEF}"/>
              </a:ext>
            </a:extLst>
          </p:cNvPr>
          <p:cNvSpPr>
            <a:spLocks noGrp="1"/>
          </p:cNvSpPr>
          <p:nvPr>
            <p:ph type="pic" sz="quarter" idx="23"/>
          </p:nvPr>
        </p:nvSpPr>
        <p:spPr>
          <a:xfrm>
            <a:off x="6324600" y="2285999"/>
            <a:ext cx="4953000" cy="2249424"/>
          </a:xfrm>
          <a:solidFill>
            <a:schemeClr val="bg2"/>
          </a:solidFill>
        </p:spPr>
        <p:txBody>
          <a:bodyPr/>
          <a:lstStyle/>
          <a:p>
            <a:endParaRPr lang="en-US"/>
          </a:p>
        </p:txBody>
      </p:sp>
      <p:sp>
        <p:nvSpPr>
          <p:cNvPr id="16" name="Text Placeholder 15">
            <a:extLst>
              <a:ext uri="{FF2B5EF4-FFF2-40B4-BE49-F238E27FC236}">
                <a16:creationId xmlns:a16="http://schemas.microsoft.com/office/drawing/2014/main" id="{6D4B4783-368E-EA40-A75F-3657EF35547B}"/>
              </a:ext>
            </a:extLst>
          </p:cNvPr>
          <p:cNvSpPr>
            <a:spLocks noGrp="1"/>
          </p:cNvSpPr>
          <p:nvPr>
            <p:ph type="body" sz="quarter" idx="24"/>
          </p:nvPr>
        </p:nvSpPr>
        <p:spPr>
          <a:xfrm>
            <a:off x="914400" y="4645152"/>
            <a:ext cx="4953000" cy="1253677"/>
          </a:xfrm>
        </p:spPr>
        <p:txBody>
          <a:bodyPr/>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5">
            <a:extLst>
              <a:ext uri="{FF2B5EF4-FFF2-40B4-BE49-F238E27FC236}">
                <a16:creationId xmlns:a16="http://schemas.microsoft.com/office/drawing/2014/main" id="{8ECD926F-EC25-A74A-972C-4DACB6D69E72}"/>
              </a:ext>
            </a:extLst>
          </p:cNvPr>
          <p:cNvSpPr>
            <a:spLocks noGrp="1"/>
          </p:cNvSpPr>
          <p:nvPr>
            <p:ph type="body" sz="quarter" idx="25"/>
          </p:nvPr>
        </p:nvSpPr>
        <p:spPr>
          <a:xfrm>
            <a:off x="6321552" y="4645152"/>
            <a:ext cx="4953000" cy="1253677"/>
          </a:xfrm>
        </p:spPr>
        <p:txBody>
          <a:bodyPr/>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6BEF884-7AC1-1241-BAE7-078587629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0990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image grid">
    <p:spTree>
      <p:nvGrpSpPr>
        <p:cNvPr id="1" name=""/>
        <p:cNvGrpSpPr/>
        <p:nvPr/>
      </p:nvGrpSpPr>
      <p:grpSpPr>
        <a:xfrm>
          <a:off x="0" y="0"/>
          <a:ext cx="0" cy="0"/>
          <a:chOff x="0" y="0"/>
          <a:chExt cx="0" cy="0"/>
        </a:xfrm>
      </p:grpSpPr>
      <p:sp>
        <p:nvSpPr>
          <p:cNvPr id="11" name="Content Placeholder 5">
            <a:extLst>
              <a:ext uri="{FF2B5EF4-FFF2-40B4-BE49-F238E27FC236}">
                <a16:creationId xmlns:a16="http://schemas.microsoft.com/office/drawing/2014/main" id="{D2A56FEB-982E-7F4D-BB0F-A20A81BC2E56}"/>
              </a:ext>
            </a:extLst>
          </p:cNvPr>
          <p:cNvSpPr>
            <a:spLocks noGrp="1"/>
          </p:cNvSpPr>
          <p:nvPr>
            <p:ph sz="quarter" idx="18" hasCustomPrompt="1"/>
          </p:nvPr>
        </p:nvSpPr>
        <p:spPr>
          <a:xfrm>
            <a:off x="914400" y="1554480"/>
            <a:ext cx="10363200" cy="246221"/>
          </a:xfrm>
        </p:spPr>
        <p:txBody>
          <a:bodyPr tIns="0" bIns="0" anchor="t"/>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
        <p:nvSpPr>
          <p:cNvPr id="3" name="Picture Placeholder 2">
            <a:extLst>
              <a:ext uri="{FF2B5EF4-FFF2-40B4-BE49-F238E27FC236}">
                <a16:creationId xmlns:a16="http://schemas.microsoft.com/office/drawing/2014/main" id="{FA5E114B-0B29-234E-9915-544A9E102387}"/>
              </a:ext>
            </a:extLst>
          </p:cNvPr>
          <p:cNvSpPr>
            <a:spLocks noGrp="1"/>
          </p:cNvSpPr>
          <p:nvPr>
            <p:ph type="pic" sz="quarter" idx="22"/>
          </p:nvPr>
        </p:nvSpPr>
        <p:spPr>
          <a:xfrm>
            <a:off x="914400" y="2285999"/>
            <a:ext cx="3154680" cy="2249424"/>
          </a:xfrm>
          <a:solidFill>
            <a:schemeClr val="bg2"/>
          </a:solidFill>
        </p:spPr>
        <p:txBody>
          <a:bodyPr/>
          <a:lstStyle/>
          <a:p>
            <a:endParaRPr lang="en-US"/>
          </a:p>
        </p:txBody>
      </p:sp>
      <p:sp>
        <p:nvSpPr>
          <p:cNvPr id="13" name="Picture Placeholder 2">
            <a:extLst>
              <a:ext uri="{FF2B5EF4-FFF2-40B4-BE49-F238E27FC236}">
                <a16:creationId xmlns:a16="http://schemas.microsoft.com/office/drawing/2014/main" id="{7AAD066D-35A4-3743-8512-96F12ED5AAEF}"/>
              </a:ext>
            </a:extLst>
          </p:cNvPr>
          <p:cNvSpPr>
            <a:spLocks noGrp="1"/>
          </p:cNvSpPr>
          <p:nvPr>
            <p:ph type="pic" sz="quarter" idx="23"/>
          </p:nvPr>
        </p:nvSpPr>
        <p:spPr>
          <a:xfrm>
            <a:off x="4517136" y="2285999"/>
            <a:ext cx="3154680" cy="2249424"/>
          </a:xfrm>
          <a:solidFill>
            <a:schemeClr val="bg2"/>
          </a:solidFill>
        </p:spPr>
        <p:txBody>
          <a:bodyPr/>
          <a:lstStyle/>
          <a:p>
            <a:endParaRPr lang="en-US"/>
          </a:p>
        </p:txBody>
      </p:sp>
      <p:sp>
        <p:nvSpPr>
          <p:cNvPr id="14" name="Picture Placeholder 2">
            <a:extLst>
              <a:ext uri="{FF2B5EF4-FFF2-40B4-BE49-F238E27FC236}">
                <a16:creationId xmlns:a16="http://schemas.microsoft.com/office/drawing/2014/main" id="{80769702-64A1-D142-A9D7-018A14179FA5}"/>
              </a:ext>
            </a:extLst>
          </p:cNvPr>
          <p:cNvSpPr>
            <a:spLocks noGrp="1"/>
          </p:cNvSpPr>
          <p:nvPr>
            <p:ph type="pic" sz="quarter" idx="24"/>
          </p:nvPr>
        </p:nvSpPr>
        <p:spPr>
          <a:xfrm>
            <a:off x="8119872" y="2285999"/>
            <a:ext cx="3154680" cy="2249424"/>
          </a:xfrm>
          <a:solidFill>
            <a:schemeClr val="bg2"/>
          </a:solidFill>
        </p:spPr>
        <p:txBody>
          <a:bodyPr/>
          <a:lstStyle/>
          <a:p>
            <a:endParaRPr lang="en-US"/>
          </a:p>
        </p:txBody>
      </p:sp>
      <p:sp>
        <p:nvSpPr>
          <p:cNvPr id="4" name="Text Placeholder 3">
            <a:extLst>
              <a:ext uri="{FF2B5EF4-FFF2-40B4-BE49-F238E27FC236}">
                <a16:creationId xmlns:a16="http://schemas.microsoft.com/office/drawing/2014/main" id="{8FA0C95C-662C-F94A-B15B-672D8723542B}"/>
              </a:ext>
            </a:extLst>
          </p:cNvPr>
          <p:cNvSpPr>
            <a:spLocks noGrp="1"/>
          </p:cNvSpPr>
          <p:nvPr>
            <p:ph type="body" sz="quarter" idx="25"/>
          </p:nvPr>
        </p:nvSpPr>
        <p:spPr>
          <a:xfrm>
            <a:off x="914400" y="4645152"/>
            <a:ext cx="3154363" cy="1253677"/>
          </a:xfrm>
        </p:spPr>
        <p:txBody>
          <a:bodyPr/>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3388834A-57D1-A343-A082-4B6431DBBBB6}"/>
              </a:ext>
            </a:extLst>
          </p:cNvPr>
          <p:cNvSpPr>
            <a:spLocks noGrp="1"/>
          </p:cNvSpPr>
          <p:nvPr>
            <p:ph type="body" sz="quarter" idx="26"/>
          </p:nvPr>
        </p:nvSpPr>
        <p:spPr>
          <a:xfrm>
            <a:off x="4517136" y="4645152"/>
            <a:ext cx="3154363" cy="1253677"/>
          </a:xfrm>
        </p:spPr>
        <p:txBody>
          <a:bodyPr/>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a:extLst>
              <a:ext uri="{FF2B5EF4-FFF2-40B4-BE49-F238E27FC236}">
                <a16:creationId xmlns:a16="http://schemas.microsoft.com/office/drawing/2014/main" id="{9163115B-6665-5D4D-ADEC-03CA2E6CF487}"/>
              </a:ext>
            </a:extLst>
          </p:cNvPr>
          <p:cNvSpPr>
            <a:spLocks noGrp="1"/>
          </p:cNvSpPr>
          <p:nvPr>
            <p:ph type="body" sz="quarter" idx="27"/>
          </p:nvPr>
        </p:nvSpPr>
        <p:spPr>
          <a:xfrm>
            <a:off x="8119872" y="4645152"/>
            <a:ext cx="3154363" cy="1253677"/>
          </a:xfrm>
        </p:spPr>
        <p:txBody>
          <a:bodyPr/>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377514E4-EC56-E948-8F90-AC69116D8CA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7992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ircle image grid">
    <p:spTree>
      <p:nvGrpSpPr>
        <p:cNvPr id="1" name=""/>
        <p:cNvGrpSpPr/>
        <p:nvPr/>
      </p:nvGrpSpPr>
      <p:grpSpPr>
        <a:xfrm>
          <a:off x="0" y="0"/>
          <a:ext cx="0" cy="0"/>
          <a:chOff x="0" y="0"/>
          <a:chExt cx="0" cy="0"/>
        </a:xfrm>
      </p:grpSpPr>
      <p:sp>
        <p:nvSpPr>
          <p:cNvPr id="11" name="Content Placeholder 5">
            <a:extLst>
              <a:ext uri="{FF2B5EF4-FFF2-40B4-BE49-F238E27FC236}">
                <a16:creationId xmlns:a16="http://schemas.microsoft.com/office/drawing/2014/main" id="{D2A56FEB-982E-7F4D-BB0F-A20A81BC2E56}"/>
              </a:ext>
            </a:extLst>
          </p:cNvPr>
          <p:cNvSpPr>
            <a:spLocks noGrp="1"/>
          </p:cNvSpPr>
          <p:nvPr>
            <p:ph sz="quarter" idx="18" hasCustomPrompt="1"/>
          </p:nvPr>
        </p:nvSpPr>
        <p:spPr>
          <a:xfrm>
            <a:off x="914400" y="1554480"/>
            <a:ext cx="10363200" cy="246221"/>
          </a:xfrm>
        </p:spPr>
        <p:txBody>
          <a:bodyPr tIns="0" bIns="0" anchor="t"/>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
        <p:nvSpPr>
          <p:cNvPr id="3" name="Picture Placeholder 2">
            <a:extLst>
              <a:ext uri="{FF2B5EF4-FFF2-40B4-BE49-F238E27FC236}">
                <a16:creationId xmlns:a16="http://schemas.microsoft.com/office/drawing/2014/main" id="{FA5E114B-0B29-234E-9915-544A9E102387}"/>
              </a:ext>
            </a:extLst>
          </p:cNvPr>
          <p:cNvSpPr>
            <a:spLocks noGrp="1" noChangeAspect="1"/>
          </p:cNvSpPr>
          <p:nvPr>
            <p:ph type="pic" sz="quarter" idx="22"/>
          </p:nvPr>
        </p:nvSpPr>
        <p:spPr>
          <a:xfrm>
            <a:off x="1577181" y="2285998"/>
            <a:ext cx="1828800" cy="1828800"/>
          </a:xfrm>
          <a:prstGeom prst="ellipse">
            <a:avLst/>
          </a:prstGeom>
          <a:solidFill>
            <a:schemeClr val="bg2"/>
          </a:solidFill>
        </p:spPr>
        <p:txBody>
          <a:bodyPr/>
          <a:lstStyle/>
          <a:p>
            <a:endParaRPr lang="en-US"/>
          </a:p>
        </p:txBody>
      </p:sp>
      <p:sp>
        <p:nvSpPr>
          <p:cNvPr id="13" name="Picture Placeholder 2">
            <a:extLst>
              <a:ext uri="{FF2B5EF4-FFF2-40B4-BE49-F238E27FC236}">
                <a16:creationId xmlns:a16="http://schemas.microsoft.com/office/drawing/2014/main" id="{7AAD066D-35A4-3743-8512-96F12ED5AAEF}"/>
              </a:ext>
            </a:extLst>
          </p:cNvPr>
          <p:cNvSpPr>
            <a:spLocks noGrp="1" noChangeAspect="1"/>
          </p:cNvSpPr>
          <p:nvPr>
            <p:ph type="pic" sz="quarter" idx="23"/>
          </p:nvPr>
        </p:nvSpPr>
        <p:spPr>
          <a:xfrm>
            <a:off x="5179917" y="2285998"/>
            <a:ext cx="1828800" cy="1828800"/>
          </a:xfrm>
          <a:prstGeom prst="ellipse">
            <a:avLst/>
          </a:prstGeom>
          <a:solidFill>
            <a:schemeClr val="bg2"/>
          </a:solidFill>
        </p:spPr>
        <p:txBody>
          <a:bodyPr/>
          <a:lstStyle/>
          <a:p>
            <a:endParaRPr lang="en-US"/>
          </a:p>
        </p:txBody>
      </p:sp>
      <p:sp>
        <p:nvSpPr>
          <p:cNvPr id="14" name="Picture Placeholder 2">
            <a:extLst>
              <a:ext uri="{FF2B5EF4-FFF2-40B4-BE49-F238E27FC236}">
                <a16:creationId xmlns:a16="http://schemas.microsoft.com/office/drawing/2014/main" id="{80769702-64A1-D142-A9D7-018A14179FA5}"/>
              </a:ext>
            </a:extLst>
          </p:cNvPr>
          <p:cNvSpPr>
            <a:spLocks noGrp="1" noChangeAspect="1"/>
          </p:cNvSpPr>
          <p:nvPr>
            <p:ph type="pic" sz="quarter" idx="24"/>
          </p:nvPr>
        </p:nvSpPr>
        <p:spPr>
          <a:xfrm>
            <a:off x="8782653" y="2285998"/>
            <a:ext cx="1828800" cy="1828800"/>
          </a:xfrm>
          <a:prstGeom prst="ellipse">
            <a:avLst/>
          </a:prstGeom>
          <a:solidFill>
            <a:schemeClr val="bg2"/>
          </a:solidFill>
        </p:spPr>
        <p:txBody>
          <a:bodyPr/>
          <a:lstStyle/>
          <a:p>
            <a:endParaRPr lang="en-US"/>
          </a:p>
        </p:txBody>
      </p:sp>
      <p:sp>
        <p:nvSpPr>
          <p:cNvPr id="4" name="Text Placeholder 3">
            <a:extLst>
              <a:ext uri="{FF2B5EF4-FFF2-40B4-BE49-F238E27FC236}">
                <a16:creationId xmlns:a16="http://schemas.microsoft.com/office/drawing/2014/main" id="{8FA0C95C-662C-F94A-B15B-672D8723542B}"/>
              </a:ext>
            </a:extLst>
          </p:cNvPr>
          <p:cNvSpPr>
            <a:spLocks noGrp="1"/>
          </p:cNvSpPr>
          <p:nvPr>
            <p:ph type="body" sz="quarter" idx="25"/>
          </p:nvPr>
        </p:nvSpPr>
        <p:spPr>
          <a:xfrm>
            <a:off x="914400" y="4365453"/>
            <a:ext cx="3154363" cy="1253677"/>
          </a:xfrm>
        </p:spPr>
        <p:txBody>
          <a:bodyPr/>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3388834A-57D1-A343-A082-4B6431DBBBB6}"/>
              </a:ext>
            </a:extLst>
          </p:cNvPr>
          <p:cNvSpPr>
            <a:spLocks noGrp="1"/>
          </p:cNvSpPr>
          <p:nvPr>
            <p:ph type="body" sz="quarter" idx="26"/>
          </p:nvPr>
        </p:nvSpPr>
        <p:spPr>
          <a:xfrm>
            <a:off x="4517136" y="4365453"/>
            <a:ext cx="3154363" cy="1253677"/>
          </a:xfrm>
        </p:spPr>
        <p:txBody>
          <a:bodyPr/>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a:extLst>
              <a:ext uri="{FF2B5EF4-FFF2-40B4-BE49-F238E27FC236}">
                <a16:creationId xmlns:a16="http://schemas.microsoft.com/office/drawing/2014/main" id="{9163115B-6665-5D4D-ADEC-03CA2E6CF487}"/>
              </a:ext>
            </a:extLst>
          </p:cNvPr>
          <p:cNvSpPr>
            <a:spLocks noGrp="1"/>
          </p:cNvSpPr>
          <p:nvPr>
            <p:ph type="body" sz="quarter" idx="27"/>
          </p:nvPr>
        </p:nvSpPr>
        <p:spPr>
          <a:xfrm>
            <a:off x="8119872" y="4365453"/>
            <a:ext cx="3154363" cy="1253677"/>
          </a:xfrm>
        </p:spPr>
        <p:txBody>
          <a:bodyPr/>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41C3806-94D5-6845-A597-964F239A4E2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80761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mage grid">
    <p:spTree>
      <p:nvGrpSpPr>
        <p:cNvPr id="1" name=""/>
        <p:cNvGrpSpPr/>
        <p:nvPr/>
      </p:nvGrpSpPr>
      <p:grpSpPr>
        <a:xfrm>
          <a:off x="0" y="0"/>
          <a:ext cx="0" cy="0"/>
          <a:chOff x="0" y="0"/>
          <a:chExt cx="0" cy="0"/>
        </a:xfrm>
      </p:grpSpPr>
      <p:sp>
        <p:nvSpPr>
          <p:cNvPr id="11" name="Content Placeholder 5">
            <a:extLst>
              <a:ext uri="{FF2B5EF4-FFF2-40B4-BE49-F238E27FC236}">
                <a16:creationId xmlns:a16="http://schemas.microsoft.com/office/drawing/2014/main" id="{D2A56FEB-982E-7F4D-BB0F-A20A81BC2E56}"/>
              </a:ext>
            </a:extLst>
          </p:cNvPr>
          <p:cNvSpPr>
            <a:spLocks noGrp="1"/>
          </p:cNvSpPr>
          <p:nvPr>
            <p:ph sz="quarter" idx="18" hasCustomPrompt="1"/>
          </p:nvPr>
        </p:nvSpPr>
        <p:spPr>
          <a:xfrm>
            <a:off x="914400" y="1554480"/>
            <a:ext cx="10363200" cy="246221"/>
          </a:xfrm>
        </p:spPr>
        <p:txBody>
          <a:bodyPr tIns="0" bIns="0" anchor="t"/>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
        <p:nvSpPr>
          <p:cNvPr id="3" name="Picture Placeholder 2">
            <a:extLst>
              <a:ext uri="{FF2B5EF4-FFF2-40B4-BE49-F238E27FC236}">
                <a16:creationId xmlns:a16="http://schemas.microsoft.com/office/drawing/2014/main" id="{FA5E114B-0B29-234E-9915-544A9E102387}"/>
              </a:ext>
            </a:extLst>
          </p:cNvPr>
          <p:cNvSpPr>
            <a:spLocks noGrp="1"/>
          </p:cNvSpPr>
          <p:nvPr>
            <p:ph type="pic" sz="quarter" idx="22"/>
          </p:nvPr>
        </p:nvSpPr>
        <p:spPr>
          <a:xfrm>
            <a:off x="914400" y="2285999"/>
            <a:ext cx="2247900" cy="2249424"/>
          </a:xfrm>
          <a:solidFill>
            <a:schemeClr val="bg2"/>
          </a:solidFill>
        </p:spPr>
        <p:txBody>
          <a:bodyPr/>
          <a:lstStyle/>
          <a:p>
            <a:endParaRPr lang="en-US"/>
          </a:p>
        </p:txBody>
      </p:sp>
      <p:sp>
        <p:nvSpPr>
          <p:cNvPr id="13" name="Picture Placeholder 2">
            <a:extLst>
              <a:ext uri="{FF2B5EF4-FFF2-40B4-BE49-F238E27FC236}">
                <a16:creationId xmlns:a16="http://schemas.microsoft.com/office/drawing/2014/main" id="{7AAD066D-35A4-3743-8512-96F12ED5AAEF}"/>
              </a:ext>
            </a:extLst>
          </p:cNvPr>
          <p:cNvSpPr>
            <a:spLocks noGrp="1"/>
          </p:cNvSpPr>
          <p:nvPr>
            <p:ph type="pic" sz="quarter" idx="23"/>
          </p:nvPr>
        </p:nvSpPr>
        <p:spPr>
          <a:xfrm>
            <a:off x="3619500" y="2285999"/>
            <a:ext cx="2247900" cy="2249424"/>
          </a:xfrm>
          <a:solidFill>
            <a:schemeClr val="bg2"/>
          </a:solidFill>
        </p:spPr>
        <p:txBody>
          <a:bodyPr/>
          <a:lstStyle/>
          <a:p>
            <a:endParaRPr lang="en-US"/>
          </a:p>
        </p:txBody>
      </p:sp>
      <p:sp>
        <p:nvSpPr>
          <p:cNvPr id="14" name="Picture Placeholder 2">
            <a:extLst>
              <a:ext uri="{FF2B5EF4-FFF2-40B4-BE49-F238E27FC236}">
                <a16:creationId xmlns:a16="http://schemas.microsoft.com/office/drawing/2014/main" id="{80769702-64A1-D142-A9D7-018A14179FA5}"/>
              </a:ext>
            </a:extLst>
          </p:cNvPr>
          <p:cNvSpPr>
            <a:spLocks noGrp="1"/>
          </p:cNvSpPr>
          <p:nvPr>
            <p:ph type="pic" sz="quarter" idx="24"/>
          </p:nvPr>
        </p:nvSpPr>
        <p:spPr>
          <a:xfrm>
            <a:off x="6324600" y="2285999"/>
            <a:ext cx="2247900" cy="2249424"/>
          </a:xfrm>
          <a:solidFill>
            <a:schemeClr val="bg2"/>
          </a:solidFill>
        </p:spPr>
        <p:txBody>
          <a:bodyPr/>
          <a:lstStyle/>
          <a:p>
            <a:endParaRPr lang="en-US"/>
          </a:p>
        </p:txBody>
      </p:sp>
      <p:sp>
        <p:nvSpPr>
          <p:cNvPr id="15" name="Picture Placeholder 2">
            <a:extLst>
              <a:ext uri="{FF2B5EF4-FFF2-40B4-BE49-F238E27FC236}">
                <a16:creationId xmlns:a16="http://schemas.microsoft.com/office/drawing/2014/main" id="{DF8D5AA6-9D0A-A748-AA49-18923290A13B}"/>
              </a:ext>
            </a:extLst>
          </p:cNvPr>
          <p:cNvSpPr>
            <a:spLocks noGrp="1"/>
          </p:cNvSpPr>
          <p:nvPr>
            <p:ph type="pic" sz="quarter" idx="25"/>
          </p:nvPr>
        </p:nvSpPr>
        <p:spPr>
          <a:xfrm>
            <a:off x="9026652" y="2285999"/>
            <a:ext cx="2247900" cy="2249424"/>
          </a:xfrm>
          <a:solidFill>
            <a:schemeClr val="bg2"/>
          </a:solidFill>
        </p:spPr>
        <p:txBody>
          <a:bodyPr/>
          <a:lstStyle/>
          <a:p>
            <a:endParaRPr lang="en-US"/>
          </a:p>
        </p:txBody>
      </p:sp>
      <p:sp>
        <p:nvSpPr>
          <p:cNvPr id="16" name="Text Placeholder 15">
            <a:extLst>
              <a:ext uri="{FF2B5EF4-FFF2-40B4-BE49-F238E27FC236}">
                <a16:creationId xmlns:a16="http://schemas.microsoft.com/office/drawing/2014/main" id="{C09933A3-5F2E-574C-90B9-B9352A307A14}"/>
              </a:ext>
            </a:extLst>
          </p:cNvPr>
          <p:cNvSpPr>
            <a:spLocks noGrp="1"/>
          </p:cNvSpPr>
          <p:nvPr>
            <p:ph type="body" sz="quarter" idx="26"/>
          </p:nvPr>
        </p:nvSpPr>
        <p:spPr>
          <a:xfrm>
            <a:off x="914401" y="4645152"/>
            <a:ext cx="2247900" cy="1253677"/>
          </a:xfrm>
        </p:spPr>
        <p:txBody>
          <a:bodyPr/>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5">
            <a:extLst>
              <a:ext uri="{FF2B5EF4-FFF2-40B4-BE49-F238E27FC236}">
                <a16:creationId xmlns:a16="http://schemas.microsoft.com/office/drawing/2014/main" id="{A9A40F6B-1161-674F-B7A2-95DC75ED197E}"/>
              </a:ext>
            </a:extLst>
          </p:cNvPr>
          <p:cNvSpPr>
            <a:spLocks noGrp="1"/>
          </p:cNvSpPr>
          <p:nvPr>
            <p:ph type="body" sz="quarter" idx="27"/>
          </p:nvPr>
        </p:nvSpPr>
        <p:spPr>
          <a:xfrm>
            <a:off x="3619500" y="4645152"/>
            <a:ext cx="2247900" cy="1253677"/>
          </a:xfrm>
        </p:spPr>
        <p:txBody>
          <a:bodyPr/>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5">
            <a:extLst>
              <a:ext uri="{FF2B5EF4-FFF2-40B4-BE49-F238E27FC236}">
                <a16:creationId xmlns:a16="http://schemas.microsoft.com/office/drawing/2014/main" id="{530B41F5-9774-E341-ADCF-01C8E03126FC}"/>
              </a:ext>
            </a:extLst>
          </p:cNvPr>
          <p:cNvSpPr>
            <a:spLocks noGrp="1"/>
          </p:cNvSpPr>
          <p:nvPr>
            <p:ph type="body" sz="quarter" idx="28"/>
          </p:nvPr>
        </p:nvSpPr>
        <p:spPr>
          <a:xfrm>
            <a:off x="6324600" y="4645152"/>
            <a:ext cx="2247900" cy="1253677"/>
          </a:xfrm>
        </p:spPr>
        <p:txBody>
          <a:bodyPr/>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5">
            <a:extLst>
              <a:ext uri="{FF2B5EF4-FFF2-40B4-BE49-F238E27FC236}">
                <a16:creationId xmlns:a16="http://schemas.microsoft.com/office/drawing/2014/main" id="{1119A79C-EB56-3444-A29E-0CD92DDFA8D4}"/>
              </a:ext>
            </a:extLst>
          </p:cNvPr>
          <p:cNvSpPr>
            <a:spLocks noGrp="1"/>
          </p:cNvSpPr>
          <p:nvPr>
            <p:ph type="body" sz="quarter" idx="29"/>
          </p:nvPr>
        </p:nvSpPr>
        <p:spPr>
          <a:xfrm>
            <a:off x="9026652" y="4645152"/>
            <a:ext cx="2247900" cy="1253677"/>
          </a:xfrm>
        </p:spPr>
        <p:txBody>
          <a:bodyPr/>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ECFD5743-CED5-AC40-81C7-7F0415F1DF1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15782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image collag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86331DC-18BF-DD44-A792-26BED9952E86}"/>
              </a:ext>
            </a:extLst>
          </p:cNvPr>
          <p:cNvSpPr>
            <a:spLocks noGrp="1"/>
          </p:cNvSpPr>
          <p:nvPr>
            <p:ph sz="quarter" idx="12"/>
          </p:nvPr>
        </p:nvSpPr>
        <p:spPr>
          <a:xfrm>
            <a:off x="3530600" y="2270953"/>
            <a:ext cx="2514600" cy="2587752"/>
          </a:xfrm>
          <a:solidFill>
            <a:schemeClr val="tx2"/>
          </a:solidFill>
        </p:spPr>
        <p:txBody>
          <a:bodyPr lIns="228600" tIns="228600" rIns="228600" bIns="228600" anchor="t">
            <a:no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a:extLst>
              <a:ext uri="{FF2B5EF4-FFF2-40B4-BE49-F238E27FC236}">
                <a16:creationId xmlns:a16="http://schemas.microsoft.com/office/drawing/2014/main" id="{D2A56FEB-982E-7F4D-BB0F-A20A81BC2E56}"/>
              </a:ext>
            </a:extLst>
          </p:cNvPr>
          <p:cNvSpPr>
            <a:spLocks noGrp="1"/>
          </p:cNvSpPr>
          <p:nvPr>
            <p:ph sz="quarter" idx="18" hasCustomPrompt="1"/>
          </p:nvPr>
        </p:nvSpPr>
        <p:spPr>
          <a:xfrm>
            <a:off x="914400" y="1554480"/>
            <a:ext cx="10363200" cy="246221"/>
          </a:xfrm>
        </p:spPr>
        <p:txBody>
          <a:bodyPr tIns="0" bIns="0" anchor="t"/>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
        <p:nvSpPr>
          <p:cNvPr id="9" name="Content Placeholder 5">
            <a:extLst>
              <a:ext uri="{FF2B5EF4-FFF2-40B4-BE49-F238E27FC236}">
                <a16:creationId xmlns:a16="http://schemas.microsoft.com/office/drawing/2014/main" id="{5A732B00-0EE3-EA40-A344-B4F5F3F6B115}"/>
              </a:ext>
            </a:extLst>
          </p:cNvPr>
          <p:cNvSpPr>
            <a:spLocks noGrp="1"/>
          </p:cNvSpPr>
          <p:nvPr>
            <p:ph sz="quarter" idx="20"/>
          </p:nvPr>
        </p:nvSpPr>
        <p:spPr>
          <a:xfrm>
            <a:off x="8763000" y="2285998"/>
            <a:ext cx="2514600" cy="2587752"/>
          </a:xfrm>
          <a:solidFill>
            <a:schemeClr val="tx2"/>
          </a:solidFill>
        </p:spPr>
        <p:txBody>
          <a:bodyPr lIns="228600" tIns="228600" rIns="228600" bIns="228600" anchor="t">
            <a:no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FA5E114B-0B29-234E-9915-544A9E102387}"/>
              </a:ext>
            </a:extLst>
          </p:cNvPr>
          <p:cNvSpPr>
            <a:spLocks noGrp="1"/>
          </p:cNvSpPr>
          <p:nvPr>
            <p:ph type="pic" sz="quarter" idx="22"/>
          </p:nvPr>
        </p:nvSpPr>
        <p:spPr>
          <a:xfrm>
            <a:off x="914400" y="2285999"/>
            <a:ext cx="2514600" cy="2572706"/>
          </a:xfrm>
          <a:solidFill>
            <a:schemeClr val="bg2"/>
          </a:solidFill>
        </p:spPr>
        <p:txBody>
          <a:bodyPr/>
          <a:lstStyle/>
          <a:p>
            <a:endParaRPr lang="en-US"/>
          </a:p>
        </p:txBody>
      </p:sp>
      <p:sp>
        <p:nvSpPr>
          <p:cNvPr id="14" name="Picture Placeholder 2">
            <a:extLst>
              <a:ext uri="{FF2B5EF4-FFF2-40B4-BE49-F238E27FC236}">
                <a16:creationId xmlns:a16="http://schemas.microsoft.com/office/drawing/2014/main" id="{80769702-64A1-D142-A9D7-018A14179FA5}"/>
              </a:ext>
            </a:extLst>
          </p:cNvPr>
          <p:cNvSpPr>
            <a:spLocks noGrp="1"/>
          </p:cNvSpPr>
          <p:nvPr>
            <p:ph type="pic" sz="quarter" idx="24"/>
          </p:nvPr>
        </p:nvSpPr>
        <p:spPr>
          <a:xfrm>
            <a:off x="6146800" y="2285999"/>
            <a:ext cx="2514600" cy="2572706"/>
          </a:xfrm>
          <a:solidFill>
            <a:schemeClr val="bg2"/>
          </a:solidFill>
        </p:spPr>
        <p:txBody>
          <a:bodyPr/>
          <a:lstStyle/>
          <a:p>
            <a:endParaRPr lang="en-US"/>
          </a:p>
        </p:txBody>
      </p:sp>
      <p:sp>
        <p:nvSpPr>
          <p:cNvPr id="5" name="Title 4">
            <a:extLst>
              <a:ext uri="{FF2B5EF4-FFF2-40B4-BE49-F238E27FC236}">
                <a16:creationId xmlns:a16="http://schemas.microsoft.com/office/drawing/2014/main" id="{F04A8846-7FE0-AD49-B2EA-44BF0CAEA39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7167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nner imag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7637B2-6F53-5744-B69C-938EB18E6382}"/>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l="3006" r="51581"/>
          <a:stretch/>
        </p:blipFill>
        <p:spPr>
          <a:xfrm rot="16200000">
            <a:off x="4490550" y="-843450"/>
            <a:ext cx="3210901" cy="12191998"/>
          </a:xfrm>
          <a:prstGeom prst="rect">
            <a:avLst/>
          </a:prstGeom>
        </p:spPr>
      </p:pic>
      <p:sp>
        <p:nvSpPr>
          <p:cNvPr id="6" name="Picture Placeholder 5">
            <a:extLst>
              <a:ext uri="{FF2B5EF4-FFF2-40B4-BE49-F238E27FC236}">
                <a16:creationId xmlns:a16="http://schemas.microsoft.com/office/drawing/2014/main" id="{23C2352D-98BB-6F40-8FE0-7ADDF7FC1F37}"/>
              </a:ext>
            </a:extLst>
          </p:cNvPr>
          <p:cNvSpPr>
            <a:spLocks noGrp="1"/>
          </p:cNvSpPr>
          <p:nvPr>
            <p:ph type="pic" sz="quarter" idx="12"/>
          </p:nvPr>
        </p:nvSpPr>
        <p:spPr>
          <a:xfrm>
            <a:off x="0" y="1"/>
            <a:ext cx="12192000" cy="3647098"/>
          </a:xfrm>
          <a:solidFill>
            <a:schemeClr val="bg2"/>
          </a:solidFill>
        </p:spPr>
        <p:txBody>
          <a:bodyPr/>
          <a:lstStyle/>
          <a:p>
            <a:endParaRPr lang="en-US"/>
          </a:p>
        </p:txBody>
      </p:sp>
      <p:sp>
        <p:nvSpPr>
          <p:cNvPr id="8" name="Text Placeholder 5">
            <a:extLst>
              <a:ext uri="{FF2B5EF4-FFF2-40B4-BE49-F238E27FC236}">
                <a16:creationId xmlns:a16="http://schemas.microsoft.com/office/drawing/2014/main" id="{07A4E0A3-611B-614C-9AE8-50CA076E111F}"/>
              </a:ext>
            </a:extLst>
          </p:cNvPr>
          <p:cNvSpPr>
            <a:spLocks noGrp="1"/>
          </p:cNvSpPr>
          <p:nvPr>
            <p:ph type="body" sz="quarter" idx="10" hasCustomPrompt="1"/>
          </p:nvPr>
        </p:nvSpPr>
        <p:spPr>
          <a:xfrm>
            <a:off x="907714" y="5351361"/>
            <a:ext cx="10450124" cy="443198"/>
          </a:xfrm>
        </p:spPr>
        <p:txBody>
          <a:bodyPr/>
          <a:lstStyle>
            <a:lvl1pPr>
              <a:defRPr sz="3200" b="0" i="0" baseline="0">
                <a:solidFill>
                  <a:schemeClr val="bg1"/>
                </a:solidFill>
                <a:latin typeface="+mn-lt"/>
              </a:defRPr>
            </a:lvl1pPr>
          </a:lstStyle>
          <a:p>
            <a:pPr lvl="0"/>
            <a:r>
              <a:rPr lang="en-US"/>
              <a:t>Insert subheader</a:t>
            </a:r>
          </a:p>
        </p:txBody>
      </p:sp>
      <p:sp>
        <p:nvSpPr>
          <p:cNvPr id="4" name="Title 3">
            <a:extLst>
              <a:ext uri="{FF2B5EF4-FFF2-40B4-BE49-F238E27FC236}">
                <a16:creationId xmlns:a16="http://schemas.microsoft.com/office/drawing/2014/main" id="{8529C054-E1A1-AC4A-AE6D-F63ECF94F771}"/>
              </a:ext>
            </a:extLst>
          </p:cNvPr>
          <p:cNvSpPr>
            <a:spLocks noGrp="1"/>
          </p:cNvSpPr>
          <p:nvPr>
            <p:ph type="title" hasCustomPrompt="1"/>
          </p:nvPr>
        </p:nvSpPr>
        <p:spPr>
          <a:xfrm>
            <a:off x="914400" y="4336400"/>
            <a:ext cx="10436222" cy="685252"/>
          </a:xfrm>
        </p:spPr>
        <p:txBody>
          <a:bodyPr vert="horz" wrap="square" lIns="0" tIns="0" rIns="0" bIns="0" rtlCol="0" anchor="t">
            <a:spAutoFit/>
          </a:bodyPr>
          <a:lstStyle>
            <a:lvl1pPr>
              <a:defRPr lang="en-US">
                <a:solidFill>
                  <a:schemeClr val="bg1"/>
                </a:solidFill>
              </a:defRPr>
            </a:lvl1pPr>
          </a:lstStyle>
          <a:p>
            <a:pPr marL="0" lvl="0"/>
            <a:r>
              <a:rPr lang="en-US"/>
              <a:t>Insert presentation title</a:t>
            </a:r>
          </a:p>
        </p:txBody>
      </p:sp>
      <p:pic>
        <p:nvPicPr>
          <p:cNvPr id="12" name="Graphic 11">
            <a:extLst>
              <a:ext uri="{FF2B5EF4-FFF2-40B4-BE49-F238E27FC236}">
                <a16:creationId xmlns:a16="http://schemas.microsoft.com/office/drawing/2014/main" id="{487C4017-18B4-A941-BDC1-7F0E2119E71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0574" y="6089901"/>
            <a:ext cx="2096894" cy="621792"/>
          </a:xfrm>
          <a:prstGeom prst="rect">
            <a:avLst/>
          </a:prstGeom>
        </p:spPr>
      </p:pic>
      <p:sp>
        <p:nvSpPr>
          <p:cNvPr id="2" name="TextBox 1">
            <a:extLst>
              <a:ext uri="{FF2B5EF4-FFF2-40B4-BE49-F238E27FC236}">
                <a16:creationId xmlns:a16="http://schemas.microsoft.com/office/drawing/2014/main" id="{D1FD79E2-0FF8-9F6C-70C9-7A73EED260B0}"/>
              </a:ext>
            </a:extLst>
          </p:cNvPr>
          <p:cNvSpPr txBox="1"/>
          <p:nvPr userDrawn="1"/>
        </p:nvSpPr>
        <p:spPr>
          <a:xfrm>
            <a:off x="10279810" y="6508452"/>
            <a:ext cx="1066800" cy="156143"/>
          </a:xfrm>
          <a:prstGeom prst="rect">
            <a:avLst/>
          </a:prstGeom>
        </p:spPr>
        <p:txBody>
          <a:bodyPr vert="horz" lIns="0" tIns="0" rIns="0" bIns="0" rtlCol="0" anchor="ctr"/>
          <a:lstStyle>
            <a:defPPr>
              <a:defRPr lang="en-US"/>
            </a:defPPr>
            <a:lvl1pPr>
              <a:defRPr lang="en-US" sz="800">
                <a:solidFill>
                  <a:schemeClr val="bg1"/>
                </a:solidFill>
              </a:defRPr>
            </a:lvl1pPr>
          </a:lstStyle>
          <a:p>
            <a:pPr lvl="0" algn="r"/>
            <a:r>
              <a:rPr lang="en-US" sz="1000" dirty="0"/>
              <a:t>© 2023 Fannie Mae</a:t>
            </a:r>
          </a:p>
        </p:txBody>
      </p:sp>
    </p:spTree>
    <p:extLst>
      <p:ext uri="{BB962C8B-B14F-4D97-AF65-F5344CB8AC3E}">
        <p14:creationId xmlns:p14="http://schemas.microsoft.com/office/powerpoint/2010/main" val="3882038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image grid w. callou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86331DC-18BF-DD44-A792-26BED9952E86}"/>
              </a:ext>
            </a:extLst>
          </p:cNvPr>
          <p:cNvSpPr>
            <a:spLocks noGrp="1"/>
          </p:cNvSpPr>
          <p:nvPr>
            <p:ph sz="quarter" idx="12"/>
          </p:nvPr>
        </p:nvSpPr>
        <p:spPr>
          <a:xfrm>
            <a:off x="914399" y="4104409"/>
            <a:ext cx="7152154" cy="7012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a:extLst>
              <a:ext uri="{FF2B5EF4-FFF2-40B4-BE49-F238E27FC236}">
                <a16:creationId xmlns:a16="http://schemas.microsoft.com/office/drawing/2014/main" id="{B54D3E98-7383-A74D-904E-822628DA6ED8}"/>
              </a:ext>
            </a:extLst>
          </p:cNvPr>
          <p:cNvSpPr>
            <a:spLocks noGrp="1"/>
          </p:cNvSpPr>
          <p:nvPr>
            <p:ph sz="quarter" idx="19"/>
          </p:nvPr>
        </p:nvSpPr>
        <p:spPr>
          <a:xfrm>
            <a:off x="8442479" y="4104409"/>
            <a:ext cx="2835121" cy="1839191"/>
          </a:xfrm>
          <a:solidFill>
            <a:schemeClr val="accent1"/>
          </a:solidFill>
        </p:spPr>
        <p:txBody>
          <a:bodyPr lIns="228600" tIns="228600" rIns="228600" bIns="228600">
            <a:no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FA5E114B-0B29-234E-9915-544A9E102387}"/>
              </a:ext>
            </a:extLst>
          </p:cNvPr>
          <p:cNvSpPr>
            <a:spLocks noGrp="1"/>
          </p:cNvSpPr>
          <p:nvPr>
            <p:ph type="pic" sz="quarter" idx="22"/>
          </p:nvPr>
        </p:nvSpPr>
        <p:spPr>
          <a:xfrm>
            <a:off x="921327" y="914400"/>
            <a:ext cx="7144644" cy="2878282"/>
          </a:xfrm>
          <a:solidFill>
            <a:schemeClr val="bg2"/>
          </a:solidFill>
        </p:spPr>
        <p:txBody>
          <a:bodyPr/>
          <a:lstStyle/>
          <a:p>
            <a:endParaRPr lang="en-US"/>
          </a:p>
        </p:txBody>
      </p:sp>
      <p:sp>
        <p:nvSpPr>
          <p:cNvPr id="13" name="Picture Placeholder 2">
            <a:extLst>
              <a:ext uri="{FF2B5EF4-FFF2-40B4-BE49-F238E27FC236}">
                <a16:creationId xmlns:a16="http://schemas.microsoft.com/office/drawing/2014/main" id="{7AAD066D-35A4-3743-8512-96F12ED5AAEF}"/>
              </a:ext>
            </a:extLst>
          </p:cNvPr>
          <p:cNvSpPr>
            <a:spLocks noGrp="1"/>
          </p:cNvSpPr>
          <p:nvPr>
            <p:ph type="pic" sz="quarter" idx="23"/>
          </p:nvPr>
        </p:nvSpPr>
        <p:spPr>
          <a:xfrm>
            <a:off x="8442479" y="914400"/>
            <a:ext cx="2835121" cy="2878282"/>
          </a:xfrm>
          <a:solidFill>
            <a:schemeClr val="bg2"/>
          </a:solidFill>
        </p:spPr>
        <p:txBody>
          <a:bodyPr/>
          <a:lstStyle/>
          <a:p>
            <a:endParaRPr lang="en-US"/>
          </a:p>
        </p:txBody>
      </p:sp>
    </p:spTree>
    <p:extLst>
      <p:ext uri="{BB962C8B-B14F-4D97-AF65-F5344CB8AC3E}">
        <p14:creationId xmlns:p14="http://schemas.microsoft.com/office/powerpoint/2010/main" val="21883875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left image gri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0B3FCA2-DA61-254C-8103-E3F99CD816BA}"/>
              </a:ext>
            </a:extLst>
          </p:cNvPr>
          <p:cNvSpPr>
            <a:spLocks noGrp="1"/>
          </p:cNvSpPr>
          <p:nvPr>
            <p:ph type="pic" sz="quarter" idx="13"/>
          </p:nvPr>
        </p:nvSpPr>
        <p:spPr>
          <a:xfrm>
            <a:off x="0" y="914400"/>
            <a:ext cx="5861304" cy="2462645"/>
          </a:xfrm>
          <a:solidFill>
            <a:schemeClr val="bg2"/>
          </a:solidFill>
        </p:spPr>
        <p:txBody>
          <a:bodyPr/>
          <a:lstStyle/>
          <a:p>
            <a:endParaRPr lang="en-US"/>
          </a:p>
        </p:txBody>
      </p:sp>
      <p:sp>
        <p:nvSpPr>
          <p:cNvPr id="8" name="Content Placeholder 5">
            <a:extLst>
              <a:ext uri="{FF2B5EF4-FFF2-40B4-BE49-F238E27FC236}">
                <a16:creationId xmlns:a16="http://schemas.microsoft.com/office/drawing/2014/main" id="{C7A8FB2C-EAFF-774F-9291-D59E4EEBB677}"/>
              </a:ext>
            </a:extLst>
          </p:cNvPr>
          <p:cNvSpPr>
            <a:spLocks noGrp="1"/>
          </p:cNvSpPr>
          <p:nvPr>
            <p:ph sz="quarter" idx="12"/>
          </p:nvPr>
        </p:nvSpPr>
        <p:spPr>
          <a:xfrm>
            <a:off x="6324600" y="3465576"/>
            <a:ext cx="4937760" cy="23742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a:extLst>
              <a:ext uri="{FF2B5EF4-FFF2-40B4-BE49-F238E27FC236}">
                <a16:creationId xmlns:a16="http://schemas.microsoft.com/office/drawing/2014/main" id="{67F4F22C-5785-FC4B-9648-6B0A35C820BE}"/>
              </a:ext>
            </a:extLst>
          </p:cNvPr>
          <p:cNvSpPr>
            <a:spLocks noGrp="1"/>
          </p:cNvSpPr>
          <p:nvPr>
            <p:ph sz="quarter" idx="18" hasCustomPrompt="1"/>
          </p:nvPr>
        </p:nvSpPr>
        <p:spPr>
          <a:xfrm>
            <a:off x="6324600" y="2180455"/>
            <a:ext cx="4952999" cy="253400"/>
          </a:xfrm>
        </p:spPr>
        <p:txBody>
          <a:bodyPr tIns="0" bIns="0"/>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
        <p:nvSpPr>
          <p:cNvPr id="11" name="Picture Placeholder 6">
            <a:extLst>
              <a:ext uri="{FF2B5EF4-FFF2-40B4-BE49-F238E27FC236}">
                <a16:creationId xmlns:a16="http://schemas.microsoft.com/office/drawing/2014/main" id="{9F216C60-8414-0A4D-9C8A-AB618C4C6B0F}"/>
              </a:ext>
            </a:extLst>
          </p:cNvPr>
          <p:cNvSpPr>
            <a:spLocks noGrp="1"/>
          </p:cNvSpPr>
          <p:nvPr>
            <p:ph type="pic" sz="quarter" idx="20"/>
          </p:nvPr>
        </p:nvSpPr>
        <p:spPr>
          <a:xfrm>
            <a:off x="2987040" y="3465577"/>
            <a:ext cx="2880360" cy="2478023"/>
          </a:xfrm>
          <a:solidFill>
            <a:schemeClr val="bg2"/>
          </a:solidFill>
        </p:spPr>
        <p:txBody>
          <a:bodyPr/>
          <a:lstStyle/>
          <a:p>
            <a:endParaRPr lang="en-US"/>
          </a:p>
        </p:txBody>
      </p:sp>
      <p:sp>
        <p:nvSpPr>
          <p:cNvPr id="12" name="Picture Placeholder 6">
            <a:extLst>
              <a:ext uri="{FF2B5EF4-FFF2-40B4-BE49-F238E27FC236}">
                <a16:creationId xmlns:a16="http://schemas.microsoft.com/office/drawing/2014/main" id="{DD16F641-764C-FA48-8910-0D7CE5E96E5F}"/>
              </a:ext>
            </a:extLst>
          </p:cNvPr>
          <p:cNvSpPr>
            <a:spLocks noGrp="1"/>
          </p:cNvSpPr>
          <p:nvPr>
            <p:ph type="pic" sz="quarter" idx="21"/>
          </p:nvPr>
        </p:nvSpPr>
        <p:spPr>
          <a:xfrm>
            <a:off x="0" y="3465577"/>
            <a:ext cx="2880360" cy="2478023"/>
          </a:xfrm>
          <a:solidFill>
            <a:schemeClr val="bg2"/>
          </a:solidFill>
        </p:spPr>
        <p:txBody>
          <a:bodyPr/>
          <a:lstStyle/>
          <a:p>
            <a:endParaRPr lang="en-US"/>
          </a:p>
        </p:txBody>
      </p:sp>
      <p:sp>
        <p:nvSpPr>
          <p:cNvPr id="2" name="Title 1">
            <a:extLst>
              <a:ext uri="{FF2B5EF4-FFF2-40B4-BE49-F238E27FC236}">
                <a16:creationId xmlns:a16="http://schemas.microsoft.com/office/drawing/2014/main" id="{1E678FD1-2A59-B045-AAA7-200D5182991D}"/>
              </a:ext>
            </a:extLst>
          </p:cNvPr>
          <p:cNvSpPr>
            <a:spLocks noGrp="1"/>
          </p:cNvSpPr>
          <p:nvPr>
            <p:ph type="title"/>
          </p:nvPr>
        </p:nvSpPr>
        <p:spPr>
          <a:xfrm>
            <a:off x="6286500" y="914400"/>
            <a:ext cx="4991100" cy="1194558"/>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724837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enter image gri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0B3FCA2-DA61-254C-8103-E3F99CD816BA}"/>
              </a:ext>
            </a:extLst>
          </p:cNvPr>
          <p:cNvSpPr>
            <a:spLocks noGrp="1"/>
          </p:cNvSpPr>
          <p:nvPr>
            <p:ph type="pic" sz="quarter" idx="13"/>
          </p:nvPr>
        </p:nvSpPr>
        <p:spPr>
          <a:xfrm>
            <a:off x="3637708" y="0"/>
            <a:ext cx="4934791" cy="2289345"/>
          </a:xfrm>
          <a:solidFill>
            <a:schemeClr val="bg2"/>
          </a:solidFill>
        </p:spPr>
        <p:txBody>
          <a:bodyPr/>
          <a:lstStyle/>
          <a:p>
            <a:endParaRPr lang="en-US"/>
          </a:p>
        </p:txBody>
      </p:sp>
      <p:sp>
        <p:nvSpPr>
          <p:cNvPr id="8" name="Content Placeholder 5">
            <a:extLst>
              <a:ext uri="{FF2B5EF4-FFF2-40B4-BE49-F238E27FC236}">
                <a16:creationId xmlns:a16="http://schemas.microsoft.com/office/drawing/2014/main" id="{C7A8FB2C-EAFF-774F-9291-D59E4EEBB677}"/>
              </a:ext>
            </a:extLst>
          </p:cNvPr>
          <p:cNvSpPr>
            <a:spLocks noGrp="1"/>
          </p:cNvSpPr>
          <p:nvPr>
            <p:ph sz="quarter" idx="12"/>
          </p:nvPr>
        </p:nvSpPr>
        <p:spPr>
          <a:xfrm>
            <a:off x="9029700" y="1975338"/>
            <a:ext cx="2247900" cy="23742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a:extLst>
              <a:ext uri="{FF2B5EF4-FFF2-40B4-BE49-F238E27FC236}">
                <a16:creationId xmlns:a16="http://schemas.microsoft.com/office/drawing/2014/main" id="{67F4F22C-5785-FC4B-9648-6B0A35C820BE}"/>
              </a:ext>
            </a:extLst>
          </p:cNvPr>
          <p:cNvSpPr>
            <a:spLocks noGrp="1"/>
          </p:cNvSpPr>
          <p:nvPr>
            <p:ph sz="quarter" idx="18" hasCustomPrompt="1"/>
          </p:nvPr>
        </p:nvSpPr>
        <p:spPr>
          <a:xfrm>
            <a:off x="932182" y="4963837"/>
            <a:ext cx="2230118" cy="222408"/>
          </a:xfrm>
        </p:spPr>
        <p:txBody>
          <a:bodyPr tIns="0" bIns="0"/>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
        <p:nvSpPr>
          <p:cNvPr id="5" name="Title 4">
            <a:extLst>
              <a:ext uri="{FF2B5EF4-FFF2-40B4-BE49-F238E27FC236}">
                <a16:creationId xmlns:a16="http://schemas.microsoft.com/office/drawing/2014/main" id="{BB8A3F01-CAE0-814A-AD54-504A466DAD06}"/>
              </a:ext>
            </a:extLst>
          </p:cNvPr>
          <p:cNvSpPr>
            <a:spLocks noGrp="1"/>
          </p:cNvSpPr>
          <p:nvPr>
            <p:ph type="title"/>
          </p:nvPr>
        </p:nvSpPr>
        <p:spPr>
          <a:xfrm>
            <a:off x="932182" y="1905000"/>
            <a:ext cx="2230118" cy="2967351"/>
          </a:xfrm>
        </p:spPr>
        <p:txBody>
          <a:bodyPr anchor="t"/>
          <a:lstStyle>
            <a:lvl1pPr algn="l">
              <a:defRPr/>
            </a:lvl1pPr>
          </a:lstStyle>
          <a:p>
            <a:r>
              <a:rPr lang="en-US"/>
              <a:t>Click to edit Master title style</a:t>
            </a:r>
          </a:p>
        </p:txBody>
      </p:sp>
      <p:sp>
        <p:nvSpPr>
          <p:cNvPr id="9" name="Picture Placeholder 6">
            <a:extLst>
              <a:ext uri="{FF2B5EF4-FFF2-40B4-BE49-F238E27FC236}">
                <a16:creationId xmlns:a16="http://schemas.microsoft.com/office/drawing/2014/main" id="{7138BEDE-905E-EB4A-A0A7-D9EDD711182F}"/>
              </a:ext>
            </a:extLst>
          </p:cNvPr>
          <p:cNvSpPr>
            <a:spLocks noGrp="1"/>
          </p:cNvSpPr>
          <p:nvPr>
            <p:ph type="pic" sz="quarter" idx="19"/>
          </p:nvPr>
        </p:nvSpPr>
        <p:spPr>
          <a:xfrm>
            <a:off x="3627549" y="2431871"/>
            <a:ext cx="2395728" cy="2651760"/>
          </a:xfrm>
          <a:solidFill>
            <a:schemeClr val="bg2"/>
          </a:solidFill>
        </p:spPr>
        <p:txBody>
          <a:bodyPr/>
          <a:lstStyle/>
          <a:p>
            <a:endParaRPr lang="en-US"/>
          </a:p>
        </p:txBody>
      </p:sp>
      <p:sp>
        <p:nvSpPr>
          <p:cNvPr id="11" name="Picture Placeholder 6">
            <a:extLst>
              <a:ext uri="{FF2B5EF4-FFF2-40B4-BE49-F238E27FC236}">
                <a16:creationId xmlns:a16="http://schemas.microsoft.com/office/drawing/2014/main" id="{B6950205-F6C2-A546-B5D5-D355219EE895}"/>
              </a:ext>
            </a:extLst>
          </p:cNvPr>
          <p:cNvSpPr>
            <a:spLocks noGrp="1"/>
          </p:cNvSpPr>
          <p:nvPr>
            <p:ph type="pic" sz="quarter" idx="20"/>
          </p:nvPr>
        </p:nvSpPr>
        <p:spPr>
          <a:xfrm>
            <a:off x="6176772" y="2431871"/>
            <a:ext cx="2395728" cy="2651760"/>
          </a:xfrm>
          <a:solidFill>
            <a:schemeClr val="bg2"/>
          </a:solidFill>
        </p:spPr>
        <p:txBody>
          <a:bodyPr/>
          <a:lstStyle/>
          <a:p>
            <a:endParaRPr lang="en-US"/>
          </a:p>
        </p:txBody>
      </p:sp>
      <p:sp>
        <p:nvSpPr>
          <p:cNvPr id="12" name="Picture Placeholder 6">
            <a:extLst>
              <a:ext uri="{FF2B5EF4-FFF2-40B4-BE49-F238E27FC236}">
                <a16:creationId xmlns:a16="http://schemas.microsoft.com/office/drawing/2014/main" id="{16DAF743-76F3-8942-B54B-6F40C4F66EF2}"/>
              </a:ext>
            </a:extLst>
          </p:cNvPr>
          <p:cNvSpPr>
            <a:spLocks noGrp="1"/>
          </p:cNvSpPr>
          <p:nvPr>
            <p:ph type="pic" sz="quarter" idx="21"/>
          </p:nvPr>
        </p:nvSpPr>
        <p:spPr>
          <a:xfrm>
            <a:off x="3627548" y="5226157"/>
            <a:ext cx="4944952" cy="1631843"/>
          </a:xfrm>
          <a:solidFill>
            <a:schemeClr val="bg2"/>
          </a:solidFill>
        </p:spPr>
        <p:txBody>
          <a:bodyPr/>
          <a:lstStyle/>
          <a:p>
            <a:endParaRPr lang="en-US"/>
          </a:p>
        </p:txBody>
      </p:sp>
    </p:spTree>
    <p:extLst>
      <p:ext uri="{BB962C8B-B14F-4D97-AF65-F5344CB8AC3E}">
        <p14:creationId xmlns:p14="http://schemas.microsoft.com/office/powerpoint/2010/main" val="2178283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screen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46C775-D37A-0B0D-C228-832C03FE017F}"/>
              </a:ext>
            </a:extLst>
          </p:cNvPr>
          <p:cNvSpPr/>
          <p:nvPr userDrawn="1"/>
        </p:nvSpPr>
        <p:spPr>
          <a:xfrm>
            <a:off x="10205357" y="5943600"/>
            <a:ext cx="1986643"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FA5E114B-0B29-234E-9915-544A9E102387}"/>
              </a:ext>
            </a:extLst>
          </p:cNvPr>
          <p:cNvSpPr>
            <a:spLocks noGrp="1"/>
          </p:cNvSpPr>
          <p:nvPr>
            <p:ph type="pic" sz="quarter" idx="22"/>
          </p:nvPr>
        </p:nvSpPr>
        <p:spPr>
          <a:xfrm>
            <a:off x="0" y="0"/>
            <a:ext cx="12192000" cy="6662057"/>
          </a:xfrm>
          <a:solidFill>
            <a:schemeClr val="bg2"/>
          </a:solidFill>
        </p:spPr>
        <p:txBody>
          <a:bodyPr/>
          <a:lstStyle/>
          <a:p>
            <a:endParaRPr lang="en-US"/>
          </a:p>
        </p:txBody>
      </p:sp>
      <p:sp>
        <p:nvSpPr>
          <p:cNvPr id="8" name="Content Placeholder 5">
            <a:extLst>
              <a:ext uri="{FF2B5EF4-FFF2-40B4-BE49-F238E27FC236}">
                <a16:creationId xmlns:a16="http://schemas.microsoft.com/office/drawing/2014/main" id="{B54D3E98-7383-A74D-904E-822628DA6ED8}"/>
              </a:ext>
            </a:extLst>
          </p:cNvPr>
          <p:cNvSpPr>
            <a:spLocks noGrp="1"/>
          </p:cNvSpPr>
          <p:nvPr>
            <p:ph sz="quarter" idx="19"/>
          </p:nvPr>
        </p:nvSpPr>
        <p:spPr>
          <a:xfrm>
            <a:off x="8119872" y="4104409"/>
            <a:ext cx="3154680" cy="1839191"/>
          </a:xfrm>
          <a:solidFill>
            <a:schemeClr val="accent1"/>
          </a:solidFill>
        </p:spPr>
        <p:txBody>
          <a:bodyPr lIns="228600" tIns="228600" rIns="228600" bIns="228600">
            <a:no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4266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avy statement">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0EDF683-1B8F-9844-82DD-FB790BCE03D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 y="5019509"/>
            <a:ext cx="12252960" cy="1378459"/>
          </a:xfrm>
          <a:prstGeom prst="rect">
            <a:avLst/>
          </a:prstGeom>
        </p:spPr>
      </p:pic>
      <p:sp>
        <p:nvSpPr>
          <p:cNvPr id="6" name="Text Placeholder 5">
            <a:extLst>
              <a:ext uri="{FF2B5EF4-FFF2-40B4-BE49-F238E27FC236}">
                <a16:creationId xmlns:a16="http://schemas.microsoft.com/office/drawing/2014/main" id="{777CB153-6611-D14F-818A-ED374D73374C}"/>
              </a:ext>
            </a:extLst>
          </p:cNvPr>
          <p:cNvSpPr>
            <a:spLocks noGrp="1"/>
          </p:cNvSpPr>
          <p:nvPr>
            <p:ph type="body" sz="quarter" idx="12" hasCustomPrompt="1"/>
          </p:nvPr>
        </p:nvSpPr>
        <p:spPr>
          <a:xfrm>
            <a:off x="2338617" y="1506093"/>
            <a:ext cx="6233884" cy="332399"/>
          </a:xfrm>
        </p:spPr>
        <p:txBody>
          <a:bodyPr/>
          <a:lstStyle>
            <a:lvl1pPr>
              <a:defRPr>
                <a:solidFill>
                  <a:schemeClr val="bg1"/>
                </a:solidFill>
              </a:defRPr>
            </a:lvl1pPr>
          </a:lstStyle>
          <a:p>
            <a:pPr lvl="0"/>
            <a:r>
              <a:rPr lang="en-US"/>
              <a:t>Insert quote</a:t>
            </a:r>
          </a:p>
        </p:txBody>
      </p:sp>
      <p:sp>
        <p:nvSpPr>
          <p:cNvPr id="14" name="Text Placeholder 5">
            <a:extLst>
              <a:ext uri="{FF2B5EF4-FFF2-40B4-BE49-F238E27FC236}">
                <a16:creationId xmlns:a16="http://schemas.microsoft.com/office/drawing/2014/main" id="{7A395E32-A388-A14F-AE7C-9050FA8861CA}"/>
              </a:ext>
            </a:extLst>
          </p:cNvPr>
          <p:cNvSpPr>
            <a:spLocks noGrp="1"/>
          </p:cNvSpPr>
          <p:nvPr>
            <p:ph type="body" sz="quarter" idx="13" hasCustomPrompt="1"/>
          </p:nvPr>
        </p:nvSpPr>
        <p:spPr>
          <a:xfrm>
            <a:off x="2338617" y="4076573"/>
            <a:ext cx="3118104" cy="249299"/>
          </a:xfrm>
        </p:spPr>
        <p:txBody>
          <a:bodyPr/>
          <a:lstStyle>
            <a:lvl1pPr>
              <a:defRPr sz="1800" b="0">
                <a:solidFill>
                  <a:schemeClr val="bg1"/>
                </a:solidFill>
              </a:defRPr>
            </a:lvl1pPr>
          </a:lstStyle>
          <a:p>
            <a:pPr lvl="0"/>
            <a:r>
              <a:rPr lang="en-US" dirty="0"/>
              <a:t>FIRST NAME LAST NAME</a:t>
            </a:r>
          </a:p>
        </p:txBody>
      </p:sp>
      <p:pic>
        <p:nvPicPr>
          <p:cNvPr id="5" name="Graphic 4">
            <a:extLst>
              <a:ext uri="{FF2B5EF4-FFF2-40B4-BE49-F238E27FC236}">
                <a16:creationId xmlns:a16="http://schemas.microsoft.com/office/drawing/2014/main" id="{0C5EE247-7477-9047-BF16-483BE1EBEC7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82393" y="960119"/>
            <a:ext cx="1456223" cy="808624"/>
          </a:xfrm>
          <a:prstGeom prst="rect">
            <a:avLst/>
          </a:prstGeom>
        </p:spPr>
      </p:pic>
    </p:spTree>
    <p:extLst>
      <p:ext uri="{BB962C8B-B14F-4D97-AF65-F5344CB8AC3E}">
        <p14:creationId xmlns:p14="http://schemas.microsoft.com/office/powerpoint/2010/main" val="165901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l statement">
    <p:bg>
      <p:bgPr>
        <a:solidFill>
          <a:schemeClr val="accent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CB153-6611-D14F-818A-ED374D73374C}"/>
              </a:ext>
            </a:extLst>
          </p:cNvPr>
          <p:cNvSpPr>
            <a:spLocks noGrp="1"/>
          </p:cNvSpPr>
          <p:nvPr>
            <p:ph type="body" sz="quarter" idx="12" hasCustomPrompt="1"/>
          </p:nvPr>
        </p:nvSpPr>
        <p:spPr>
          <a:xfrm>
            <a:off x="4527296" y="3168400"/>
            <a:ext cx="6826504" cy="360099"/>
          </a:xfrm>
        </p:spPr>
        <p:txBody>
          <a:bodyPr/>
          <a:lstStyle>
            <a:lvl1pPr>
              <a:defRPr sz="2600">
                <a:solidFill>
                  <a:schemeClr val="bg2"/>
                </a:solidFill>
              </a:defRPr>
            </a:lvl1pPr>
          </a:lstStyle>
          <a:p>
            <a:pPr lvl="0"/>
            <a:r>
              <a:rPr lang="en-US"/>
              <a:t>Insert quote</a:t>
            </a:r>
          </a:p>
        </p:txBody>
      </p:sp>
      <p:sp>
        <p:nvSpPr>
          <p:cNvPr id="14" name="Text Placeholder 5">
            <a:extLst>
              <a:ext uri="{FF2B5EF4-FFF2-40B4-BE49-F238E27FC236}">
                <a16:creationId xmlns:a16="http://schemas.microsoft.com/office/drawing/2014/main" id="{7A395E32-A388-A14F-AE7C-9050FA8861CA}"/>
              </a:ext>
            </a:extLst>
          </p:cNvPr>
          <p:cNvSpPr>
            <a:spLocks noGrp="1"/>
          </p:cNvSpPr>
          <p:nvPr>
            <p:ph type="body" sz="quarter" idx="13" hasCustomPrompt="1"/>
          </p:nvPr>
        </p:nvSpPr>
        <p:spPr>
          <a:xfrm>
            <a:off x="4527296" y="4552839"/>
            <a:ext cx="3410712" cy="249299"/>
          </a:xfrm>
        </p:spPr>
        <p:txBody>
          <a:bodyPr/>
          <a:lstStyle>
            <a:lvl1pPr>
              <a:defRPr sz="1800" b="0">
                <a:solidFill>
                  <a:schemeClr val="bg1"/>
                </a:solidFill>
              </a:defRPr>
            </a:lvl1pPr>
          </a:lstStyle>
          <a:p>
            <a:pPr lvl="0"/>
            <a:r>
              <a:rPr lang="en-US"/>
              <a:t>FIRST NAME LAST NAME</a:t>
            </a:r>
          </a:p>
        </p:txBody>
      </p:sp>
      <p:pic>
        <p:nvPicPr>
          <p:cNvPr id="7" name="Graphic 6">
            <a:extLst>
              <a:ext uri="{FF2B5EF4-FFF2-40B4-BE49-F238E27FC236}">
                <a16:creationId xmlns:a16="http://schemas.microsoft.com/office/drawing/2014/main" id="{30ED9669-C024-5A40-9A77-2B395033DBA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96" y="484631"/>
            <a:ext cx="5659803" cy="3142824"/>
          </a:xfrm>
          <a:prstGeom prst="rect">
            <a:avLst/>
          </a:prstGeom>
        </p:spPr>
      </p:pic>
    </p:spTree>
    <p:extLst>
      <p:ext uri="{BB962C8B-B14F-4D97-AF65-F5344CB8AC3E}">
        <p14:creationId xmlns:p14="http://schemas.microsoft.com/office/powerpoint/2010/main" val="1828975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ite statement with image">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CB153-6611-D14F-818A-ED374D73374C}"/>
              </a:ext>
            </a:extLst>
          </p:cNvPr>
          <p:cNvSpPr>
            <a:spLocks noGrp="1"/>
          </p:cNvSpPr>
          <p:nvPr>
            <p:ph type="body" sz="quarter" idx="12" hasCustomPrompt="1"/>
          </p:nvPr>
        </p:nvSpPr>
        <p:spPr>
          <a:xfrm>
            <a:off x="5260694" y="3662792"/>
            <a:ext cx="4839234" cy="360099"/>
          </a:xfrm>
        </p:spPr>
        <p:txBody>
          <a:bodyPr/>
          <a:lstStyle>
            <a:lvl1pPr>
              <a:defRPr sz="2600">
                <a:solidFill>
                  <a:schemeClr val="tx1"/>
                </a:solidFill>
              </a:defRPr>
            </a:lvl1pPr>
          </a:lstStyle>
          <a:p>
            <a:pPr lvl="0"/>
            <a:r>
              <a:rPr lang="en-US"/>
              <a:t>Insert quote</a:t>
            </a:r>
          </a:p>
        </p:txBody>
      </p:sp>
      <p:sp>
        <p:nvSpPr>
          <p:cNvPr id="14" name="Text Placeholder 5">
            <a:extLst>
              <a:ext uri="{FF2B5EF4-FFF2-40B4-BE49-F238E27FC236}">
                <a16:creationId xmlns:a16="http://schemas.microsoft.com/office/drawing/2014/main" id="{7A395E32-A388-A14F-AE7C-9050FA8861CA}"/>
              </a:ext>
            </a:extLst>
          </p:cNvPr>
          <p:cNvSpPr>
            <a:spLocks noGrp="1"/>
          </p:cNvSpPr>
          <p:nvPr>
            <p:ph type="body" sz="quarter" idx="13" hasCustomPrompt="1"/>
          </p:nvPr>
        </p:nvSpPr>
        <p:spPr>
          <a:xfrm>
            <a:off x="5260694" y="5205865"/>
            <a:ext cx="3311806" cy="249299"/>
          </a:xfrm>
        </p:spPr>
        <p:txBody>
          <a:bodyPr/>
          <a:lstStyle>
            <a:lvl1pPr>
              <a:defRPr sz="1800" b="0">
                <a:solidFill>
                  <a:schemeClr val="accent6"/>
                </a:solidFill>
              </a:defRPr>
            </a:lvl1pPr>
          </a:lstStyle>
          <a:p>
            <a:pPr lvl="0"/>
            <a:r>
              <a:rPr lang="en-US"/>
              <a:t>FIRST NAME LAST NAME</a:t>
            </a:r>
          </a:p>
        </p:txBody>
      </p:sp>
      <p:sp>
        <p:nvSpPr>
          <p:cNvPr id="4" name="Picture Placeholder 3">
            <a:extLst>
              <a:ext uri="{FF2B5EF4-FFF2-40B4-BE49-F238E27FC236}">
                <a16:creationId xmlns:a16="http://schemas.microsoft.com/office/drawing/2014/main" id="{0F16044A-1B99-4D41-86FF-240ED94D478C}"/>
              </a:ext>
            </a:extLst>
          </p:cNvPr>
          <p:cNvSpPr>
            <a:spLocks noGrp="1"/>
          </p:cNvSpPr>
          <p:nvPr>
            <p:ph type="pic" sz="quarter" idx="15"/>
          </p:nvPr>
        </p:nvSpPr>
        <p:spPr>
          <a:xfrm>
            <a:off x="2592570" y="1539917"/>
            <a:ext cx="2478024" cy="2478024"/>
          </a:xfrm>
          <a:prstGeom prst="ellipse">
            <a:avLst/>
          </a:prstGeom>
          <a:solidFill>
            <a:schemeClr val="bg2"/>
          </a:solidFill>
        </p:spPr>
        <p:txBody>
          <a:bodyPr/>
          <a:lstStyle/>
          <a:p>
            <a:endParaRPr lang="en-US"/>
          </a:p>
        </p:txBody>
      </p:sp>
      <p:pic>
        <p:nvPicPr>
          <p:cNvPr id="7" name="Graphic 6">
            <a:extLst>
              <a:ext uri="{FF2B5EF4-FFF2-40B4-BE49-F238E27FC236}">
                <a16:creationId xmlns:a16="http://schemas.microsoft.com/office/drawing/2014/main" id="{A50E49E2-F991-E849-B80B-5E59F643A94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3450" y="704087"/>
            <a:ext cx="3065702" cy="1702349"/>
          </a:xfrm>
          <a:prstGeom prst="rect">
            <a:avLst/>
          </a:prstGeom>
        </p:spPr>
      </p:pic>
    </p:spTree>
    <p:extLst>
      <p:ext uri="{BB962C8B-B14F-4D97-AF65-F5344CB8AC3E}">
        <p14:creationId xmlns:p14="http://schemas.microsoft.com/office/powerpoint/2010/main" val="12352976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estion">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67EE14E-722F-4F4C-A8E6-E72533508E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7266" y="5017889"/>
            <a:ext cx="12546533" cy="1411486"/>
          </a:xfrm>
          <a:prstGeom prst="rect">
            <a:avLst/>
          </a:prstGeom>
        </p:spPr>
      </p:pic>
      <p:sp>
        <p:nvSpPr>
          <p:cNvPr id="3" name="TextBox 2">
            <a:extLst>
              <a:ext uri="{FF2B5EF4-FFF2-40B4-BE49-F238E27FC236}">
                <a16:creationId xmlns:a16="http://schemas.microsoft.com/office/drawing/2014/main" id="{77EF155D-2E47-FB41-8CD2-AB9563CF12CC}"/>
              </a:ext>
            </a:extLst>
          </p:cNvPr>
          <p:cNvSpPr txBox="1"/>
          <p:nvPr userDrawn="1"/>
        </p:nvSpPr>
        <p:spPr>
          <a:xfrm>
            <a:off x="0" y="-534789"/>
            <a:ext cx="2981194" cy="5539978"/>
          </a:xfrm>
          <a:prstGeom prst="rect">
            <a:avLst/>
          </a:prstGeom>
          <a:noFill/>
        </p:spPr>
        <p:txBody>
          <a:bodyPr wrap="square" lIns="0" tIns="0" rIns="0" bIns="0" rtlCol="0">
            <a:spAutoFit/>
          </a:bodyPr>
          <a:lstStyle/>
          <a:p>
            <a:pPr algn="l">
              <a:lnSpc>
                <a:spcPct val="90000"/>
              </a:lnSpc>
              <a:spcAft>
                <a:spcPts val="1200"/>
              </a:spcAft>
            </a:pPr>
            <a:r>
              <a:rPr lang="en-US" sz="40000" b="1">
                <a:solidFill>
                  <a:schemeClr val="bg1">
                    <a:lumMod val="95000"/>
                  </a:schemeClr>
                </a:solidFill>
                <a:latin typeface="Source Sans Pro" panose="020B0503030403020204" pitchFamily="34" charset="0"/>
                <a:ea typeface="Source Sans Pro" panose="020B0503030403020204" pitchFamily="34" charset="0"/>
              </a:rPr>
              <a:t>Q</a:t>
            </a:r>
          </a:p>
        </p:txBody>
      </p:sp>
      <p:sp>
        <p:nvSpPr>
          <p:cNvPr id="6" name="Text Placeholder 5">
            <a:extLst>
              <a:ext uri="{FF2B5EF4-FFF2-40B4-BE49-F238E27FC236}">
                <a16:creationId xmlns:a16="http://schemas.microsoft.com/office/drawing/2014/main" id="{777CB153-6611-D14F-818A-ED374D73374C}"/>
              </a:ext>
            </a:extLst>
          </p:cNvPr>
          <p:cNvSpPr>
            <a:spLocks noGrp="1"/>
          </p:cNvSpPr>
          <p:nvPr>
            <p:ph type="body" sz="quarter" idx="12" hasCustomPrompt="1"/>
          </p:nvPr>
        </p:nvSpPr>
        <p:spPr>
          <a:xfrm>
            <a:off x="4102100" y="2286000"/>
            <a:ext cx="7251700" cy="443198"/>
          </a:xfrm>
        </p:spPr>
        <p:txBody>
          <a:bodyPr/>
          <a:lstStyle>
            <a:lvl1pPr>
              <a:defRPr sz="3200">
                <a:solidFill>
                  <a:schemeClr val="tx2"/>
                </a:solidFill>
              </a:defRPr>
            </a:lvl1pPr>
          </a:lstStyle>
          <a:p>
            <a:pPr lvl="0"/>
            <a:r>
              <a:rPr lang="en-US"/>
              <a:t>Insert question</a:t>
            </a:r>
          </a:p>
        </p:txBody>
      </p:sp>
    </p:spTree>
    <p:extLst>
      <p:ext uri="{BB962C8B-B14F-4D97-AF65-F5344CB8AC3E}">
        <p14:creationId xmlns:p14="http://schemas.microsoft.com/office/powerpoint/2010/main" val="41615442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nswer">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EF155D-2E47-FB41-8CD2-AB9563CF12CC}"/>
              </a:ext>
            </a:extLst>
          </p:cNvPr>
          <p:cNvSpPr txBox="1"/>
          <p:nvPr userDrawn="1"/>
        </p:nvSpPr>
        <p:spPr>
          <a:xfrm>
            <a:off x="330200" y="-534789"/>
            <a:ext cx="2981194" cy="5539978"/>
          </a:xfrm>
          <a:prstGeom prst="rect">
            <a:avLst/>
          </a:prstGeom>
          <a:noFill/>
        </p:spPr>
        <p:txBody>
          <a:bodyPr wrap="square" lIns="0" tIns="0" rIns="0" bIns="0" rtlCol="0">
            <a:spAutoFit/>
          </a:bodyPr>
          <a:lstStyle/>
          <a:p>
            <a:pPr algn="l">
              <a:lnSpc>
                <a:spcPct val="90000"/>
              </a:lnSpc>
              <a:spcAft>
                <a:spcPts val="1200"/>
              </a:spcAft>
            </a:pPr>
            <a:r>
              <a:rPr lang="en-US" sz="40000" b="1">
                <a:solidFill>
                  <a:schemeClr val="bg1">
                    <a:lumMod val="95000"/>
                  </a:schemeClr>
                </a:solidFill>
                <a:latin typeface="Source Sans Pro" panose="020B0503030403020204" pitchFamily="34" charset="0"/>
                <a:ea typeface="Source Sans Pro" panose="020B0503030403020204" pitchFamily="34" charset="0"/>
              </a:rPr>
              <a:t>A</a:t>
            </a:r>
          </a:p>
        </p:txBody>
      </p:sp>
      <p:sp>
        <p:nvSpPr>
          <p:cNvPr id="6" name="Text Placeholder 5">
            <a:extLst>
              <a:ext uri="{FF2B5EF4-FFF2-40B4-BE49-F238E27FC236}">
                <a16:creationId xmlns:a16="http://schemas.microsoft.com/office/drawing/2014/main" id="{777CB153-6611-D14F-818A-ED374D73374C}"/>
              </a:ext>
            </a:extLst>
          </p:cNvPr>
          <p:cNvSpPr>
            <a:spLocks noGrp="1"/>
          </p:cNvSpPr>
          <p:nvPr>
            <p:ph type="body" sz="quarter" idx="12" hasCustomPrompt="1"/>
          </p:nvPr>
        </p:nvSpPr>
        <p:spPr>
          <a:xfrm>
            <a:off x="4102100" y="2286000"/>
            <a:ext cx="7251700" cy="443198"/>
          </a:xfrm>
        </p:spPr>
        <p:txBody>
          <a:bodyPr/>
          <a:lstStyle>
            <a:lvl1pPr>
              <a:defRPr sz="3200">
                <a:solidFill>
                  <a:schemeClr val="tx2"/>
                </a:solidFill>
              </a:defRPr>
            </a:lvl1pPr>
          </a:lstStyle>
          <a:p>
            <a:pPr lvl="0"/>
            <a:r>
              <a:rPr lang="en-US"/>
              <a:t>Insert question</a:t>
            </a:r>
          </a:p>
        </p:txBody>
      </p:sp>
      <p:pic>
        <p:nvPicPr>
          <p:cNvPr id="5" name="Graphic 4">
            <a:extLst>
              <a:ext uri="{FF2B5EF4-FFF2-40B4-BE49-F238E27FC236}">
                <a16:creationId xmlns:a16="http://schemas.microsoft.com/office/drawing/2014/main" id="{4FEF80FD-2728-E64D-9AA7-9CB8B37D201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7266" y="5017889"/>
            <a:ext cx="12546533" cy="1411486"/>
          </a:xfrm>
          <a:prstGeom prst="rect">
            <a:avLst/>
          </a:prstGeom>
        </p:spPr>
      </p:pic>
    </p:spTree>
    <p:extLst>
      <p:ext uri="{BB962C8B-B14F-4D97-AF65-F5344CB8AC3E}">
        <p14:creationId xmlns:p14="http://schemas.microsoft.com/office/powerpoint/2010/main" val="396369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Fami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Graphic 2">
            <a:extLst>
              <a:ext uri="{FF2B5EF4-FFF2-40B4-BE49-F238E27FC236}">
                <a16:creationId xmlns:a16="http://schemas.microsoft.com/office/drawing/2014/main" id="{EFA160F6-5E36-A8AA-AF93-531B22EED46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096000" y="3017998"/>
            <a:ext cx="4953000" cy="3083478"/>
          </a:xfrm>
          <a:prstGeom prst="rect">
            <a:avLst/>
          </a:prstGeom>
        </p:spPr>
      </p:pic>
      <p:sp>
        <p:nvSpPr>
          <p:cNvPr id="8" name="Title 1">
            <a:extLst>
              <a:ext uri="{FF2B5EF4-FFF2-40B4-BE49-F238E27FC236}">
                <a16:creationId xmlns:a16="http://schemas.microsoft.com/office/drawing/2014/main" id="{B4D435EC-7F1B-1249-A137-E3B449794A53}"/>
              </a:ext>
            </a:extLst>
          </p:cNvPr>
          <p:cNvSpPr>
            <a:spLocks noGrp="1"/>
          </p:cNvSpPr>
          <p:nvPr>
            <p:ph type="title" hasCustomPrompt="1"/>
          </p:nvPr>
        </p:nvSpPr>
        <p:spPr>
          <a:xfrm>
            <a:off x="914400" y="1371600"/>
            <a:ext cx="7658100" cy="685252"/>
          </a:xfrm>
        </p:spPr>
        <p:txBody>
          <a:bodyPr/>
          <a:lstStyle>
            <a:lvl1pPr>
              <a:defRPr>
                <a:solidFill>
                  <a:schemeClr val="tx2"/>
                </a:solidFill>
              </a:defRPr>
            </a:lvl1pPr>
          </a:lstStyle>
          <a:p>
            <a:r>
              <a:rPr lang="en-US"/>
              <a:t>Insert presentation title</a:t>
            </a:r>
          </a:p>
        </p:txBody>
      </p:sp>
      <p:sp>
        <p:nvSpPr>
          <p:cNvPr id="9" name="Text Placeholder 5">
            <a:extLst>
              <a:ext uri="{FF2B5EF4-FFF2-40B4-BE49-F238E27FC236}">
                <a16:creationId xmlns:a16="http://schemas.microsoft.com/office/drawing/2014/main" id="{A4DBA69A-5736-7641-8A02-FF47D9B562EE}"/>
              </a:ext>
            </a:extLst>
          </p:cNvPr>
          <p:cNvSpPr>
            <a:spLocks noGrp="1"/>
          </p:cNvSpPr>
          <p:nvPr>
            <p:ph type="body" sz="quarter" idx="10" hasCustomPrompt="1"/>
          </p:nvPr>
        </p:nvSpPr>
        <p:spPr>
          <a:xfrm>
            <a:off x="914400" y="2630054"/>
            <a:ext cx="4953000" cy="443198"/>
          </a:xfrm>
        </p:spPr>
        <p:txBody>
          <a:bodyPr/>
          <a:lstStyle>
            <a:lvl1pPr>
              <a:defRPr sz="3200" b="0" i="0" baseline="0">
                <a:solidFill>
                  <a:srgbClr val="73A679"/>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D7F39393-AC16-5C47-A8E2-31683B5F0C4F}"/>
              </a:ext>
            </a:extLst>
          </p:cNvPr>
          <p:cNvSpPr>
            <a:spLocks noGrp="1"/>
          </p:cNvSpPr>
          <p:nvPr>
            <p:ph type="body" sz="quarter" idx="11" hasCustomPrompt="1"/>
          </p:nvPr>
        </p:nvSpPr>
        <p:spPr>
          <a:xfrm>
            <a:off x="914400" y="3725715"/>
            <a:ext cx="4953000" cy="332399"/>
          </a:xfrm>
        </p:spPr>
        <p:txBody>
          <a:bodyPr/>
          <a:lstStyle>
            <a:lvl1pPr>
              <a:defRPr sz="2400" b="0" i="0" baseline="0">
                <a:solidFill>
                  <a:schemeClr val="tx2"/>
                </a:solidFill>
                <a:latin typeface="+mn-lt"/>
              </a:defRPr>
            </a:lvl1pPr>
          </a:lstStyle>
          <a:p>
            <a:pPr lvl="0"/>
            <a:r>
              <a:rPr lang="en-US"/>
              <a:t>Insert speaker, date, location, etc. </a:t>
            </a:r>
          </a:p>
        </p:txBody>
      </p:sp>
      <p:pic>
        <p:nvPicPr>
          <p:cNvPr id="13" name="Graphic 12">
            <a:extLst>
              <a:ext uri="{FF2B5EF4-FFF2-40B4-BE49-F238E27FC236}">
                <a16:creationId xmlns:a16="http://schemas.microsoft.com/office/drawing/2014/main" id="{DD87A6FC-74FA-6747-9E79-2EF823206D2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0574" y="6089901"/>
            <a:ext cx="2096894" cy="621792"/>
          </a:xfrm>
          <a:prstGeom prst="rect">
            <a:avLst/>
          </a:prstGeom>
        </p:spPr>
      </p:pic>
      <p:sp>
        <p:nvSpPr>
          <p:cNvPr id="3" name="TextBox 2">
            <a:extLst>
              <a:ext uri="{FF2B5EF4-FFF2-40B4-BE49-F238E27FC236}">
                <a16:creationId xmlns:a16="http://schemas.microsoft.com/office/drawing/2014/main" id="{10CFFBD7-7D2D-C4D2-B642-A363924F291A}"/>
              </a:ext>
            </a:extLst>
          </p:cNvPr>
          <p:cNvSpPr txBox="1"/>
          <p:nvPr userDrawn="1"/>
        </p:nvSpPr>
        <p:spPr>
          <a:xfrm>
            <a:off x="10279810" y="6508452"/>
            <a:ext cx="1066800" cy="156143"/>
          </a:xfrm>
          <a:prstGeom prst="rect">
            <a:avLst/>
          </a:prstGeom>
        </p:spPr>
        <p:txBody>
          <a:bodyPr vert="horz" lIns="0" tIns="0" rIns="0" bIns="0" rtlCol="0" anchor="ctr"/>
          <a:lstStyle>
            <a:defPPr>
              <a:defRPr lang="en-US"/>
            </a:defPPr>
            <a:lvl1pPr>
              <a:defRPr lang="en-US" sz="800">
                <a:solidFill>
                  <a:schemeClr val="bg1"/>
                </a:solidFill>
              </a:defRPr>
            </a:lvl1pPr>
          </a:lstStyle>
          <a:p>
            <a:pPr lvl="0" algn="r"/>
            <a:r>
              <a:rPr lang="en-US" sz="1000" dirty="0"/>
              <a:t>© 2023 Fannie Mae</a:t>
            </a:r>
          </a:p>
        </p:txBody>
      </p:sp>
    </p:spTree>
    <p:extLst>
      <p:ext uri="{BB962C8B-B14F-4D97-AF65-F5344CB8AC3E}">
        <p14:creationId xmlns:p14="http://schemas.microsoft.com/office/powerpoint/2010/main" val="783336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ultifami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Graphic 11">
            <a:extLst>
              <a:ext uri="{FF2B5EF4-FFF2-40B4-BE49-F238E27FC236}">
                <a16:creationId xmlns:a16="http://schemas.microsoft.com/office/drawing/2014/main" id="{193A81FD-A971-BF6B-D71F-FDEBEA2744E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217099" y="2884295"/>
            <a:ext cx="4905208" cy="3217181"/>
          </a:xfrm>
          <a:prstGeom prst="rect">
            <a:avLst/>
          </a:prstGeom>
        </p:spPr>
      </p:pic>
      <p:sp>
        <p:nvSpPr>
          <p:cNvPr id="8" name="Title 1">
            <a:extLst>
              <a:ext uri="{FF2B5EF4-FFF2-40B4-BE49-F238E27FC236}">
                <a16:creationId xmlns:a16="http://schemas.microsoft.com/office/drawing/2014/main" id="{B4D435EC-7F1B-1249-A137-E3B449794A53}"/>
              </a:ext>
            </a:extLst>
          </p:cNvPr>
          <p:cNvSpPr>
            <a:spLocks noGrp="1"/>
          </p:cNvSpPr>
          <p:nvPr>
            <p:ph type="title" hasCustomPrompt="1"/>
          </p:nvPr>
        </p:nvSpPr>
        <p:spPr>
          <a:xfrm>
            <a:off x="914400" y="1371600"/>
            <a:ext cx="7658100" cy="685252"/>
          </a:xfrm>
        </p:spPr>
        <p:txBody>
          <a:bodyPr/>
          <a:lstStyle>
            <a:lvl1pPr>
              <a:defRPr>
                <a:solidFill>
                  <a:schemeClr val="tx2"/>
                </a:solidFill>
              </a:defRPr>
            </a:lvl1pPr>
          </a:lstStyle>
          <a:p>
            <a:r>
              <a:rPr lang="en-US"/>
              <a:t>Insert presentation title</a:t>
            </a:r>
          </a:p>
        </p:txBody>
      </p:sp>
      <p:sp>
        <p:nvSpPr>
          <p:cNvPr id="9" name="Text Placeholder 5">
            <a:extLst>
              <a:ext uri="{FF2B5EF4-FFF2-40B4-BE49-F238E27FC236}">
                <a16:creationId xmlns:a16="http://schemas.microsoft.com/office/drawing/2014/main" id="{A4DBA69A-5736-7641-8A02-FF47D9B562EE}"/>
              </a:ext>
            </a:extLst>
          </p:cNvPr>
          <p:cNvSpPr>
            <a:spLocks noGrp="1"/>
          </p:cNvSpPr>
          <p:nvPr>
            <p:ph type="body" sz="quarter" idx="10" hasCustomPrompt="1"/>
          </p:nvPr>
        </p:nvSpPr>
        <p:spPr>
          <a:xfrm>
            <a:off x="914400" y="2630054"/>
            <a:ext cx="4953000" cy="443198"/>
          </a:xfrm>
        </p:spPr>
        <p:txBody>
          <a:bodyPr/>
          <a:lstStyle>
            <a:lvl1pPr>
              <a:defRPr sz="3200" b="0" i="0" baseline="0">
                <a:solidFill>
                  <a:srgbClr val="73A679"/>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D7F39393-AC16-5C47-A8E2-31683B5F0C4F}"/>
              </a:ext>
            </a:extLst>
          </p:cNvPr>
          <p:cNvSpPr>
            <a:spLocks noGrp="1"/>
          </p:cNvSpPr>
          <p:nvPr>
            <p:ph type="body" sz="quarter" idx="11" hasCustomPrompt="1"/>
          </p:nvPr>
        </p:nvSpPr>
        <p:spPr>
          <a:xfrm>
            <a:off x="914400" y="3725715"/>
            <a:ext cx="4953000" cy="332399"/>
          </a:xfrm>
        </p:spPr>
        <p:txBody>
          <a:bodyPr/>
          <a:lstStyle>
            <a:lvl1pPr>
              <a:defRPr sz="2400" b="0" i="0" baseline="0">
                <a:solidFill>
                  <a:schemeClr val="tx2"/>
                </a:solidFill>
                <a:latin typeface="+mn-lt"/>
              </a:defRPr>
            </a:lvl1pPr>
          </a:lstStyle>
          <a:p>
            <a:pPr lvl="0"/>
            <a:r>
              <a:rPr lang="en-US"/>
              <a:t>Insert speaker, date, location, etc. </a:t>
            </a:r>
          </a:p>
        </p:txBody>
      </p:sp>
      <p:sp>
        <p:nvSpPr>
          <p:cNvPr id="4" name="Rectangle 3">
            <a:extLst>
              <a:ext uri="{FF2B5EF4-FFF2-40B4-BE49-F238E27FC236}">
                <a16:creationId xmlns:a16="http://schemas.microsoft.com/office/drawing/2014/main" id="{80B0D079-C4A1-DC4B-ACE2-EF2432AE5807}"/>
              </a:ext>
            </a:extLst>
          </p:cNvPr>
          <p:cNvSpPr/>
          <p:nvPr userDrawn="1"/>
        </p:nvSpPr>
        <p:spPr>
          <a:xfrm>
            <a:off x="9061841" y="5842193"/>
            <a:ext cx="2539122" cy="2909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F19D9A8D-871C-A448-8FB9-8514A9C1FA4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0574" y="6089901"/>
            <a:ext cx="2096894" cy="621792"/>
          </a:xfrm>
          <a:prstGeom prst="rect">
            <a:avLst/>
          </a:prstGeom>
        </p:spPr>
      </p:pic>
      <p:sp>
        <p:nvSpPr>
          <p:cNvPr id="3" name="TextBox 2">
            <a:extLst>
              <a:ext uri="{FF2B5EF4-FFF2-40B4-BE49-F238E27FC236}">
                <a16:creationId xmlns:a16="http://schemas.microsoft.com/office/drawing/2014/main" id="{C067596F-2AFB-23FD-6AEE-CE642F6CDBB3}"/>
              </a:ext>
            </a:extLst>
          </p:cNvPr>
          <p:cNvSpPr txBox="1"/>
          <p:nvPr userDrawn="1"/>
        </p:nvSpPr>
        <p:spPr>
          <a:xfrm>
            <a:off x="10279810" y="6508452"/>
            <a:ext cx="1066800" cy="156143"/>
          </a:xfrm>
          <a:prstGeom prst="rect">
            <a:avLst/>
          </a:prstGeom>
        </p:spPr>
        <p:txBody>
          <a:bodyPr vert="horz" lIns="0" tIns="0" rIns="0" bIns="0" rtlCol="0" anchor="ctr"/>
          <a:lstStyle>
            <a:defPPr>
              <a:defRPr lang="en-US"/>
            </a:defPPr>
            <a:lvl1pPr>
              <a:defRPr lang="en-US" sz="800">
                <a:solidFill>
                  <a:schemeClr val="bg1"/>
                </a:solidFill>
              </a:defRPr>
            </a:lvl1pPr>
          </a:lstStyle>
          <a:p>
            <a:pPr lvl="0" algn="r"/>
            <a:r>
              <a:rPr lang="en-US" sz="1000" dirty="0"/>
              <a:t>© 2023 Fannie Mae</a:t>
            </a:r>
          </a:p>
        </p:txBody>
      </p:sp>
      <p:sp>
        <p:nvSpPr>
          <p:cNvPr id="5" name="Rectangle 4">
            <a:extLst>
              <a:ext uri="{FF2B5EF4-FFF2-40B4-BE49-F238E27FC236}">
                <a16:creationId xmlns:a16="http://schemas.microsoft.com/office/drawing/2014/main" id="{64EB315D-9C20-8883-2322-41A11E5C8EC0}"/>
              </a:ext>
            </a:extLst>
          </p:cNvPr>
          <p:cNvSpPr/>
          <p:nvPr userDrawn="1"/>
        </p:nvSpPr>
        <p:spPr>
          <a:xfrm>
            <a:off x="0" y="5797156"/>
            <a:ext cx="11401426" cy="2927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Tree>
    <p:extLst>
      <p:ext uri="{BB962C8B-B14F-4D97-AF65-F5344CB8AC3E}">
        <p14:creationId xmlns:p14="http://schemas.microsoft.com/office/powerpoint/2010/main" val="1770505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dtown Cen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Graphic 2">
            <a:extLst>
              <a:ext uri="{FF2B5EF4-FFF2-40B4-BE49-F238E27FC236}">
                <a16:creationId xmlns:a16="http://schemas.microsoft.com/office/drawing/2014/main" id="{66219515-5E3D-9D68-5439-B631EDF757A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867400" y="3737830"/>
            <a:ext cx="4952028" cy="2126638"/>
          </a:xfrm>
          <a:prstGeom prst="rect">
            <a:avLst/>
          </a:prstGeom>
        </p:spPr>
      </p:pic>
      <p:sp>
        <p:nvSpPr>
          <p:cNvPr id="8" name="Title 1">
            <a:extLst>
              <a:ext uri="{FF2B5EF4-FFF2-40B4-BE49-F238E27FC236}">
                <a16:creationId xmlns:a16="http://schemas.microsoft.com/office/drawing/2014/main" id="{B4D435EC-7F1B-1249-A137-E3B449794A53}"/>
              </a:ext>
            </a:extLst>
          </p:cNvPr>
          <p:cNvSpPr>
            <a:spLocks noGrp="1"/>
          </p:cNvSpPr>
          <p:nvPr>
            <p:ph type="title" hasCustomPrompt="1"/>
          </p:nvPr>
        </p:nvSpPr>
        <p:spPr>
          <a:xfrm>
            <a:off x="914400" y="1371600"/>
            <a:ext cx="7658100" cy="685252"/>
          </a:xfrm>
        </p:spPr>
        <p:txBody>
          <a:bodyPr/>
          <a:lstStyle>
            <a:lvl1pPr>
              <a:defRPr>
                <a:solidFill>
                  <a:schemeClr val="tx2"/>
                </a:solidFill>
              </a:defRPr>
            </a:lvl1pPr>
          </a:lstStyle>
          <a:p>
            <a:r>
              <a:rPr lang="en-US"/>
              <a:t>Insert presentation title</a:t>
            </a:r>
          </a:p>
        </p:txBody>
      </p:sp>
      <p:sp>
        <p:nvSpPr>
          <p:cNvPr id="9" name="Text Placeholder 5">
            <a:extLst>
              <a:ext uri="{FF2B5EF4-FFF2-40B4-BE49-F238E27FC236}">
                <a16:creationId xmlns:a16="http://schemas.microsoft.com/office/drawing/2014/main" id="{A4DBA69A-5736-7641-8A02-FF47D9B562EE}"/>
              </a:ext>
            </a:extLst>
          </p:cNvPr>
          <p:cNvSpPr>
            <a:spLocks noGrp="1"/>
          </p:cNvSpPr>
          <p:nvPr>
            <p:ph type="body" sz="quarter" idx="10" hasCustomPrompt="1"/>
          </p:nvPr>
        </p:nvSpPr>
        <p:spPr>
          <a:xfrm>
            <a:off x="914400" y="2630054"/>
            <a:ext cx="4953000" cy="443198"/>
          </a:xfrm>
        </p:spPr>
        <p:txBody>
          <a:bodyPr/>
          <a:lstStyle>
            <a:lvl1pPr>
              <a:defRPr sz="3200" b="0" i="0" baseline="0">
                <a:solidFill>
                  <a:srgbClr val="73A679"/>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D7F39393-AC16-5C47-A8E2-31683B5F0C4F}"/>
              </a:ext>
            </a:extLst>
          </p:cNvPr>
          <p:cNvSpPr>
            <a:spLocks noGrp="1"/>
          </p:cNvSpPr>
          <p:nvPr>
            <p:ph type="body" sz="quarter" idx="11" hasCustomPrompt="1"/>
          </p:nvPr>
        </p:nvSpPr>
        <p:spPr>
          <a:xfrm>
            <a:off x="914400" y="3725715"/>
            <a:ext cx="4953000" cy="332399"/>
          </a:xfrm>
        </p:spPr>
        <p:txBody>
          <a:bodyPr/>
          <a:lstStyle>
            <a:lvl1pPr>
              <a:defRPr sz="2400" b="0" i="0" baseline="0">
                <a:solidFill>
                  <a:schemeClr val="tx2"/>
                </a:solidFill>
                <a:latin typeface="+mn-lt"/>
              </a:defRPr>
            </a:lvl1pPr>
          </a:lstStyle>
          <a:p>
            <a:pPr lvl="0"/>
            <a:r>
              <a:rPr lang="en-US"/>
              <a:t>Insert speaker, date, location, etc. </a:t>
            </a:r>
          </a:p>
        </p:txBody>
      </p:sp>
      <p:pic>
        <p:nvPicPr>
          <p:cNvPr id="13" name="Graphic 12">
            <a:extLst>
              <a:ext uri="{FF2B5EF4-FFF2-40B4-BE49-F238E27FC236}">
                <a16:creationId xmlns:a16="http://schemas.microsoft.com/office/drawing/2014/main" id="{49B42C88-E631-A14C-898E-D064E5E092C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0574" y="6089901"/>
            <a:ext cx="2096894" cy="621792"/>
          </a:xfrm>
          <a:prstGeom prst="rect">
            <a:avLst/>
          </a:prstGeom>
        </p:spPr>
      </p:pic>
      <p:sp>
        <p:nvSpPr>
          <p:cNvPr id="3" name="TextBox 2">
            <a:extLst>
              <a:ext uri="{FF2B5EF4-FFF2-40B4-BE49-F238E27FC236}">
                <a16:creationId xmlns:a16="http://schemas.microsoft.com/office/drawing/2014/main" id="{BB46E7B9-8EA2-2316-A6D8-C304C881E3A2}"/>
              </a:ext>
            </a:extLst>
          </p:cNvPr>
          <p:cNvSpPr txBox="1"/>
          <p:nvPr userDrawn="1"/>
        </p:nvSpPr>
        <p:spPr>
          <a:xfrm>
            <a:off x="10279810" y="6508452"/>
            <a:ext cx="1066800" cy="156143"/>
          </a:xfrm>
          <a:prstGeom prst="rect">
            <a:avLst/>
          </a:prstGeom>
        </p:spPr>
        <p:txBody>
          <a:bodyPr vert="horz" lIns="0" tIns="0" rIns="0" bIns="0" rtlCol="0" anchor="ctr"/>
          <a:lstStyle>
            <a:defPPr>
              <a:defRPr lang="en-US"/>
            </a:defPPr>
            <a:lvl1pPr>
              <a:defRPr lang="en-US" sz="800">
                <a:solidFill>
                  <a:schemeClr val="bg1"/>
                </a:solidFill>
              </a:defRPr>
            </a:lvl1pPr>
          </a:lstStyle>
          <a:p>
            <a:pPr lvl="0" algn="r"/>
            <a:r>
              <a:rPr lang="en-US" sz="1000" dirty="0"/>
              <a:t>© 2023 Fannie Mae</a:t>
            </a:r>
          </a:p>
        </p:txBody>
      </p:sp>
    </p:spTree>
    <p:extLst>
      <p:ext uri="{BB962C8B-B14F-4D97-AF65-F5344CB8AC3E}">
        <p14:creationId xmlns:p14="http://schemas.microsoft.com/office/powerpoint/2010/main" val="1901872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chnolog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D435EC-7F1B-1249-A137-E3B449794A53}"/>
              </a:ext>
            </a:extLst>
          </p:cNvPr>
          <p:cNvSpPr>
            <a:spLocks noGrp="1"/>
          </p:cNvSpPr>
          <p:nvPr>
            <p:ph type="title" hasCustomPrompt="1"/>
          </p:nvPr>
        </p:nvSpPr>
        <p:spPr>
          <a:xfrm>
            <a:off x="914400" y="1371600"/>
            <a:ext cx="7658100" cy="685252"/>
          </a:xfrm>
        </p:spPr>
        <p:txBody>
          <a:bodyPr/>
          <a:lstStyle>
            <a:lvl1pPr>
              <a:defRPr>
                <a:solidFill>
                  <a:schemeClr val="tx2"/>
                </a:solidFill>
              </a:defRPr>
            </a:lvl1pPr>
          </a:lstStyle>
          <a:p>
            <a:r>
              <a:rPr lang="en-US"/>
              <a:t>Insert presentation title</a:t>
            </a:r>
          </a:p>
        </p:txBody>
      </p:sp>
      <p:sp>
        <p:nvSpPr>
          <p:cNvPr id="9" name="Text Placeholder 5">
            <a:extLst>
              <a:ext uri="{FF2B5EF4-FFF2-40B4-BE49-F238E27FC236}">
                <a16:creationId xmlns:a16="http://schemas.microsoft.com/office/drawing/2014/main" id="{A4DBA69A-5736-7641-8A02-FF47D9B562EE}"/>
              </a:ext>
            </a:extLst>
          </p:cNvPr>
          <p:cNvSpPr>
            <a:spLocks noGrp="1"/>
          </p:cNvSpPr>
          <p:nvPr>
            <p:ph type="body" sz="quarter" idx="10" hasCustomPrompt="1"/>
          </p:nvPr>
        </p:nvSpPr>
        <p:spPr>
          <a:xfrm>
            <a:off x="914400" y="2630054"/>
            <a:ext cx="4953000" cy="443198"/>
          </a:xfrm>
        </p:spPr>
        <p:txBody>
          <a:bodyPr/>
          <a:lstStyle>
            <a:lvl1pPr>
              <a:defRPr sz="3200" b="0" i="0" baseline="0">
                <a:solidFill>
                  <a:srgbClr val="73A679"/>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D7F39393-AC16-5C47-A8E2-31683B5F0C4F}"/>
              </a:ext>
            </a:extLst>
          </p:cNvPr>
          <p:cNvSpPr>
            <a:spLocks noGrp="1"/>
          </p:cNvSpPr>
          <p:nvPr>
            <p:ph type="body" sz="quarter" idx="11" hasCustomPrompt="1"/>
          </p:nvPr>
        </p:nvSpPr>
        <p:spPr>
          <a:xfrm>
            <a:off x="914400" y="3725715"/>
            <a:ext cx="4953000" cy="332399"/>
          </a:xfrm>
        </p:spPr>
        <p:txBody>
          <a:bodyPr/>
          <a:lstStyle>
            <a:lvl1pPr>
              <a:defRPr sz="2400" b="0" i="0" baseline="0">
                <a:solidFill>
                  <a:schemeClr val="tx2"/>
                </a:solidFill>
                <a:latin typeface="+mn-lt"/>
              </a:defRPr>
            </a:lvl1pPr>
          </a:lstStyle>
          <a:p>
            <a:pPr lvl="0"/>
            <a:r>
              <a:rPr lang="en-US"/>
              <a:t>Insert speaker, date, location, etc. </a:t>
            </a:r>
          </a:p>
        </p:txBody>
      </p:sp>
      <p:pic>
        <p:nvPicPr>
          <p:cNvPr id="13" name="Graphic 12">
            <a:extLst>
              <a:ext uri="{FF2B5EF4-FFF2-40B4-BE49-F238E27FC236}">
                <a16:creationId xmlns:a16="http://schemas.microsoft.com/office/drawing/2014/main" id="{3757F68F-D2C6-7E4E-A415-C93EADF26C5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0574" y="6089901"/>
            <a:ext cx="2096894" cy="621792"/>
          </a:xfrm>
          <a:prstGeom prst="rect">
            <a:avLst/>
          </a:prstGeom>
        </p:spPr>
      </p:pic>
      <p:pic>
        <p:nvPicPr>
          <p:cNvPr id="2" name="Graphic 4">
            <a:extLst>
              <a:ext uri="{FF2B5EF4-FFF2-40B4-BE49-F238E27FC236}">
                <a16:creationId xmlns:a16="http://schemas.microsoft.com/office/drawing/2014/main" id="{516433E9-3C3F-A4FB-0DE6-E83E4B94CC68}"/>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5576517" y="4188463"/>
            <a:ext cx="5566742" cy="1794239"/>
          </a:xfrm>
          <a:prstGeom prst="rect">
            <a:avLst/>
          </a:prstGeom>
        </p:spPr>
      </p:pic>
      <p:sp>
        <p:nvSpPr>
          <p:cNvPr id="3" name="TextBox 2">
            <a:extLst>
              <a:ext uri="{FF2B5EF4-FFF2-40B4-BE49-F238E27FC236}">
                <a16:creationId xmlns:a16="http://schemas.microsoft.com/office/drawing/2014/main" id="{8C410558-4377-8D20-3280-86117C2FD8E7}"/>
              </a:ext>
            </a:extLst>
          </p:cNvPr>
          <p:cNvSpPr txBox="1"/>
          <p:nvPr userDrawn="1"/>
        </p:nvSpPr>
        <p:spPr>
          <a:xfrm>
            <a:off x="10279810" y="6508452"/>
            <a:ext cx="1066800" cy="156143"/>
          </a:xfrm>
          <a:prstGeom prst="rect">
            <a:avLst/>
          </a:prstGeom>
        </p:spPr>
        <p:txBody>
          <a:bodyPr vert="horz" lIns="0" tIns="0" rIns="0" bIns="0" rtlCol="0" anchor="ctr"/>
          <a:lstStyle>
            <a:defPPr>
              <a:defRPr lang="en-US"/>
            </a:defPPr>
            <a:lvl1pPr>
              <a:defRPr lang="en-US" sz="800">
                <a:solidFill>
                  <a:schemeClr val="bg1"/>
                </a:solidFill>
              </a:defRPr>
            </a:lvl1pPr>
          </a:lstStyle>
          <a:p>
            <a:pPr lvl="0" algn="r"/>
            <a:r>
              <a:rPr lang="en-US" sz="1000" dirty="0"/>
              <a:t>© 2023 Fannie Mae</a:t>
            </a:r>
          </a:p>
        </p:txBody>
      </p:sp>
    </p:spTree>
    <p:extLst>
      <p:ext uri="{BB962C8B-B14F-4D97-AF65-F5344CB8AC3E}">
        <p14:creationId xmlns:p14="http://schemas.microsoft.com/office/powerpoint/2010/main" val="266870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loye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Graphic 9">
            <a:extLst>
              <a:ext uri="{FF2B5EF4-FFF2-40B4-BE49-F238E27FC236}">
                <a16:creationId xmlns:a16="http://schemas.microsoft.com/office/drawing/2014/main" id="{7547DBA8-2B2B-29DC-010F-982BA37F80C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227274" y="2704412"/>
            <a:ext cx="3528061" cy="3181241"/>
          </a:xfrm>
          <a:prstGeom prst="rect">
            <a:avLst/>
          </a:prstGeom>
        </p:spPr>
      </p:pic>
      <p:sp>
        <p:nvSpPr>
          <p:cNvPr id="8" name="Title 1">
            <a:extLst>
              <a:ext uri="{FF2B5EF4-FFF2-40B4-BE49-F238E27FC236}">
                <a16:creationId xmlns:a16="http://schemas.microsoft.com/office/drawing/2014/main" id="{B4D435EC-7F1B-1249-A137-E3B449794A53}"/>
              </a:ext>
            </a:extLst>
          </p:cNvPr>
          <p:cNvSpPr>
            <a:spLocks noGrp="1"/>
          </p:cNvSpPr>
          <p:nvPr>
            <p:ph type="title" hasCustomPrompt="1"/>
          </p:nvPr>
        </p:nvSpPr>
        <p:spPr>
          <a:xfrm>
            <a:off x="914400" y="1371600"/>
            <a:ext cx="7658100" cy="685252"/>
          </a:xfrm>
        </p:spPr>
        <p:txBody>
          <a:bodyPr/>
          <a:lstStyle>
            <a:lvl1pPr>
              <a:defRPr>
                <a:solidFill>
                  <a:schemeClr val="tx2"/>
                </a:solidFill>
              </a:defRPr>
            </a:lvl1pPr>
          </a:lstStyle>
          <a:p>
            <a:r>
              <a:rPr lang="en-US"/>
              <a:t>Insert presentation title</a:t>
            </a:r>
          </a:p>
        </p:txBody>
      </p:sp>
      <p:sp>
        <p:nvSpPr>
          <p:cNvPr id="9" name="Text Placeholder 5">
            <a:extLst>
              <a:ext uri="{FF2B5EF4-FFF2-40B4-BE49-F238E27FC236}">
                <a16:creationId xmlns:a16="http://schemas.microsoft.com/office/drawing/2014/main" id="{A4DBA69A-5736-7641-8A02-FF47D9B562EE}"/>
              </a:ext>
            </a:extLst>
          </p:cNvPr>
          <p:cNvSpPr>
            <a:spLocks noGrp="1"/>
          </p:cNvSpPr>
          <p:nvPr>
            <p:ph type="body" sz="quarter" idx="10" hasCustomPrompt="1"/>
          </p:nvPr>
        </p:nvSpPr>
        <p:spPr>
          <a:xfrm>
            <a:off x="914400" y="2633472"/>
            <a:ext cx="4953000" cy="443198"/>
          </a:xfrm>
        </p:spPr>
        <p:txBody>
          <a:bodyPr/>
          <a:lstStyle>
            <a:lvl1pPr>
              <a:defRPr sz="3200" b="0" i="0" baseline="0">
                <a:solidFill>
                  <a:srgbClr val="73A679"/>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D7F39393-AC16-5C47-A8E2-31683B5F0C4F}"/>
              </a:ext>
            </a:extLst>
          </p:cNvPr>
          <p:cNvSpPr>
            <a:spLocks noGrp="1"/>
          </p:cNvSpPr>
          <p:nvPr>
            <p:ph type="body" sz="quarter" idx="11" hasCustomPrompt="1"/>
          </p:nvPr>
        </p:nvSpPr>
        <p:spPr>
          <a:xfrm>
            <a:off x="914400" y="3725715"/>
            <a:ext cx="4953000" cy="332399"/>
          </a:xfrm>
        </p:spPr>
        <p:txBody>
          <a:bodyPr/>
          <a:lstStyle>
            <a:lvl1pPr>
              <a:defRPr sz="2400" b="0" i="0" baseline="0">
                <a:solidFill>
                  <a:schemeClr val="tx2"/>
                </a:solidFill>
                <a:latin typeface="+mn-lt"/>
              </a:defRPr>
            </a:lvl1pPr>
          </a:lstStyle>
          <a:p>
            <a:pPr lvl="0"/>
            <a:r>
              <a:rPr lang="en-US"/>
              <a:t>Insert speaker, date, location, etc. </a:t>
            </a:r>
          </a:p>
        </p:txBody>
      </p:sp>
      <p:pic>
        <p:nvPicPr>
          <p:cNvPr id="15" name="Graphic 14">
            <a:extLst>
              <a:ext uri="{FF2B5EF4-FFF2-40B4-BE49-F238E27FC236}">
                <a16:creationId xmlns:a16="http://schemas.microsoft.com/office/drawing/2014/main" id="{00771E41-DECB-4943-A5CD-20814B1028C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0574" y="6089901"/>
            <a:ext cx="2096894" cy="621792"/>
          </a:xfrm>
          <a:prstGeom prst="rect">
            <a:avLst/>
          </a:prstGeom>
        </p:spPr>
      </p:pic>
      <p:sp>
        <p:nvSpPr>
          <p:cNvPr id="3" name="TextBox 2">
            <a:extLst>
              <a:ext uri="{FF2B5EF4-FFF2-40B4-BE49-F238E27FC236}">
                <a16:creationId xmlns:a16="http://schemas.microsoft.com/office/drawing/2014/main" id="{0E3EEDE7-01B7-3418-9667-C0EA8E48BC15}"/>
              </a:ext>
            </a:extLst>
          </p:cNvPr>
          <p:cNvSpPr txBox="1"/>
          <p:nvPr userDrawn="1"/>
        </p:nvSpPr>
        <p:spPr>
          <a:xfrm>
            <a:off x="10279810" y="6508452"/>
            <a:ext cx="1066800" cy="156143"/>
          </a:xfrm>
          <a:prstGeom prst="rect">
            <a:avLst/>
          </a:prstGeom>
        </p:spPr>
        <p:txBody>
          <a:bodyPr vert="horz" lIns="0" tIns="0" rIns="0" bIns="0" rtlCol="0" anchor="ctr"/>
          <a:lstStyle>
            <a:defPPr>
              <a:defRPr lang="en-US"/>
            </a:defPPr>
            <a:lvl1pPr>
              <a:defRPr lang="en-US" sz="800">
                <a:solidFill>
                  <a:schemeClr val="bg1"/>
                </a:solidFill>
              </a:defRPr>
            </a:lvl1pPr>
          </a:lstStyle>
          <a:p>
            <a:pPr lvl="0" algn="r"/>
            <a:r>
              <a:rPr lang="en-US" sz="1000" dirty="0"/>
              <a:t>© 2023 Fannie Mae</a:t>
            </a:r>
          </a:p>
        </p:txBody>
      </p:sp>
      <p:sp>
        <p:nvSpPr>
          <p:cNvPr id="4" name="Rectangle 3">
            <a:extLst>
              <a:ext uri="{FF2B5EF4-FFF2-40B4-BE49-F238E27FC236}">
                <a16:creationId xmlns:a16="http://schemas.microsoft.com/office/drawing/2014/main" id="{CF13B4DA-694F-5059-9336-54AE06DEF7C4}"/>
              </a:ext>
            </a:extLst>
          </p:cNvPr>
          <p:cNvSpPr/>
          <p:nvPr userDrawn="1"/>
        </p:nvSpPr>
        <p:spPr>
          <a:xfrm>
            <a:off x="0" y="5797156"/>
            <a:ext cx="11401426" cy="2927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2"/>
              </a:solidFill>
            </a:endParaRPr>
          </a:p>
        </p:txBody>
      </p:sp>
    </p:spTree>
    <p:extLst>
      <p:ext uri="{BB962C8B-B14F-4D97-AF65-F5344CB8AC3E}">
        <p14:creationId xmlns:p14="http://schemas.microsoft.com/office/powerpoint/2010/main" val="168869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27.sv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26.png"/><Relationship Id="rId2" Type="http://schemas.openxmlformats.org/officeDocument/2006/relationships/slideLayout" Target="../slideLayouts/slideLayout21.xml"/><Relationship Id="rId16"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28.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8.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27.sv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26.png"/><Relationship Id="rId5" Type="http://schemas.openxmlformats.org/officeDocument/2006/relationships/slideLayout" Target="../slideLayouts/slideLayout39.xml"/><Relationship Id="rId10"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5.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914400"/>
            <a:ext cx="10360152" cy="685252"/>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914400" y="2835770"/>
            <a:ext cx="10360152" cy="1530675"/>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968071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28" r:id="rId3"/>
    <p:sldLayoutId id="2147483729" r:id="rId4"/>
    <p:sldLayoutId id="2147483714" r:id="rId5"/>
    <p:sldLayoutId id="2147483713" r:id="rId6"/>
    <p:sldLayoutId id="2147483719" r:id="rId7"/>
    <p:sldLayoutId id="2147483720" r:id="rId8"/>
    <p:sldLayoutId id="2147483721" r:id="rId9"/>
    <p:sldLayoutId id="2147483702" r:id="rId10"/>
  </p:sldLayoutIdLst>
  <p:hf hdr="0" dt="0"/>
  <p:txStyles>
    <p:titleStyle>
      <a:lvl1pPr algn="l" defTabSz="914400" rtl="0" eaLnBrk="1" latinLnBrk="0" hangingPunct="1">
        <a:lnSpc>
          <a:spcPct val="70000"/>
        </a:lnSpc>
        <a:spcBef>
          <a:spcPct val="0"/>
        </a:spcBef>
        <a:spcAft>
          <a:spcPts val="1200"/>
        </a:spcAft>
        <a:buNone/>
        <a:defRPr sz="60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9525" indent="-283464"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573088" indent="-2873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860425" indent="-2873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147763" indent="-2873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0">
          <p15:clr>
            <a:srgbClr val="F26B43"/>
          </p15:clr>
        </p15:guide>
        <p15:guide id="2" pos="576">
          <p15:clr>
            <a:srgbClr val="F26B43"/>
          </p15:clr>
        </p15:guide>
        <p15:guide id="3" orient="horz" pos="1200">
          <p15:clr>
            <a:srgbClr val="F26B43"/>
          </p15:clr>
        </p15:guide>
        <p15:guide id="4" orient="horz" pos="576">
          <p15:clr>
            <a:srgbClr val="F26B43"/>
          </p15:clr>
        </p15:guide>
        <p15:guide id="6" orient="horz" pos="3888">
          <p15:clr>
            <a:srgbClr val="F26B43"/>
          </p15:clr>
        </p15:guide>
        <p15:guide id="7" orient="horz" pos="4032">
          <p15:clr>
            <a:srgbClr val="F26B43"/>
          </p15:clr>
        </p15:guide>
        <p15:guide id="8" pos="1992">
          <p15:clr>
            <a:srgbClr val="F26B43"/>
          </p15:clr>
        </p15:guide>
        <p15:guide id="9" pos="2280">
          <p15:clr>
            <a:srgbClr val="F26B43"/>
          </p15:clr>
        </p15:guide>
        <p15:guide id="10" pos="3696">
          <p15:clr>
            <a:srgbClr val="F26B43"/>
          </p15:clr>
        </p15:guide>
        <p15:guide id="11" pos="3984">
          <p15:clr>
            <a:srgbClr val="F26B43"/>
          </p15:clr>
        </p15:guide>
        <p15:guide id="12" pos="5400">
          <p15:clr>
            <a:srgbClr val="F26B43"/>
          </p15:clr>
        </p15:guide>
        <p15:guide id="13" pos="5688">
          <p15:clr>
            <a:srgbClr val="F26B43"/>
          </p15:clr>
        </p15:guide>
        <p15:guide id="15" pos="6720">
          <p15:clr>
            <a:srgbClr val="9FCC3B"/>
          </p15:clr>
        </p15:guide>
        <p15:guide id="16" pos="7152">
          <p15:clr>
            <a:srgbClr val="F26B43"/>
          </p15:clr>
        </p15:guide>
        <p15:guide id="17" pos="864">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914400"/>
            <a:ext cx="9906000" cy="754502"/>
          </a:xfrm>
          <a:prstGeom prst="rect">
            <a:avLst/>
          </a:prstGeom>
        </p:spPr>
        <p:txBody>
          <a:bodyPr vert="horz" wrap="square"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914400" y="1977862"/>
            <a:ext cx="10360152" cy="1530675"/>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1954555"/>
      </p:ext>
    </p:extLst>
  </p:cSld>
  <p:clrMap bg1="lt1" tx1="dk1" bg2="lt2" tx2="dk2" accent1="accent1" accent2="accent2" accent3="accent3" accent4="accent4" accent5="accent5" accent6="accent6" hlink="hlink" folHlink="folHlink"/>
  <p:sldLayoutIdLst>
    <p:sldLayoutId id="2147483690" r:id="rId1"/>
    <p:sldLayoutId id="2147483689" r:id="rId2"/>
    <p:sldLayoutId id="2147483691" r:id="rId3"/>
    <p:sldLayoutId id="2147483694" r:id="rId4"/>
    <p:sldLayoutId id="2147483695" r:id="rId5"/>
    <p:sldLayoutId id="2147483696" r:id="rId6"/>
    <p:sldLayoutId id="2147483697" r:id="rId7"/>
    <p:sldLayoutId id="2147483706" r:id="rId8"/>
    <p:sldLayoutId id="2147483708" r:id="rId9"/>
  </p:sldLayoutIdLst>
  <p:hf hdr="0" dt="0"/>
  <p:txStyles>
    <p:titleStyle>
      <a:lvl1pPr algn="l" defTabSz="914400" rtl="0" eaLnBrk="1" latinLnBrk="0" hangingPunct="1">
        <a:lnSpc>
          <a:spcPct val="80000"/>
        </a:lnSpc>
        <a:spcBef>
          <a:spcPct val="0"/>
        </a:spcBef>
        <a:spcAft>
          <a:spcPts val="1200"/>
        </a:spcAft>
        <a:buNone/>
        <a:defRPr sz="60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283464" indent="-283464"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573088" indent="-2873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860425" indent="-2873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147763" indent="-2873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0">
          <p15:clr>
            <a:srgbClr val="F26B43"/>
          </p15:clr>
        </p15:guide>
        <p15:guide id="2" pos="576">
          <p15:clr>
            <a:srgbClr val="F26B43"/>
          </p15:clr>
        </p15:guide>
        <p15:guide id="3" orient="horz" pos="1200">
          <p15:clr>
            <a:srgbClr val="F26B43"/>
          </p15:clr>
        </p15:guide>
        <p15:guide id="4" orient="horz" pos="576">
          <p15:clr>
            <a:srgbClr val="F26B43"/>
          </p15:clr>
        </p15:guide>
        <p15:guide id="6" orient="horz" pos="4032" userDrawn="1">
          <p15:clr>
            <a:srgbClr val="F26B43"/>
          </p15:clr>
        </p15:guide>
        <p15:guide id="7" orient="horz" pos="4224" userDrawn="1">
          <p15:clr>
            <a:srgbClr val="F26B43"/>
          </p15:clr>
        </p15:guide>
        <p15:guide id="8" pos="1992">
          <p15:clr>
            <a:srgbClr val="F26B43"/>
          </p15:clr>
        </p15:guide>
        <p15:guide id="9" pos="2280">
          <p15:clr>
            <a:srgbClr val="F26B43"/>
          </p15:clr>
        </p15:guide>
        <p15:guide id="10" pos="3696">
          <p15:clr>
            <a:srgbClr val="F26B43"/>
          </p15:clr>
        </p15:guide>
        <p15:guide id="11" pos="3984">
          <p15:clr>
            <a:srgbClr val="F26B43"/>
          </p15:clr>
        </p15:guide>
        <p15:guide id="12" pos="5400">
          <p15:clr>
            <a:srgbClr val="F26B43"/>
          </p15:clr>
        </p15:guide>
        <p15:guide id="13" pos="5688">
          <p15:clr>
            <a:srgbClr val="F26B43"/>
          </p15:clr>
        </p15:guide>
        <p15:guide id="16" pos="7104" userDrawn="1">
          <p15:clr>
            <a:srgbClr val="F26B43"/>
          </p15:clr>
        </p15:guide>
        <p15:guide id="17" pos="864">
          <p15:clr>
            <a:srgbClr val="9FCC3B"/>
          </p15:clr>
        </p15:guide>
        <p15:guide id="18" pos="6816" userDrawn="1">
          <p15:clr>
            <a:srgbClr val="9FCC3B"/>
          </p15:clr>
        </p15:guide>
        <p15:guide id="19" pos="3840" userDrawn="1">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914400"/>
            <a:ext cx="10360152" cy="603627"/>
          </a:xfrm>
          <a:prstGeom prst="rect">
            <a:avLst/>
          </a:prstGeom>
        </p:spPr>
        <p:txBody>
          <a:bodyPr vert="horz" wrap="square"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914400" y="2294391"/>
            <a:ext cx="10360152" cy="2010807"/>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a:extLst>
              <a:ext uri="{FF2B5EF4-FFF2-40B4-BE49-F238E27FC236}">
                <a16:creationId xmlns:a16="http://schemas.microsoft.com/office/drawing/2014/main" id="{33D9CB9E-9E67-E847-895A-287C39C4DFE3}"/>
              </a:ext>
            </a:extLst>
          </p:cNvPr>
          <p:cNvPicPr>
            <a:picLocks noChangeAspect="1"/>
          </p:cNvPicPr>
          <p:nvPr userDrawn="1"/>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rot="5400000">
            <a:off x="10466340" y="5132340"/>
            <a:ext cx="1729701" cy="1721618"/>
          </a:xfrm>
          <a:prstGeom prst="rect">
            <a:avLst/>
          </a:prstGeom>
        </p:spPr>
      </p:pic>
      <p:sp>
        <p:nvSpPr>
          <p:cNvPr id="4" name="Slide Number Placeholder 5">
            <a:extLst>
              <a:ext uri="{FF2B5EF4-FFF2-40B4-BE49-F238E27FC236}">
                <a16:creationId xmlns:a16="http://schemas.microsoft.com/office/drawing/2014/main" id="{AD30FADE-D3E1-7496-900A-F8F02EA22AEB}"/>
              </a:ext>
            </a:extLst>
          </p:cNvPr>
          <p:cNvSpPr txBox="1">
            <a:spLocks/>
          </p:cNvSpPr>
          <p:nvPr userDrawn="1"/>
        </p:nvSpPr>
        <p:spPr>
          <a:xfrm>
            <a:off x="11191334" y="6534205"/>
            <a:ext cx="310552" cy="123111"/>
          </a:xfrm>
          <a:prstGeom prst="rect">
            <a:avLst/>
          </a:prstGeom>
        </p:spPr>
        <p:txBody>
          <a:bodyPr vert="horz" wrap="square" lIns="0" tIns="0" rIns="0" bIns="0" rtlCol="0" anchor="ctr">
            <a:spAutoFit/>
          </a:bodyPr>
          <a:lstStyle>
            <a:defPPr>
              <a:defRPr lang="en-US"/>
            </a:defPPr>
            <a:lvl1pPr marL="0" algn="r" defTabSz="914400" rtl="0" eaLnBrk="1" latinLnBrk="0" hangingPunct="1">
              <a:defRPr lang="en-US" sz="800" b="0" i="0" kern="1200" baseline="0" smtClean="0">
                <a:solidFill>
                  <a:schemeClr val="tx2"/>
                </a:solidFill>
                <a:latin typeface="Source Sans Pro" panose="020B0503030403020204" pitchFamily="34" charset="0"/>
                <a:ea typeface="Source Sans Pro"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0F6220-3843-4368-9AEB-1A179F7BFCD6}" type="slidenum">
              <a:rPr lang="en-US" smtClean="0"/>
              <a:pPr/>
              <a:t>‹#›</a:t>
            </a:fld>
            <a:endParaRPr lang="en-US" dirty="0"/>
          </a:p>
        </p:txBody>
      </p:sp>
      <p:pic>
        <p:nvPicPr>
          <p:cNvPr id="7" name="Picture 6">
            <a:extLst>
              <a:ext uri="{FF2B5EF4-FFF2-40B4-BE49-F238E27FC236}">
                <a16:creationId xmlns:a16="http://schemas.microsoft.com/office/drawing/2014/main" id="{204EA20F-02B1-826B-4AF6-7C51A22FD1BF}"/>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1525250" y="6211198"/>
            <a:ext cx="647700" cy="647700"/>
          </a:xfrm>
          <a:prstGeom prst="rect">
            <a:avLst/>
          </a:prstGeom>
        </p:spPr>
      </p:pic>
    </p:spTree>
    <p:extLst>
      <p:ext uri="{BB962C8B-B14F-4D97-AF65-F5344CB8AC3E}">
        <p14:creationId xmlns:p14="http://schemas.microsoft.com/office/powerpoint/2010/main" val="3061878039"/>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60" r:id="rId3"/>
    <p:sldLayoutId id="2147483663" r:id="rId4"/>
    <p:sldLayoutId id="2147483659" r:id="rId5"/>
    <p:sldLayoutId id="2147483666" r:id="rId6"/>
    <p:sldLayoutId id="2147483667" r:id="rId7"/>
    <p:sldLayoutId id="2147483657" r:id="rId8"/>
    <p:sldLayoutId id="2147483658" r:id="rId9"/>
    <p:sldLayoutId id="2147483681" r:id="rId10"/>
    <p:sldLayoutId id="2147483668" r:id="rId11"/>
    <p:sldLayoutId id="2147483664" r:id="rId12"/>
    <p:sldLayoutId id="2147483665" r:id="rId13"/>
    <p:sldLayoutId id="2147483680" r:id="rId14"/>
    <p:sldLayoutId id="2147483662" r:id="rId15"/>
  </p:sldLayoutIdLst>
  <p:hf hdr="0" dt="0"/>
  <p:txStyles>
    <p:titleStyle>
      <a:lvl1pPr algn="l" defTabSz="914400" rtl="0" eaLnBrk="1" latinLnBrk="0" hangingPunct="1">
        <a:lnSpc>
          <a:spcPct val="80000"/>
        </a:lnSpc>
        <a:spcBef>
          <a:spcPct val="0"/>
        </a:spcBef>
        <a:spcAft>
          <a:spcPts val="1200"/>
        </a:spcAft>
        <a:buNone/>
        <a:defRPr sz="4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600" kern="1200">
          <a:solidFill>
            <a:schemeClr val="tx1"/>
          </a:solidFill>
          <a:latin typeface="+mn-lt"/>
          <a:ea typeface="+mn-ea"/>
          <a:cs typeface="+mn-cs"/>
        </a:defRPr>
      </a:lvl1pPr>
      <a:lvl2pPr marL="283464" indent="-283464"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573088" indent="-287338"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3pPr>
      <a:lvl4pPr marL="860425" indent="-287338"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4pPr>
      <a:lvl5pPr marL="1147763" indent="-287338"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0">
          <p15:clr>
            <a:srgbClr val="F26B43"/>
          </p15:clr>
        </p15:guide>
        <p15:guide id="2" pos="576">
          <p15:clr>
            <a:srgbClr val="F26B43"/>
          </p15:clr>
        </p15:guide>
        <p15:guide id="3" orient="horz" pos="1200">
          <p15:clr>
            <a:srgbClr val="F26B43"/>
          </p15:clr>
        </p15:guide>
        <p15:guide id="4" orient="horz" pos="576">
          <p15:clr>
            <a:srgbClr val="F26B43"/>
          </p15:clr>
        </p15:guide>
        <p15:guide id="7" orient="horz" pos="4032">
          <p15:clr>
            <a:srgbClr val="F26B43"/>
          </p15:clr>
        </p15:guide>
        <p15:guide id="8" pos="1992">
          <p15:clr>
            <a:srgbClr val="F26B43"/>
          </p15:clr>
        </p15:guide>
        <p15:guide id="9" pos="2280">
          <p15:clr>
            <a:srgbClr val="F26B43"/>
          </p15:clr>
        </p15:guide>
        <p15:guide id="10" pos="3696">
          <p15:clr>
            <a:srgbClr val="F26B43"/>
          </p15:clr>
        </p15:guide>
        <p15:guide id="11" pos="3984">
          <p15:clr>
            <a:srgbClr val="F26B43"/>
          </p15:clr>
        </p15:guide>
        <p15:guide id="12" pos="5400">
          <p15:clr>
            <a:srgbClr val="F26B43"/>
          </p15:clr>
        </p15:guide>
        <p15:guide id="13" pos="5688">
          <p15:clr>
            <a:srgbClr val="F26B43"/>
          </p15:clr>
        </p15:guide>
        <p15:guide id="16" pos="7104" userDrawn="1">
          <p15:clr>
            <a:srgbClr val="F26B43"/>
          </p15:clr>
        </p15:guide>
        <p15:guide id="17" pos="864" userDrawn="1">
          <p15:clr>
            <a:srgbClr val="9FCC3B"/>
          </p15:clr>
        </p15:guide>
        <p15:guide id="18" pos="3840" userDrawn="1">
          <p15:clr>
            <a:srgbClr val="9FCC3B"/>
          </p15:clr>
        </p15:guide>
        <p15:guide id="19" pos="6528" userDrawn="1">
          <p15:clr>
            <a:srgbClr val="9FCC3B"/>
          </p15:clr>
        </p15:guide>
        <p15:guide id="21" orient="horz" pos="422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A55E039-A429-C442-ACD0-D0675B3EACE7}"/>
              </a:ext>
            </a:extLst>
          </p:cNvPr>
          <p:cNvGrpSpPr/>
          <p:nvPr userDrawn="1"/>
        </p:nvGrpSpPr>
        <p:grpSpPr>
          <a:xfrm>
            <a:off x="0" y="0"/>
            <a:ext cx="12192000" cy="6858000"/>
            <a:chOff x="0" y="0"/>
            <a:chExt cx="12192000" cy="6858000"/>
          </a:xfrm>
        </p:grpSpPr>
        <p:cxnSp>
          <p:nvCxnSpPr>
            <p:cNvPr id="8" name="Straight Connector 7">
              <a:extLst>
                <a:ext uri="{FF2B5EF4-FFF2-40B4-BE49-F238E27FC236}">
                  <a16:creationId xmlns:a16="http://schemas.microsoft.com/office/drawing/2014/main" id="{426D0A0B-216D-5944-97C5-039A6F894176}"/>
                </a:ext>
              </a:extLst>
            </p:cNvPr>
            <p:cNvCxnSpPr/>
            <p:nvPr userDrawn="1"/>
          </p:nvCxnSpPr>
          <p:spPr>
            <a:xfrm>
              <a:off x="0" y="914400"/>
              <a:ext cx="12192000" cy="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E4CB5E-9C59-2447-9792-5F62829DB55B}"/>
                </a:ext>
              </a:extLst>
            </p:cNvPr>
            <p:cNvCxnSpPr/>
            <p:nvPr userDrawn="1"/>
          </p:nvCxnSpPr>
          <p:spPr>
            <a:xfrm>
              <a:off x="0" y="5943600"/>
              <a:ext cx="12192000" cy="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45C8643-E91A-D247-B5F5-CEFC39CFE7D8}"/>
                </a:ext>
              </a:extLst>
            </p:cNvPr>
            <p:cNvCxnSpPr/>
            <p:nvPr userDrawn="1"/>
          </p:nvCxnSpPr>
          <p:spPr>
            <a:xfrm>
              <a:off x="914400" y="0"/>
              <a:ext cx="0" cy="685800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92A6396-8385-054F-9844-A4D7D2CBFF7D}"/>
                </a:ext>
              </a:extLst>
            </p:cNvPr>
            <p:cNvCxnSpPr/>
            <p:nvPr userDrawn="1"/>
          </p:nvCxnSpPr>
          <p:spPr>
            <a:xfrm>
              <a:off x="11274552" y="0"/>
              <a:ext cx="0" cy="685800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3F7051DF-EAEC-FC41-B2CA-CD9681EA1856}"/>
                </a:ext>
              </a:extLst>
            </p:cNvPr>
            <p:cNvGrpSpPr/>
            <p:nvPr userDrawn="1"/>
          </p:nvGrpSpPr>
          <p:grpSpPr>
            <a:xfrm>
              <a:off x="5865876" y="0"/>
              <a:ext cx="457200" cy="6858000"/>
              <a:chOff x="5879592" y="0"/>
              <a:chExt cx="457200" cy="6858000"/>
            </a:xfrm>
          </p:grpSpPr>
          <p:cxnSp>
            <p:nvCxnSpPr>
              <p:cNvPr id="14" name="Straight Connector 13">
                <a:extLst>
                  <a:ext uri="{FF2B5EF4-FFF2-40B4-BE49-F238E27FC236}">
                    <a16:creationId xmlns:a16="http://schemas.microsoft.com/office/drawing/2014/main" id="{310850C7-9ED2-154B-B44E-89813091109B}"/>
                  </a:ext>
                </a:extLst>
              </p:cNvPr>
              <p:cNvCxnSpPr/>
              <p:nvPr userDrawn="1"/>
            </p:nvCxnSpPr>
            <p:spPr>
              <a:xfrm>
                <a:off x="5879592" y="0"/>
                <a:ext cx="0" cy="685800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45E171-0A5A-1844-A8C1-5307AC2CEAD1}"/>
                  </a:ext>
                </a:extLst>
              </p:cNvPr>
              <p:cNvCxnSpPr/>
              <p:nvPr userDrawn="1"/>
            </p:nvCxnSpPr>
            <p:spPr>
              <a:xfrm>
                <a:off x="6336792" y="0"/>
                <a:ext cx="0" cy="685800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C084CA50-6D09-F047-9D4E-C1BD9B06F797}"/>
                </a:ext>
              </a:extLst>
            </p:cNvPr>
            <p:cNvGrpSpPr/>
            <p:nvPr userDrawn="1"/>
          </p:nvGrpSpPr>
          <p:grpSpPr>
            <a:xfrm>
              <a:off x="8570214" y="0"/>
              <a:ext cx="457200" cy="6858000"/>
              <a:chOff x="8700516" y="0"/>
              <a:chExt cx="457200" cy="6858000"/>
            </a:xfrm>
          </p:grpSpPr>
          <p:cxnSp>
            <p:nvCxnSpPr>
              <p:cNvPr id="15" name="Straight Connector 14">
                <a:extLst>
                  <a:ext uri="{FF2B5EF4-FFF2-40B4-BE49-F238E27FC236}">
                    <a16:creationId xmlns:a16="http://schemas.microsoft.com/office/drawing/2014/main" id="{46E8B5A0-B531-DA4F-86A7-19DE9C47125F}"/>
                  </a:ext>
                </a:extLst>
              </p:cNvPr>
              <p:cNvCxnSpPr/>
              <p:nvPr userDrawn="1"/>
            </p:nvCxnSpPr>
            <p:spPr>
              <a:xfrm>
                <a:off x="8700516" y="0"/>
                <a:ext cx="0" cy="685800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94EB04-8861-8E4B-A595-003BAC68B37E}"/>
                  </a:ext>
                </a:extLst>
              </p:cNvPr>
              <p:cNvCxnSpPr/>
              <p:nvPr userDrawn="1"/>
            </p:nvCxnSpPr>
            <p:spPr>
              <a:xfrm>
                <a:off x="9157716" y="0"/>
                <a:ext cx="0" cy="685800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D3F18B97-042D-6B4C-9600-F68A070A658C}"/>
                </a:ext>
              </a:extLst>
            </p:cNvPr>
            <p:cNvGrpSpPr/>
            <p:nvPr userDrawn="1"/>
          </p:nvGrpSpPr>
          <p:grpSpPr>
            <a:xfrm>
              <a:off x="3161538" y="0"/>
              <a:ext cx="457200" cy="6858000"/>
              <a:chOff x="3058668" y="0"/>
              <a:chExt cx="457200" cy="6858000"/>
            </a:xfrm>
          </p:grpSpPr>
          <p:cxnSp>
            <p:nvCxnSpPr>
              <p:cNvPr id="13" name="Straight Connector 12">
                <a:extLst>
                  <a:ext uri="{FF2B5EF4-FFF2-40B4-BE49-F238E27FC236}">
                    <a16:creationId xmlns:a16="http://schemas.microsoft.com/office/drawing/2014/main" id="{66816F39-63ED-0047-A80C-05054CEBCFBD}"/>
                  </a:ext>
                </a:extLst>
              </p:cNvPr>
              <p:cNvCxnSpPr/>
              <p:nvPr userDrawn="1"/>
            </p:nvCxnSpPr>
            <p:spPr>
              <a:xfrm>
                <a:off x="3058668" y="0"/>
                <a:ext cx="0" cy="685800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B8ABABD-B69D-6B47-A3FE-280CFC80CDF2}"/>
                  </a:ext>
                </a:extLst>
              </p:cNvPr>
              <p:cNvCxnSpPr/>
              <p:nvPr userDrawn="1"/>
            </p:nvCxnSpPr>
            <p:spPr>
              <a:xfrm>
                <a:off x="3515868" y="0"/>
                <a:ext cx="0" cy="685800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D8041724-C240-A14E-89B5-C29C72CBEC5F}"/>
                </a:ext>
              </a:extLst>
            </p:cNvPr>
            <p:cNvCxnSpPr/>
            <p:nvPr userDrawn="1"/>
          </p:nvCxnSpPr>
          <p:spPr>
            <a:xfrm>
              <a:off x="0" y="1828800"/>
              <a:ext cx="12192000" cy="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2D83147-0F24-6F40-ADFD-1B8C607BD5C4}"/>
                </a:ext>
              </a:extLst>
            </p:cNvPr>
            <p:cNvCxnSpPr/>
            <p:nvPr userDrawn="1"/>
          </p:nvCxnSpPr>
          <p:spPr>
            <a:xfrm>
              <a:off x="0" y="2286000"/>
              <a:ext cx="12192000" cy="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FB3C95-2980-4344-AB21-1E322D6D8275}"/>
                </a:ext>
              </a:extLst>
            </p:cNvPr>
            <p:cNvCxnSpPr/>
            <p:nvPr userDrawn="1"/>
          </p:nvCxnSpPr>
          <p:spPr>
            <a:xfrm>
              <a:off x="0" y="6400800"/>
              <a:ext cx="12192000" cy="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E02B32C-E2F8-0D4C-88FC-6EF7C2AD9327}"/>
                </a:ext>
              </a:extLst>
            </p:cNvPr>
            <p:cNvCxnSpPr/>
            <p:nvPr userDrawn="1"/>
          </p:nvCxnSpPr>
          <p:spPr>
            <a:xfrm>
              <a:off x="0" y="6172200"/>
              <a:ext cx="12192000" cy="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914400" y="914400"/>
            <a:ext cx="10360152" cy="603627"/>
          </a:xfrm>
          <a:prstGeom prst="rect">
            <a:avLst/>
          </a:prstGeom>
        </p:spPr>
        <p:txBody>
          <a:bodyPr vert="horz" wrap="square"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914400" y="2835770"/>
            <a:ext cx="10360152" cy="2010807"/>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7" name="Graphic 36">
            <a:extLst>
              <a:ext uri="{FF2B5EF4-FFF2-40B4-BE49-F238E27FC236}">
                <a16:creationId xmlns:a16="http://schemas.microsoft.com/office/drawing/2014/main" id="{90987021-57E6-F945-891B-B8027475EE59}"/>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5400000">
            <a:off x="10466340" y="5132340"/>
            <a:ext cx="1729701" cy="1721618"/>
          </a:xfrm>
          <a:prstGeom prst="rect">
            <a:avLst/>
          </a:prstGeom>
        </p:spPr>
      </p:pic>
      <p:pic>
        <p:nvPicPr>
          <p:cNvPr id="4" name="Picture 3">
            <a:extLst>
              <a:ext uri="{FF2B5EF4-FFF2-40B4-BE49-F238E27FC236}">
                <a16:creationId xmlns:a16="http://schemas.microsoft.com/office/drawing/2014/main" id="{5982B361-0954-C18B-AA79-42BD7AA3F22C}"/>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525250" y="6211198"/>
            <a:ext cx="647700" cy="647700"/>
          </a:xfrm>
          <a:prstGeom prst="rect">
            <a:avLst/>
          </a:prstGeom>
        </p:spPr>
      </p:pic>
      <p:sp>
        <p:nvSpPr>
          <p:cNvPr id="6" name="Slide Number Placeholder 5">
            <a:extLst>
              <a:ext uri="{FF2B5EF4-FFF2-40B4-BE49-F238E27FC236}">
                <a16:creationId xmlns:a16="http://schemas.microsoft.com/office/drawing/2014/main" id="{409D89B8-808C-C1D3-AC08-4AE271D20733}"/>
              </a:ext>
            </a:extLst>
          </p:cNvPr>
          <p:cNvSpPr txBox="1">
            <a:spLocks/>
          </p:cNvSpPr>
          <p:nvPr userDrawn="1"/>
        </p:nvSpPr>
        <p:spPr>
          <a:xfrm>
            <a:off x="11191334" y="6534205"/>
            <a:ext cx="310552" cy="123111"/>
          </a:xfrm>
          <a:prstGeom prst="rect">
            <a:avLst/>
          </a:prstGeom>
        </p:spPr>
        <p:txBody>
          <a:bodyPr vert="horz" wrap="square" lIns="0" tIns="0" rIns="0" bIns="0" rtlCol="0" anchor="ctr">
            <a:spAutoFit/>
          </a:bodyPr>
          <a:lstStyle>
            <a:defPPr>
              <a:defRPr lang="en-US"/>
            </a:defPPr>
            <a:lvl1pPr marL="0" algn="r" defTabSz="914400" rtl="0" eaLnBrk="1" latinLnBrk="0" hangingPunct="1">
              <a:defRPr lang="en-US" sz="800" b="0" i="0" kern="1200" baseline="0" smtClean="0">
                <a:solidFill>
                  <a:schemeClr val="tx2"/>
                </a:solidFill>
                <a:latin typeface="Source Sans Pro" panose="020B0503030403020204" pitchFamily="34" charset="0"/>
                <a:ea typeface="Source Sans Pro"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0F6220-3843-4368-9AEB-1A179F7BFCD6}" type="slidenum">
              <a:rPr lang="en-US" smtClean="0"/>
              <a:pPr/>
              <a:t>‹#›</a:t>
            </a:fld>
            <a:endParaRPr lang="en-US" dirty="0"/>
          </a:p>
        </p:txBody>
      </p:sp>
    </p:spTree>
    <p:extLst>
      <p:ext uri="{BB962C8B-B14F-4D97-AF65-F5344CB8AC3E}">
        <p14:creationId xmlns:p14="http://schemas.microsoft.com/office/powerpoint/2010/main" val="1568891773"/>
      </p:ext>
    </p:extLst>
  </p:cSld>
  <p:clrMap bg1="lt1" tx1="dk1" bg2="lt2" tx2="dk2" accent1="accent1" accent2="accent2" accent3="accent3" accent4="accent4" accent5="accent5" accent6="accent6" hlink="hlink" folHlink="folHlink"/>
  <p:sldLayoutIdLst>
    <p:sldLayoutId id="2147483670" r:id="rId1"/>
    <p:sldLayoutId id="2147483674" r:id="rId2"/>
    <p:sldLayoutId id="2147483682" r:id="rId3"/>
    <p:sldLayoutId id="2147483673" r:id="rId4"/>
    <p:sldLayoutId id="2147483672" r:id="rId5"/>
    <p:sldLayoutId id="2147483675" r:id="rId6"/>
    <p:sldLayoutId id="2147483677" r:id="rId7"/>
    <p:sldLayoutId id="2147483705" r:id="rId8"/>
    <p:sldLayoutId id="2147483679" r:id="rId9"/>
  </p:sldLayoutIdLst>
  <p:hf hdr="0" dt="0"/>
  <p:txStyles>
    <p:titleStyle>
      <a:lvl1pPr algn="l" defTabSz="914400" rtl="0" eaLnBrk="1" latinLnBrk="0" hangingPunct="1">
        <a:lnSpc>
          <a:spcPct val="80000"/>
        </a:lnSpc>
        <a:spcBef>
          <a:spcPct val="0"/>
        </a:spcBef>
        <a:spcAft>
          <a:spcPts val="1200"/>
        </a:spcAft>
        <a:buNone/>
        <a:defRPr sz="4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600" kern="1200">
          <a:solidFill>
            <a:schemeClr val="tx1"/>
          </a:solidFill>
          <a:latin typeface="+mn-lt"/>
          <a:ea typeface="+mn-ea"/>
          <a:cs typeface="+mn-cs"/>
        </a:defRPr>
      </a:lvl1pPr>
      <a:lvl2pPr marL="283464" indent="-283464"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573088" indent="-287338"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3pPr>
      <a:lvl4pPr marL="860425" indent="-287338"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4pPr>
      <a:lvl5pPr marL="1147763" indent="-287338"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0">
          <p15:clr>
            <a:srgbClr val="F26B43"/>
          </p15:clr>
        </p15:guide>
        <p15:guide id="2" pos="576">
          <p15:clr>
            <a:srgbClr val="F26B43"/>
          </p15:clr>
        </p15:guide>
        <p15:guide id="3" orient="horz" pos="1200">
          <p15:clr>
            <a:srgbClr val="F26B43"/>
          </p15:clr>
        </p15:guide>
        <p15:guide id="4" orient="horz" pos="576">
          <p15:clr>
            <a:srgbClr val="F26B43"/>
          </p15:clr>
        </p15:guide>
        <p15:guide id="6" orient="horz" pos="4032" userDrawn="1">
          <p15:clr>
            <a:srgbClr val="F26B43"/>
          </p15:clr>
        </p15:guide>
        <p15:guide id="7" orient="horz" pos="4224" userDrawn="1">
          <p15:clr>
            <a:srgbClr val="F26B43"/>
          </p15:clr>
        </p15:guide>
        <p15:guide id="8" pos="1992">
          <p15:clr>
            <a:srgbClr val="F26B43"/>
          </p15:clr>
        </p15:guide>
        <p15:guide id="9" pos="2280">
          <p15:clr>
            <a:srgbClr val="F26B43"/>
          </p15:clr>
        </p15:guide>
        <p15:guide id="10" pos="3696">
          <p15:clr>
            <a:srgbClr val="F26B43"/>
          </p15:clr>
        </p15:guide>
        <p15:guide id="11" pos="3960" userDrawn="1">
          <p15:clr>
            <a:srgbClr val="F26B43"/>
          </p15:clr>
        </p15:guide>
        <p15:guide id="12" pos="5400">
          <p15:clr>
            <a:srgbClr val="F26B43"/>
          </p15:clr>
        </p15:guide>
        <p15:guide id="13" pos="5688">
          <p15:clr>
            <a:srgbClr val="F26B43"/>
          </p15:clr>
        </p15:guide>
        <p15:guide id="14" pos="7104">
          <p15:clr>
            <a:srgbClr val="F26B43"/>
          </p15:clr>
        </p15:guide>
        <p15:guide id="15" pos="6528" userDrawn="1">
          <p15:clr>
            <a:srgbClr val="9FCC3B"/>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A55E039-A429-C442-ACD0-D0675B3EACE7}"/>
              </a:ext>
            </a:extLst>
          </p:cNvPr>
          <p:cNvGrpSpPr/>
          <p:nvPr userDrawn="1"/>
        </p:nvGrpSpPr>
        <p:grpSpPr>
          <a:xfrm>
            <a:off x="180870" y="0"/>
            <a:ext cx="12192000" cy="6858000"/>
            <a:chOff x="0" y="0"/>
            <a:chExt cx="12192000" cy="6858000"/>
          </a:xfrm>
        </p:grpSpPr>
        <p:cxnSp>
          <p:nvCxnSpPr>
            <p:cNvPr id="8" name="Straight Connector 7">
              <a:extLst>
                <a:ext uri="{FF2B5EF4-FFF2-40B4-BE49-F238E27FC236}">
                  <a16:creationId xmlns:a16="http://schemas.microsoft.com/office/drawing/2014/main" id="{426D0A0B-216D-5944-97C5-039A6F894176}"/>
                </a:ext>
              </a:extLst>
            </p:cNvPr>
            <p:cNvCxnSpPr/>
            <p:nvPr userDrawn="1"/>
          </p:nvCxnSpPr>
          <p:spPr>
            <a:xfrm>
              <a:off x="0" y="914400"/>
              <a:ext cx="12192000" cy="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E4CB5E-9C59-2447-9792-5F62829DB55B}"/>
                </a:ext>
              </a:extLst>
            </p:cNvPr>
            <p:cNvCxnSpPr/>
            <p:nvPr userDrawn="1"/>
          </p:nvCxnSpPr>
          <p:spPr>
            <a:xfrm>
              <a:off x="0" y="5943600"/>
              <a:ext cx="12192000" cy="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45C8643-E91A-D247-B5F5-CEFC39CFE7D8}"/>
                </a:ext>
              </a:extLst>
            </p:cNvPr>
            <p:cNvCxnSpPr/>
            <p:nvPr userDrawn="1"/>
          </p:nvCxnSpPr>
          <p:spPr>
            <a:xfrm>
              <a:off x="914400" y="0"/>
              <a:ext cx="0" cy="685800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92A6396-8385-054F-9844-A4D7D2CBFF7D}"/>
                </a:ext>
              </a:extLst>
            </p:cNvPr>
            <p:cNvCxnSpPr/>
            <p:nvPr userDrawn="1"/>
          </p:nvCxnSpPr>
          <p:spPr>
            <a:xfrm>
              <a:off x="11274552" y="0"/>
              <a:ext cx="0" cy="685800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3F7051DF-EAEC-FC41-B2CA-CD9681EA1856}"/>
                </a:ext>
              </a:extLst>
            </p:cNvPr>
            <p:cNvGrpSpPr/>
            <p:nvPr userDrawn="1"/>
          </p:nvGrpSpPr>
          <p:grpSpPr>
            <a:xfrm>
              <a:off x="5865876" y="0"/>
              <a:ext cx="457200" cy="6858000"/>
              <a:chOff x="5879592" y="0"/>
              <a:chExt cx="457200" cy="6858000"/>
            </a:xfrm>
          </p:grpSpPr>
          <p:cxnSp>
            <p:nvCxnSpPr>
              <p:cNvPr id="14" name="Straight Connector 13">
                <a:extLst>
                  <a:ext uri="{FF2B5EF4-FFF2-40B4-BE49-F238E27FC236}">
                    <a16:creationId xmlns:a16="http://schemas.microsoft.com/office/drawing/2014/main" id="{310850C7-9ED2-154B-B44E-89813091109B}"/>
                  </a:ext>
                </a:extLst>
              </p:cNvPr>
              <p:cNvCxnSpPr/>
              <p:nvPr userDrawn="1"/>
            </p:nvCxnSpPr>
            <p:spPr>
              <a:xfrm>
                <a:off x="5879592" y="0"/>
                <a:ext cx="0" cy="685800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45E171-0A5A-1844-A8C1-5307AC2CEAD1}"/>
                  </a:ext>
                </a:extLst>
              </p:cNvPr>
              <p:cNvCxnSpPr/>
              <p:nvPr userDrawn="1"/>
            </p:nvCxnSpPr>
            <p:spPr>
              <a:xfrm>
                <a:off x="6336792" y="0"/>
                <a:ext cx="0" cy="685800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C084CA50-6D09-F047-9D4E-C1BD9B06F797}"/>
                </a:ext>
              </a:extLst>
            </p:cNvPr>
            <p:cNvGrpSpPr/>
            <p:nvPr userDrawn="1"/>
          </p:nvGrpSpPr>
          <p:grpSpPr>
            <a:xfrm>
              <a:off x="8570214" y="0"/>
              <a:ext cx="457200" cy="6858000"/>
              <a:chOff x="8700516" y="0"/>
              <a:chExt cx="457200" cy="6858000"/>
            </a:xfrm>
          </p:grpSpPr>
          <p:cxnSp>
            <p:nvCxnSpPr>
              <p:cNvPr id="15" name="Straight Connector 14">
                <a:extLst>
                  <a:ext uri="{FF2B5EF4-FFF2-40B4-BE49-F238E27FC236}">
                    <a16:creationId xmlns:a16="http://schemas.microsoft.com/office/drawing/2014/main" id="{46E8B5A0-B531-DA4F-86A7-19DE9C47125F}"/>
                  </a:ext>
                </a:extLst>
              </p:cNvPr>
              <p:cNvCxnSpPr/>
              <p:nvPr userDrawn="1"/>
            </p:nvCxnSpPr>
            <p:spPr>
              <a:xfrm>
                <a:off x="8700516" y="0"/>
                <a:ext cx="0" cy="685800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94EB04-8861-8E4B-A595-003BAC68B37E}"/>
                  </a:ext>
                </a:extLst>
              </p:cNvPr>
              <p:cNvCxnSpPr/>
              <p:nvPr userDrawn="1"/>
            </p:nvCxnSpPr>
            <p:spPr>
              <a:xfrm>
                <a:off x="9157716" y="0"/>
                <a:ext cx="0" cy="685800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D3F18B97-042D-6B4C-9600-F68A070A658C}"/>
                </a:ext>
              </a:extLst>
            </p:cNvPr>
            <p:cNvGrpSpPr/>
            <p:nvPr userDrawn="1"/>
          </p:nvGrpSpPr>
          <p:grpSpPr>
            <a:xfrm>
              <a:off x="3161538" y="0"/>
              <a:ext cx="457200" cy="6858000"/>
              <a:chOff x="3058668" y="0"/>
              <a:chExt cx="457200" cy="6858000"/>
            </a:xfrm>
          </p:grpSpPr>
          <p:cxnSp>
            <p:nvCxnSpPr>
              <p:cNvPr id="13" name="Straight Connector 12">
                <a:extLst>
                  <a:ext uri="{FF2B5EF4-FFF2-40B4-BE49-F238E27FC236}">
                    <a16:creationId xmlns:a16="http://schemas.microsoft.com/office/drawing/2014/main" id="{66816F39-63ED-0047-A80C-05054CEBCFBD}"/>
                  </a:ext>
                </a:extLst>
              </p:cNvPr>
              <p:cNvCxnSpPr/>
              <p:nvPr userDrawn="1"/>
            </p:nvCxnSpPr>
            <p:spPr>
              <a:xfrm>
                <a:off x="3058668" y="0"/>
                <a:ext cx="0" cy="685800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B8ABABD-B69D-6B47-A3FE-280CFC80CDF2}"/>
                  </a:ext>
                </a:extLst>
              </p:cNvPr>
              <p:cNvCxnSpPr/>
              <p:nvPr userDrawn="1"/>
            </p:nvCxnSpPr>
            <p:spPr>
              <a:xfrm>
                <a:off x="3515868" y="0"/>
                <a:ext cx="0" cy="685800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D8041724-C240-A14E-89B5-C29C72CBEC5F}"/>
                </a:ext>
              </a:extLst>
            </p:cNvPr>
            <p:cNvCxnSpPr/>
            <p:nvPr userDrawn="1"/>
          </p:nvCxnSpPr>
          <p:spPr>
            <a:xfrm>
              <a:off x="0" y="1828800"/>
              <a:ext cx="12192000" cy="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2D83147-0F24-6F40-ADFD-1B8C607BD5C4}"/>
                </a:ext>
              </a:extLst>
            </p:cNvPr>
            <p:cNvCxnSpPr/>
            <p:nvPr userDrawn="1"/>
          </p:nvCxnSpPr>
          <p:spPr>
            <a:xfrm>
              <a:off x="0" y="2286000"/>
              <a:ext cx="12192000" cy="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FB3C95-2980-4344-AB21-1E322D6D8275}"/>
                </a:ext>
              </a:extLst>
            </p:cNvPr>
            <p:cNvCxnSpPr/>
            <p:nvPr userDrawn="1"/>
          </p:nvCxnSpPr>
          <p:spPr>
            <a:xfrm>
              <a:off x="0" y="6400800"/>
              <a:ext cx="12192000" cy="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E02B32C-E2F8-0D4C-88FC-6EF7C2AD9327}"/>
                </a:ext>
              </a:extLst>
            </p:cNvPr>
            <p:cNvCxnSpPr/>
            <p:nvPr userDrawn="1"/>
          </p:nvCxnSpPr>
          <p:spPr>
            <a:xfrm>
              <a:off x="0" y="6172200"/>
              <a:ext cx="12192000" cy="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914400" y="985665"/>
            <a:ext cx="10360152" cy="754502"/>
          </a:xfrm>
          <a:prstGeom prst="rect">
            <a:avLst/>
          </a:prstGeom>
        </p:spPr>
        <p:txBody>
          <a:bodyPr vert="horz" wrap="square"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914400" y="1977862"/>
            <a:ext cx="10360152" cy="1835374"/>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9C9D5BAC-5CD2-108F-D859-2B9A73A121FE}"/>
              </a:ext>
            </a:extLst>
          </p:cNvPr>
          <p:cNvSpPr txBox="1">
            <a:spLocks/>
          </p:cNvSpPr>
          <p:nvPr userDrawn="1"/>
        </p:nvSpPr>
        <p:spPr>
          <a:xfrm>
            <a:off x="11191334" y="6534205"/>
            <a:ext cx="310552" cy="123111"/>
          </a:xfrm>
          <a:prstGeom prst="rect">
            <a:avLst/>
          </a:prstGeom>
        </p:spPr>
        <p:txBody>
          <a:bodyPr vert="horz" wrap="square" lIns="0" tIns="0" rIns="0" bIns="0" rtlCol="0" anchor="ctr">
            <a:spAutoFit/>
          </a:bodyPr>
          <a:lstStyle>
            <a:defPPr>
              <a:defRPr lang="en-US"/>
            </a:defPPr>
            <a:lvl1pPr marL="0" algn="r" defTabSz="914400" rtl="0" eaLnBrk="1" latinLnBrk="0" hangingPunct="1">
              <a:defRPr lang="en-US" sz="800" b="0" i="0" kern="1200" baseline="0" smtClean="0">
                <a:solidFill>
                  <a:schemeClr val="tx2"/>
                </a:solidFill>
                <a:latin typeface="Source Sans Pro" panose="020B0503030403020204" pitchFamily="34" charset="0"/>
                <a:ea typeface="Source Sans Pro"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0F6220-3843-4368-9AEB-1A179F7BFCD6}" type="slidenum">
              <a:rPr lang="en-US" smtClean="0"/>
              <a:pPr/>
              <a:t>‹#›</a:t>
            </a:fld>
            <a:endParaRPr lang="en-US" dirty="0"/>
          </a:p>
        </p:txBody>
      </p:sp>
    </p:spTree>
    <p:extLst>
      <p:ext uri="{BB962C8B-B14F-4D97-AF65-F5344CB8AC3E}">
        <p14:creationId xmlns:p14="http://schemas.microsoft.com/office/powerpoint/2010/main" val="170418107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17" r:id="rId4"/>
    <p:sldLayoutId id="2147483718" r:id="rId5"/>
  </p:sldLayoutIdLst>
  <p:hf hdr="0" dt="0"/>
  <p:txStyles>
    <p:titleStyle>
      <a:lvl1pPr algn="l" defTabSz="914400" rtl="0" eaLnBrk="1" latinLnBrk="0" hangingPunct="1">
        <a:lnSpc>
          <a:spcPct val="80000"/>
        </a:lnSpc>
        <a:spcBef>
          <a:spcPct val="0"/>
        </a:spcBef>
        <a:spcAft>
          <a:spcPts val="1200"/>
        </a:spcAft>
        <a:buNone/>
        <a:defRPr sz="60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n-lt"/>
          <a:ea typeface="+mn-ea"/>
          <a:cs typeface="+mn-cs"/>
        </a:defRPr>
      </a:lvl1pPr>
      <a:lvl2pPr marL="283464" indent="-283464" algn="l" defTabSz="914400" rtl="0" eaLnBrk="1" latinLnBrk="0" hangingPunct="1">
        <a:lnSpc>
          <a:spcPct val="9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573088" indent="-287338" algn="l" defTabSz="914400" rtl="0" eaLnBrk="1" latinLnBrk="0" hangingPunct="1">
        <a:lnSpc>
          <a:spcPct val="90000"/>
        </a:lnSpc>
        <a:spcBef>
          <a:spcPts val="500"/>
        </a:spcBef>
        <a:buFont typeface="Arial" panose="020B0604020202020204" pitchFamily="34" charset="0"/>
        <a:buChar char="•"/>
        <a:tabLst/>
        <a:defRPr sz="2200" kern="1200">
          <a:solidFill>
            <a:schemeClr val="tx1"/>
          </a:solidFill>
          <a:latin typeface="+mn-lt"/>
          <a:ea typeface="+mn-ea"/>
          <a:cs typeface="+mn-cs"/>
        </a:defRPr>
      </a:lvl3pPr>
      <a:lvl4pPr marL="860425" indent="-287338" algn="l" defTabSz="914400" rtl="0" eaLnBrk="1" latinLnBrk="0" hangingPunct="1">
        <a:lnSpc>
          <a:spcPct val="90000"/>
        </a:lnSpc>
        <a:spcBef>
          <a:spcPts val="500"/>
        </a:spcBef>
        <a:buFont typeface="Arial" panose="020B0604020202020204" pitchFamily="34" charset="0"/>
        <a:buChar char="•"/>
        <a:tabLst/>
        <a:defRPr sz="2200" kern="1200">
          <a:solidFill>
            <a:schemeClr val="tx1"/>
          </a:solidFill>
          <a:latin typeface="+mn-lt"/>
          <a:ea typeface="+mn-ea"/>
          <a:cs typeface="+mn-cs"/>
        </a:defRPr>
      </a:lvl4pPr>
      <a:lvl5pPr marL="1147763" indent="-287338" algn="l" defTabSz="914400" rtl="0" eaLnBrk="1" latinLnBrk="0" hangingPunct="1">
        <a:lnSpc>
          <a:spcPct val="90000"/>
        </a:lnSpc>
        <a:spcBef>
          <a:spcPts val="500"/>
        </a:spcBef>
        <a:buFont typeface="Arial" panose="020B0604020202020204" pitchFamily="34" charset="0"/>
        <a:buChar char="•"/>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0">
          <p15:clr>
            <a:srgbClr val="F26B43"/>
          </p15:clr>
        </p15:guide>
        <p15:guide id="2" pos="576">
          <p15:clr>
            <a:srgbClr val="F26B43"/>
          </p15:clr>
        </p15:guide>
        <p15:guide id="3" orient="horz" pos="1200">
          <p15:clr>
            <a:srgbClr val="F26B43"/>
          </p15:clr>
        </p15:guide>
        <p15:guide id="4" orient="horz" pos="576">
          <p15:clr>
            <a:srgbClr val="F26B43"/>
          </p15:clr>
        </p15:guide>
        <p15:guide id="6" orient="horz" pos="4032" userDrawn="1">
          <p15:clr>
            <a:srgbClr val="F26B43"/>
          </p15:clr>
        </p15:guide>
        <p15:guide id="7" orient="horz" pos="4224" userDrawn="1">
          <p15:clr>
            <a:srgbClr val="F26B43"/>
          </p15:clr>
        </p15:guide>
        <p15:guide id="8" pos="1992">
          <p15:clr>
            <a:srgbClr val="F26B43"/>
          </p15:clr>
        </p15:guide>
        <p15:guide id="9" pos="2280">
          <p15:clr>
            <a:srgbClr val="F26B43"/>
          </p15:clr>
        </p15:guide>
        <p15:guide id="10" pos="3696">
          <p15:clr>
            <a:srgbClr val="F26B43"/>
          </p15:clr>
        </p15:guide>
        <p15:guide id="11" pos="3984">
          <p15:clr>
            <a:srgbClr val="F26B43"/>
          </p15:clr>
        </p15:guide>
        <p15:guide id="12" pos="5400">
          <p15:clr>
            <a:srgbClr val="F26B43"/>
          </p15:clr>
        </p15:guide>
        <p15:guide id="13" pos="5688">
          <p15:clr>
            <a:srgbClr val="F26B43"/>
          </p15:clr>
        </p15:guide>
        <p15:guide id="15" pos="6720">
          <p15:clr>
            <a:srgbClr val="9FCC3B"/>
          </p15:clr>
        </p15:guide>
        <p15:guide id="16" pos="7152">
          <p15:clr>
            <a:srgbClr val="F26B43"/>
          </p15:clr>
        </p15:guide>
        <p15:guide id="17" pos="864">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m/news/technology-65139406"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s://www.pymnts.com/artificial-intelligence-2/2023/attorneys-face-sanctions-after-citing-information-hallucinated-by-chatgpt/"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hyperlink" Target="https://www.cnn.com/2023/08/30/tech/gannett-ai-experiment-paused/index.html"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hyperlink" Target="https://www.reuters.com/article/idUSKCN0WQ2M7/" TargetMode="External"/><Relationship Id="rId4" Type="http://schemas.openxmlformats.org/officeDocument/2006/relationships/hyperlink" Target="https://insidebigdata.com/2021/12/13/the-500mm-debacle-at-zillow-offers-what-went-wrong-with-the-ai-model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insidebigdata.com/2021/12/13/the-500mm-debacle-at-zillow-offers-what-went-wrong-with-the-ai-models/"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79.jpe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jpeg"/><Relationship Id="rId9" Type="http://schemas.openxmlformats.org/officeDocument/2006/relationships/image" Target="../media/image82.jpeg"/></Relationships>
</file>

<file path=ppt/slides/_rels/slide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45.jp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png"/><Relationship Id="rId9"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8.png"/><Relationship Id="rId18" Type="http://schemas.openxmlformats.org/officeDocument/2006/relationships/image" Target="../media/image63.svg"/><Relationship Id="rId3" Type="http://schemas.openxmlformats.org/officeDocument/2006/relationships/hyperlink" Target="https://www.cnbc.com/2023/02/14/microsoft-bing-ai-made-several-errors-in-launch-demo-last-week-.html#:~:text=Tech-,Microsoft's%20Bing%20A.I.,in%20last%20week's%20launch%20demo&amp;text=In%20showing%20off%20its%20chatbot,numbers%20for%20Gap%20and%20Lululemon." TargetMode="External"/><Relationship Id="rId21" Type="http://schemas.openxmlformats.org/officeDocument/2006/relationships/hyperlink" Target="https://www.theverge.com/2023/2/8/23590864/google-ai-chatbot-bard-mistake-error-exoplanet-demo" TargetMode="External"/><Relationship Id="rId7" Type="http://schemas.openxmlformats.org/officeDocument/2006/relationships/image" Target="../media/image52.png"/><Relationship Id="rId12" Type="http://schemas.openxmlformats.org/officeDocument/2006/relationships/image" Target="../media/image57.svg"/><Relationship Id="rId17" Type="http://schemas.openxmlformats.org/officeDocument/2006/relationships/image" Target="../media/image62.png"/><Relationship Id="rId2" Type="http://schemas.openxmlformats.org/officeDocument/2006/relationships/notesSlide" Target="../notesSlides/notesSlide4.xml"/><Relationship Id="rId16" Type="http://schemas.openxmlformats.org/officeDocument/2006/relationships/image" Target="../media/image61.svg"/><Relationship Id="rId20" Type="http://schemas.openxmlformats.org/officeDocument/2006/relationships/image" Target="../media/image65.svg"/><Relationship Id="rId1" Type="http://schemas.openxmlformats.org/officeDocument/2006/relationships/slideLayout" Target="../slideLayouts/slideLayout20.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svg"/><Relationship Id="rId19" Type="http://schemas.openxmlformats.org/officeDocument/2006/relationships/image" Target="../media/image64.png"/><Relationship Id="rId4" Type="http://schemas.openxmlformats.org/officeDocument/2006/relationships/hyperlink" Target="https://www.reuters.com/legal/new-york-lawyers-sanctioned-using-fake-chatgpt-cases-legal-brief-2023-06-22/" TargetMode="External"/><Relationship Id="rId9" Type="http://schemas.openxmlformats.org/officeDocument/2006/relationships/image" Target="../media/image54.png"/><Relationship Id="rId14" Type="http://schemas.openxmlformats.org/officeDocument/2006/relationships/image" Target="../media/image59.sv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reuters.com/article/idUSKCN1MK0AG/"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hyperlink" Target="https://healthimaging.com/topics/artificial-intelligence/lack-transparency-ai-research"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twork Technology Background">
            <a:extLst>
              <a:ext uri="{FF2B5EF4-FFF2-40B4-BE49-F238E27FC236}">
                <a16:creationId xmlns:a16="http://schemas.microsoft.com/office/drawing/2014/main" id="{FF316503-9A96-1B0B-FAC2-B802A8A1978E}"/>
              </a:ext>
            </a:extLst>
          </p:cNvPr>
          <p:cNvPicPr>
            <a:picLocks noChangeAspect="1"/>
          </p:cNvPicPr>
          <p:nvPr/>
        </p:nvPicPr>
        <p:blipFill rotWithShape="1">
          <a:blip r:embed="rId2"/>
          <a:srcRect l="42095" r="8068" b="-1"/>
          <a:stretch/>
        </p:blipFill>
        <p:spPr>
          <a:xfrm>
            <a:off x="6324600" y="-16616"/>
            <a:ext cx="5867400" cy="6857990"/>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E23B952C-741B-9E70-6395-4CCB25E0A5EF}"/>
              </a:ext>
            </a:extLst>
          </p:cNvPr>
          <p:cNvSpPr>
            <a:spLocks noGrp="1"/>
          </p:cNvSpPr>
          <p:nvPr>
            <p:ph type="title"/>
          </p:nvPr>
        </p:nvSpPr>
        <p:spPr>
          <a:xfrm>
            <a:off x="921087" y="2743200"/>
            <a:ext cx="5305146" cy="1493166"/>
          </a:xfrm>
        </p:spPr>
        <p:txBody>
          <a:bodyPr wrap="square" anchor="t">
            <a:normAutofit fontScale="90000"/>
          </a:bodyPr>
          <a:lstStyle/>
          <a:p>
            <a:r>
              <a:rPr lang="en-US" sz="4400" dirty="0"/>
              <a:t>All Things AI: Principles, Standards, &amp; Best Practices</a:t>
            </a:r>
            <a:br>
              <a:rPr lang="en-US" sz="3800" dirty="0"/>
            </a:br>
            <a:br>
              <a:rPr lang="en-US" sz="2700" dirty="0"/>
            </a:br>
            <a:r>
              <a:rPr lang="en-US" sz="2700" dirty="0"/>
              <a:t>Actuaries’ Club of Hartford &amp; Springfield</a:t>
            </a:r>
            <a:br>
              <a:rPr lang="en-US" sz="2700" dirty="0"/>
            </a:br>
            <a:br>
              <a:rPr lang="en-US" sz="2700" dirty="0"/>
            </a:br>
            <a:r>
              <a:rPr lang="en-US" sz="2700" dirty="0"/>
              <a:t>May 2024</a:t>
            </a:r>
            <a:br>
              <a:rPr lang="en-US" sz="2200" dirty="0"/>
            </a:br>
            <a:br>
              <a:rPr lang="en-US" sz="1400" dirty="0"/>
            </a:br>
            <a:endParaRPr lang="en-US" sz="3800" dirty="0"/>
          </a:p>
        </p:txBody>
      </p:sp>
    </p:spTree>
    <p:extLst>
      <p:ext uri="{BB962C8B-B14F-4D97-AF65-F5344CB8AC3E}">
        <p14:creationId xmlns:p14="http://schemas.microsoft.com/office/powerpoint/2010/main" val="1172900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F3E8476-FFE8-9911-FD5F-9179669EA6AC}"/>
              </a:ext>
            </a:extLst>
          </p:cNvPr>
          <p:cNvSpPr txBox="1">
            <a:spLocks/>
          </p:cNvSpPr>
          <p:nvPr/>
        </p:nvSpPr>
        <p:spPr>
          <a:xfrm>
            <a:off x="354863" y="461877"/>
            <a:ext cx="10717689" cy="402418"/>
          </a:xfrm>
          <a:prstGeom prst="rect">
            <a:avLst/>
          </a:prstGeom>
        </p:spPr>
        <p:txBody>
          <a:bodyPr vert="horz" wrap="square" lIns="0" tIns="0" rIns="0" bIns="0" rtlCol="0" anchor="t" anchorCtr="0">
            <a:spAutoFit/>
          </a:bodyPr>
          <a:lstStyle>
            <a:defPPr>
              <a:defRPr lang="en-US"/>
            </a:defPPr>
            <a:lvl1pPr defTabSz="514350">
              <a:lnSpc>
                <a:spcPct val="80000"/>
              </a:lnSpc>
              <a:spcBef>
                <a:spcPct val="0"/>
              </a:spcBef>
              <a:buNone/>
              <a:defRPr sz="3200" b="1" spc="0" baseline="0">
                <a:solidFill>
                  <a:schemeClr val="tx2"/>
                </a:solidFill>
                <a:latin typeface="+mj-lt"/>
                <a:ea typeface="+mj-ea"/>
                <a:cs typeface="+mj-cs"/>
              </a:defRPr>
            </a:lvl1pPr>
          </a:lstStyle>
          <a:p>
            <a:r>
              <a:rPr lang="en-US" dirty="0"/>
              <a:t>Principle #3: </a:t>
            </a:r>
            <a:r>
              <a:rPr lang="en-US" b="1" dirty="0">
                <a:solidFill>
                  <a:srgbClr val="C00000"/>
                </a:solidFill>
              </a:rPr>
              <a:t>Protect privacy</a:t>
            </a:r>
            <a:endParaRPr lang="en-US" dirty="0"/>
          </a:p>
        </p:txBody>
      </p:sp>
      <p:cxnSp>
        <p:nvCxnSpPr>
          <p:cNvPr id="12" name="Straight Connector 11">
            <a:extLst>
              <a:ext uri="{FF2B5EF4-FFF2-40B4-BE49-F238E27FC236}">
                <a16:creationId xmlns:a16="http://schemas.microsoft.com/office/drawing/2014/main" id="{087962D4-3FA4-2D20-1754-21136E80C8A0}"/>
              </a:ext>
            </a:extLst>
          </p:cNvPr>
          <p:cNvCxnSpPr>
            <a:cxnSpLocks/>
          </p:cNvCxnSpPr>
          <p:nvPr/>
        </p:nvCxnSpPr>
        <p:spPr>
          <a:xfrm>
            <a:off x="334775" y="955147"/>
            <a:ext cx="11294730" cy="48253"/>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428C2F94-C8E1-07CB-90A0-CE1EA8A43960}"/>
              </a:ext>
            </a:extLst>
          </p:cNvPr>
          <p:cNvSpPr txBox="1"/>
          <p:nvPr/>
        </p:nvSpPr>
        <p:spPr>
          <a:xfrm>
            <a:off x="227377" y="961685"/>
            <a:ext cx="8105104" cy="369332"/>
          </a:xfrm>
          <a:prstGeom prst="rect">
            <a:avLst/>
          </a:prstGeom>
          <a:noFill/>
        </p:spPr>
        <p:txBody>
          <a:bodyPr wrap="none" rtlCol="0">
            <a:spAutoFit/>
          </a:bodyPr>
          <a:lstStyle/>
          <a:p>
            <a:pPr defTabSz="685800"/>
            <a:r>
              <a:rPr lang="en-US" sz="1800" b="1" i="1" dirty="0">
                <a:solidFill>
                  <a:srgbClr val="222222"/>
                </a:solidFill>
                <a:latin typeface="Arial" panose="020B0604020202020204" pitchFamily="34" charset="0"/>
                <a:ea typeface="Calibri" panose="020F0502020204030204" pitchFamily="34" charset="0"/>
              </a:rPr>
              <a:t>Protect customer privacy consistent with requirements of relevant laws</a:t>
            </a:r>
            <a:r>
              <a:rPr lang="en-US" sz="1800" b="1" i="1" baseline="30000" dirty="0">
                <a:solidFill>
                  <a:srgbClr val="222222"/>
                </a:solidFill>
                <a:latin typeface="Arial" panose="020B0604020202020204" pitchFamily="34" charset="0"/>
                <a:ea typeface="Calibri" panose="020F0502020204030204" pitchFamily="34" charset="0"/>
              </a:rPr>
              <a:t>1</a:t>
            </a:r>
          </a:p>
        </p:txBody>
      </p:sp>
      <p:sp>
        <p:nvSpPr>
          <p:cNvPr id="14" name="TextBox 13">
            <a:extLst>
              <a:ext uri="{FF2B5EF4-FFF2-40B4-BE49-F238E27FC236}">
                <a16:creationId xmlns:a16="http://schemas.microsoft.com/office/drawing/2014/main" id="{3B339D82-6F95-7A78-86E8-8F6E89C849BF}"/>
              </a:ext>
            </a:extLst>
          </p:cNvPr>
          <p:cNvSpPr txBox="1"/>
          <p:nvPr/>
        </p:nvSpPr>
        <p:spPr>
          <a:xfrm>
            <a:off x="334775" y="1363285"/>
            <a:ext cx="11369545" cy="923330"/>
          </a:xfrm>
          <a:custGeom>
            <a:avLst/>
            <a:gdLst>
              <a:gd name="connsiteX0" fmla="*/ 0 w 11369545"/>
              <a:gd name="connsiteY0" fmla="*/ 0 h 923330"/>
              <a:gd name="connsiteX1" fmla="*/ 371006 w 11369545"/>
              <a:gd name="connsiteY1" fmla="*/ 0 h 923330"/>
              <a:gd name="connsiteX2" fmla="*/ 855708 w 11369545"/>
              <a:gd name="connsiteY2" fmla="*/ 0 h 923330"/>
              <a:gd name="connsiteX3" fmla="*/ 1113019 w 11369545"/>
              <a:gd name="connsiteY3" fmla="*/ 0 h 923330"/>
              <a:gd name="connsiteX4" fmla="*/ 1370329 w 11369545"/>
              <a:gd name="connsiteY4" fmla="*/ 0 h 923330"/>
              <a:gd name="connsiteX5" fmla="*/ 2082422 w 11369545"/>
              <a:gd name="connsiteY5" fmla="*/ 0 h 923330"/>
              <a:gd name="connsiteX6" fmla="*/ 2453428 w 11369545"/>
              <a:gd name="connsiteY6" fmla="*/ 0 h 923330"/>
              <a:gd name="connsiteX7" fmla="*/ 2824434 w 11369545"/>
              <a:gd name="connsiteY7" fmla="*/ 0 h 923330"/>
              <a:gd name="connsiteX8" fmla="*/ 3195441 w 11369545"/>
              <a:gd name="connsiteY8" fmla="*/ 0 h 923330"/>
              <a:gd name="connsiteX9" fmla="*/ 3452751 w 11369545"/>
              <a:gd name="connsiteY9" fmla="*/ 0 h 923330"/>
              <a:gd name="connsiteX10" fmla="*/ 3937453 w 11369545"/>
              <a:gd name="connsiteY10" fmla="*/ 0 h 923330"/>
              <a:gd name="connsiteX11" fmla="*/ 4535850 w 11369545"/>
              <a:gd name="connsiteY11" fmla="*/ 0 h 923330"/>
              <a:gd name="connsiteX12" fmla="*/ 5247943 w 11369545"/>
              <a:gd name="connsiteY12" fmla="*/ 0 h 923330"/>
              <a:gd name="connsiteX13" fmla="*/ 6073731 w 11369545"/>
              <a:gd name="connsiteY13" fmla="*/ 0 h 923330"/>
              <a:gd name="connsiteX14" fmla="*/ 6672128 w 11369545"/>
              <a:gd name="connsiteY14" fmla="*/ 0 h 923330"/>
              <a:gd name="connsiteX15" fmla="*/ 6929438 w 11369545"/>
              <a:gd name="connsiteY15" fmla="*/ 0 h 923330"/>
              <a:gd name="connsiteX16" fmla="*/ 7527836 w 11369545"/>
              <a:gd name="connsiteY16" fmla="*/ 0 h 923330"/>
              <a:gd name="connsiteX17" fmla="*/ 8012537 w 11369545"/>
              <a:gd name="connsiteY17" fmla="*/ 0 h 923330"/>
              <a:gd name="connsiteX18" fmla="*/ 8610934 w 11369545"/>
              <a:gd name="connsiteY18" fmla="*/ 0 h 923330"/>
              <a:gd name="connsiteX19" fmla="*/ 8981941 w 11369545"/>
              <a:gd name="connsiteY19" fmla="*/ 0 h 923330"/>
              <a:gd name="connsiteX20" fmla="*/ 9694033 w 11369545"/>
              <a:gd name="connsiteY20" fmla="*/ 0 h 923330"/>
              <a:gd name="connsiteX21" fmla="*/ 10519821 w 11369545"/>
              <a:gd name="connsiteY21" fmla="*/ 0 h 923330"/>
              <a:gd name="connsiteX22" fmla="*/ 11369545 w 11369545"/>
              <a:gd name="connsiteY22" fmla="*/ 0 h 923330"/>
              <a:gd name="connsiteX23" fmla="*/ 11369545 w 11369545"/>
              <a:gd name="connsiteY23" fmla="*/ 461665 h 923330"/>
              <a:gd name="connsiteX24" fmla="*/ 11369545 w 11369545"/>
              <a:gd name="connsiteY24" fmla="*/ 923330 h 923330"/>
              <a:gd name="connsiteX25" fmla="*/ 10657452 w 11369545"/>
              <a:gd name="connsiteY25" fmla="*/ 923330 h 923330"/>
              <a:gd name="connsiteX26" fmla="*/ 10400142 w 11369545"/>
              <a:gd name="connsiteY26" fmla="*/ 923330 h 923330"/>
              <a:gd name="connsiteX27" fmla="*/ 9688049 w 11369545"/>
              <a:gd name="connsiteY27" fmla="*/ 923330 h 923330"/>
              <a:gd name="connsiteX28" fmla="*/ 8862261 w 11369545"/>
              <a:gd name="connsiteY28" fmla="*/ 923330 h 923330"/>
              <a:gd name="connsiteX29" fmla="*/ 8150169 w 11369545"/>
              <a:gd name="connsiteY29" fmla="*/ 923330 h 923330"/>
              <a:gd name="connsiteX30" fmla="*/ 7665467 w 11369545"/>
              <a:gd name="connsiteY30" fmla="*/ 923330 h 923330"/>
              <a:gd name="connsiteX31" fmla="*/ 7180765 w 11369545"/>
              <a:gd name="connsiteY31" fmla="*/ 923330 h 923330"/>
              <a:gd name="connsiteX32" fmla="*/ 6582368 w 11369545"/>
              <a:gd name="connsiteY32" fmla="*/ 923330 h 923330"/>
              <a:gd name="connsiteX33" fmla="*/ 6325057 w 11369545"/>
              <a:gd name="connsiteY33" fmla="*/ 923330 h 923330"/>
              <a:gd name="connsiteX34" fmla="*/ 5499269 w 11369545"/>
              <a:gd name="connsiteY34" fmla="*/ 923330 h 923330"/>
              <a:gd name="connsiteX35" fmla="*/ 5128263 w 11369545"/>
              <a:gd name="connsiteY35" fmla="*/ 923330 h 923330"/>
              <a:gd name="connsiteX36" fmla="*/ 4416171 w 11369545"/>
              <a:gd name="connsiteY36" fmla="*/ 923330 h 923330"/>
              <a:gd name="connsiteX37" fmla="*/ 3704078 w 11369545"/>
              <a:gd name="connsiteY37" fmla="*/ 923330 h 923330"/>
              <a:gd name="connsiteX38" fmla="*/ 2878290 w 11369545"/>
              <a:gd name="connsiteY38" fmla="*/ 923330 h 923330"/>
              <a:gd name="connsiteX39" fmla="*/ 2166198 w 11369545"/>
              <a:gd name="connsiteY39" fmla="*/ 923330 h 923330"/>
              <a:gd name="connsiteX40" fmla="*/ 1340410 w 11369545"/>
              <a:gd name="connsiteY40" fmla="*/ 923330 h 923330"/>
              <a:gd name="connsiteX41" fmla="*/ 969403 w 11369545"/>
              <a:gd name="connsiteY41" fmla="*/ 923330 h 923330"/>
              <a:gd name="connsiteX42" fmla="*/ 0 w 11369545"/>
              <a:gd name="connsiteY42" fmla="*/ 923330 h 923330"/>
              <a:gd name="connsiteX43" fmla="*/ 0 w 11369545"/>
              <a:gd name="connsiteY43" fmla="*/ 443198 h 923330"/>
              <a:gd name="connsiteX44" fmla="*/ 0 w 11369545"/>
              <a:gd name="connsiteY44"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69545" h="923330" fill="none" extrusionOk="0">
                <a:moveTo>
                  <a:pt x="0" y="0"/>
                </a:moveTo>
                <a:cubicBezTo>
                  <a:pt x="183341" y="-14396"/>
                  <a:pt x="275531" y="43048"/>
                  <a:pt x="371006" y="0"/>
                </a:cubicBezTo>
                <a:cubicBezTo>
                  <a:pt x="466481" y="-43048"/>
                  <a:pt x="748908" y="25599"/>
                  <a:pt x="855708" y="0"/>
                </a:cubicBezTo>
                <a:cubicBezTo>
                  <a:pt x="962508" y="-25599"/>
                  <a:pt x="990656" y="6803"/>
                  <a:pt x="1113019" y="0"/>
                </a:cubicBezTo>
                <a:cubicBezTo>
                  <a:pt x="1235382" y="-6803"/>
                  <a:pt x="1250556" y="28333"/>
                  <a:pt x="1370329" y="0"/>
                </a:cubicBezTo>
                <a:cubicBezTo>
                  <a:pt x="1490102" y="-28333"/>
                  <a:pt x="1857184" y="83999"/>
                  <a:pt x="2082422" y="0"/>
                </a:cubicBezTo>
                <a:cubicBezTo>
                  <a:pt x="2307660" y="-83999"/>
                  <a:pt x="2286028" y="42129"/>
                  <a:pt x="2453428" y="0"/>
                </a:cubicBezTo>
                <a:cubicBezTo>
                  <a:pt x="2620828" y="-42129"/>
                  <a:pt x="2697715" y="20534"/>
                  <a:pt x="2824434" y="0"/>
                </a:cubicBezTo>
                <a:cubicBezTo>
                  <a:pt x="2951153" y="-20534"/>
                  <a:pt x="3100627" y="36769"/>
                  <a:pt x="3195441" y="0"/>
                </a:cubicBezTo>
                <a:cubicBezTo>
                  <a:pt x="3290255" y="-36769"/>
                  <a:pt x="3344481" y="2488"/>
                  <a:pt x="3452751" y="0"/>
                </a:cubicBezTo>
                <a:cubicBezTo>
                  <a:pt x="3561021" y="-2488"/>
                  <a:pt x="3757214" y="35218"/>
                  <a:pt x="3937453" y="0"/>
                </a:cubicBezTo>
                <a:cubicBezTo>
                  <a:pt x="4117692" y="-35218"/>
                  <a:pt x="4240313" y="61895"/>
                  <a:pt x="4535850" y="0"/>
                </a:cubicBezTo>
                <a:cubicBezTo>
                  <a:pt x="4831387" y="-61895"/>
                  <a:pt x="4973356" y="29795"/>
                  <a:pt x="5247943" y="0"/>
                </a:cubicBezTo>
                <a:cubicBezTo>
                  <a:pt x="5522530" y="-29795"/>
                  <a:pt x="5839232" y="56121"/>
                  <a:pt x="6073731" y="0"/>
                </a:cubicBezTo>
                <a:cubicBezTo>
                  <a:pt x="6308230" y="-56121"/>
                  <a:pt x="6472852" y="54709"/>
                  <a:pt x="6672128" y="0"/>
                </a:cubicBezTo>
                <a:cubicBezTo>
                  <a:pt x="6871404" y="-54709"/>
                  <a:pt x="6833339" y="11662"/>
                  <a:pt x="6929438" y="0"/>
                </a:cubicBezTo>
                <a:cubicBezTo>
                  <a:pt x="7025537" y="-11662"/>
                  <a:pt x="7230119" y="50470"/>
                  <a:pt x="7527836" y="0"/>
                </a:cubicBezTo>
                <a:cubicBezTo>
                  <a:pt x="7825553" y="-50470"/>
                  <a:pt x="7872092" y="17459"/>
                  <a:pt x="8012537" y="0"/>
                </a:cubicBezTo>
                <a:cubicBezTo>
                  <a:pt x="8152982" y="-17459"/>
                  <a:pt x="8327456" y="48815"/>
                  <a:pt x="8610934" y="0"/>
                </a:cubicBezTo>
                <a:cubicBezTo>
                  <a:pt x="8894412" y="-48815"/>
                  <a:pt x="8855194" y="36181"/>
                  <a:pt x="8981941" y="0"/>
                </a:cubicBezTo>
                <a:cubicBezTo>
                  <a:pt x="9108688" y="-36181"/>
                  <a:pt x="9536219" y="19205"/>
                  <a:pt x="9694033" y="0"/>
                </a:cubicBezTo>
                <a:cubicBezTo>
                  <a:pt x="9851847" y="-19205"/>
                  <a:pt x="10226347" y="59852"/>
                  <a:pt x="10519821" y="0"/>
                </a:cubicBezTo>
                <a:cubicBezTo>
                  <a:pt x="10813295" y="-59852"/>
                  <a:pt x="11114553" y="9431"/>
                  <a:pt x="11369545" y="0"/>
                </a:cubicBezTo>
                <a:cubicBezTo>
                  <a:pt x="11415203" y="178588"/>
                  <a:pt x="11318840" y="342128"/>
                  <a:pt x="11369545" y="461665"/>
                </a:cubicBezTo>
                <a:cubicBezTo>
                  <a:pt x="11420250" y="581202"/>
                  <a:pt x="11314838" y="768056"/>
                  <a:pt x="11369545" y="923330"/>
                </a:cubicBezTo>
                <a:cubicBezTo>
                  <a:pt x="11020505" y="938032"/>
                  <a:pt x="10829905" y="901537"/>
                  <a:pt x="10657452" y="923330"/>
                </a:cubicBezTo>
                <a:cubicBezTo>
                  <a:pt x="10484999" y="945123"/>
                  <a:pt x="10464954" y="906150"/>
                  <a:pt x="10400142" y="923330"/>
                </a:cubicBezTo>
                <a:cubicBezTo>
                  <a:pt x="10335330" y="940510"/>
                  <a:pt x="9958526" y="868298"/>
                  <a:pt x="9688049" y="923330"/>
                </a:cubicBezTo>
                <a:cubicBezTo>
                  <a:pt x="9417572" y="978362"/>
                  <a:pt x="9081093" y="858355"/>
                  <a:pt x="8862261" y="923330"/>
                </a:cubicBezTo>
                <a:cubicBezTo>
                  <a:pt x="8643429" y="988305"/>
                  <a:pt x="8445530" y="905264"/>
                  <a:pt x="8150169" y="923330"/>
                </a:cubicBezTo>
                <a:cubicBezTo>
                  <a:pt x="7854808" y="941396"/>
                  <a:pt x="7878625" y="881375"/>
                  <a:pt x="7665467" y="923330"/>
                </a:cubicBezTo>
                <a:cubicBezTo>
                  <a:pt x="7452309" y="965285"/>
                  <a:pt x="7381192" y="867473"/>
                  <a:pt x="7180765" y="923330"/>
                </a:cubicBezTo>
                <a:cubicBezTo>
                  <a:pt x="6980338" y="979187"/>
                  <a:pt x="6702414" y="857800"/>
                  <a:pt x="6582368" y="923330"/>
                </a:cubicBezTo>
                <a:cubicBezTo>
                  <a:pt x="6462322" y="988860"/>
                  <a:pt x="6397571" y="897909"/>
                  <a:pt x="6325057" y="923330"/>
                </a:cubicBezTo>
                <a:cubicBezTo>
                  <a:pt x="6252543" y="948751"/>
                  <a:pt x="5834491" y="874034"/>
                  <a:pt x="5499269" y="923330"/>
                </a:cubicBezTo>
                <a:cubicBezTo>
                  <a:pt x="5164047" y="972626"/>
                  <a:pt x="5224249" y="885855"/>
                  <a:pt x="5128263" y="923330"/>
                </a:cubicBezTo>
                <a:cubicBezTo>
                  <a:pt x="5032277" y="960805"/>
                  <a:pt x="4766268" y="902432"/>
                  <a:pt x="4416171" y="923330"/>
                </a:cubicBezTo>
                <a:cubicBezTo>
                  <a:pt x="4066074" y="944228"/>
                  <a:pt x="4059632" y="871951"/>
                  <a:pt x="3704078" y="923330"/>
                </a:cubicBezTo>
                <a:cubicBezTo>
                  <a:pt x="3348524" y="974709"/>
                  <a:pt x="3191946" y="877914"/>
                  <a:pt x="2878290" y="923330"/>
                </a:cubicBezTo>
                <a:cubicBezTo>
                  <a:pt x="2564634" y="968746"/>
                  <a:pt x="2424587" y="849561"/>
                  <a:pt x="2166198" y="923330"/>
                </a:cubicBezTo>
                <a:cubicBezTo>
                  <a:pt x="1907809" y="997099"/>
                  <a:pt x="1648460" y="885434"/>
                  <a:pt x="1340410" y="923330"/>
                </a:cubicBezTo>
                <a:cubicBezTo>
                  <a:pt x="1032360" y="961226"/>
                  <a:pt x="1153822" y="914024"/>
                  <a:pt x="969403" y="923330"/>
                </a:cubicBezTo>
                <a:cubicBezTo>
                  <a:pt x="784984" y="932636"/>
                  <a:pt x="455163" y="903330"/>
                  <a:pt x="0" y="923330"/>
                </a:cubicBezTo>
                <a:cubicBezTo>
                  <a:pt x="-41239" y="817934"/>
                  <a:pt x="45287" y="659170"/>
                  <a:pt x="0" y="443198"/>
                </a:cubicBezTo>
                <a:cubicBezTo>
                  <a:pt x="-45287" y="227226"/>
                  <a:pt x="35323" y="122302"/>
                  <a:pt x="0" y="0"/>
                </a:cubicBezTo>
                <a:close/>
              </a:path>
              <a:path w="11369545" h="923330" stroke="0" extrusionOk="0">
                <a:moveTo>
                  <a:pt x="0" y="0"/>
                </a:moveTo>
                <a:cubicBezTo>
                  <a:pt x="103447" y="-39654"/>
                  <a:pt x="251981" y="14473"/>
                  <a:pt x="371006" y="0"/>
                </a:cubicBezTo>
                <a:cubicBezTo>
                  <a:pt x="490031" y="-14473"/>
                  <a:pt x="686747" y="34761"/>
                  <a:pt x="969403" y="0"/>
                </a:cubicBezTo>
                <a:cubicBezTo>
                  <a:pt x="1252059" y="-34761"/>
                  <a:pt x="1105518" y="9275"/>
                  <a:pt x="1226714" y="0"/>
                </a:cubicBezTo>
                <a:cubicBezTo>
                  <a:pt x="1347910" y="-9275"/>
                  <a:pt x="1761037" y="6958"/>
                  <a:pt x="1938807" y="0"/>
                </a:cubicBezTo>
                <a:cubicBezTo>
                  <a:pt x="2116577" y="-6958"/>
                  <a:pt x="2227453" y="11486"/>
                  <a:pt x="2309813" y="0"/>
                </a:cubicBezTo>
                <a:cubicBezTo>
                  <a:pt x="2392173" y="-11486"/>
                  <a:pt x="2585666" y="8279"/>
                  <a:pt x="2794514" y="0"/>
                </a:cubicBezTo>
                <a:cubicBezTo>
                  <a:pt x="3003362" y="-8279"/>
                  <a:pt x="3089395" y="22288"/>
                  <a:pt x="3165521" y="0"/>
                </a:cubicBezTo>
                <a:cubicBezTo>
                  <a:pt x="3241647" y="-22288"/>
                  <a:pt x="3372141" y="21355"/>
                  <a:pt x="3536527" y="0"/>
                </a:cubicBezTo>
                <a:cubicBezTo>
                  <a:pt x="3700913" y="-21355"/>
                  <a:pt x="3976861" y="46029"/>
                  <a:pt x="4248619" y="0"/>
                </a:cubicBezTo>
                <a:cubicBezTo>
                  <a:pt x="4520377" y="-46029"/>
                  <a:pt x="4580076" y="3918"/>
                  <a:pt x="4847017" y="0"/>
                </a:cubicBezTo>
                <a:cubicBezTo>
                  <a:pt x="5113958" y="-3918"/>
                  <a:pt x="5396773" y="51264"/>
                  <a:pt x="5672805" y="0"/>
                </a:cubicBezTo>
                <a:cubicBezTo>
                  <a:pt x="5948837" y="-51264"/>
                  <a:pt x="5978279" y="53906"/>
                  <a:pt x="6271202" y="0"/>
                </a:cubicBezTo>
                <a:cubicBezTo>
                  <a:pt x="6564125" y="-53906"/>
                  <a:pt x="6653169" y="44835"/>
                  <a:pt x="6983294" y="0"/>
                </a:cubicBezTo>
                <a:cubicBezTo>
                  <a:pt x="7313419" y="-44835"/>
                  <a:pt x="7373666" y="45588"/>
                  <a:pt x="7581691" y="0"/>
                </a:cubicBezTo>
                <a:cubicBezTo>
                  <a:pt x="7789716" y="-45588"/>
                  <a:pt x="7745700" y="22652"/>
                  <a:pt x="7839002" y="0"/>
                </a:cubicBezTo>
                <a:cubicBezTo>
                  <a:pt x="7932304" y="-22652"/>
                  <a:pt x="8386546" y="40960"/>
                  <a:pt x="8551095" y="0"/>
                </a:cubicBezTo>
                <a:cubicBezTo>
                  <a:pt x="8715644" y="-40960"/>
                  <a:pt x="8847356" y="57078"/>
                  <a:pt x="9035796" y="0"/>
                </a:cubicBezTo>
                <a:cubicBezTo>
                  <a:pt x="9224236" y="-57078"/>
                  <a:pt x="9304002" y="33372"/>
                  <a:pt x="9406802" y="0"/>
                </a:cubicBezTo>
                <a:cubicBezTo>
                  <a:pt x="9509602" y="-33372"/>
                  <a:pt x="9636371" y="21149"/>
                  <a:pt x="9777809" y="0"/>
                </a:cubicBezTo>
                <a:cubicBezTo>
                  <a:pt x="9919247" y="-21149"/>
                  <a:pt x="10216447" y="45224"/>
                  <a:pt x="10603597" y="0"/>
                </a:cubicBezTo>
                <a:cubicBezTo>
                  <a:pt x="10990747" y="-45224"/>
                  <a:pt x="11028317" y="59924"/>
                  <a:pt x="11369545" y="0"/>
                </a:cubicBezTo>
                <a:cubicBezTo>
                  <a:pt x="11375692" y="192704"/>
                  <a:pt x="11314350" y="288985"/>
                  <a:pt x="11369545" y="480132"/>
                </a:cubicBezTo>
                <a:cubicBezTo>
                  <a:pt x="11424740" y="671279"/>
                  <a:pt x="11347402" y="795211"/>
                  <a:pt x="11369545" y="923330"/>
                </a:cubicBezTo>
                <a:cubicBezTo>
                  <a:pt x="11226863" y="966232"/>
                  <a:pt x="11074419" y="893654"/>
                  <a:pt x="10884843" y="923330"/>
                </a:cubicBezTo>
                <a:cubicBezTo>
                  <a:pt x="10695267" y="953006"/>
                  <a:pt x="10256809" y="893779"/>
                  <a:pt x="10059055" y="923330"/>
                </a:cubicBezTo>
                <a:cubicBezTo>
                  <a:pt x="9861301" y="952881"/>
                  <a:pt x="9782158" y="880238"/>
                  <a:pt x="9688049" y="923330"/>
                </a:cubicBezTo>
                <a:cubicBezTo>
                  <a:pt x="9593940" y="966422"/>
                  <a:pt x="9224999" y="876695"/>
                  <a:pt x="8862261" y="923330"/>
                </a:cubicBezTo>
                <a:cubicBezTo>
                  <a:pt x="8499523" y="969965"/>
                  <a:pt x="8540727" y="878873"/>
                  <a:pt x="8263864" y="923330"/>
                </a:cubicBezTo>
                <a:cubicBezTo>
                  <a:pt x="7987001" y="967787"/>
                  <a:pt x="7990439" y="888742"/>
                  <a:pt x="7892858" y="923330"/>
                </a:cubicBezTo>
                <a:cubicBezTo>
                  <a:pt x="7795277" y="957918"/>
                  <a:pt x="7751929" y="913895"/>
                  <a:pt x="7635547" y="923330"/>
                </a:cubicBezTo>
                <a:cubicBezTo>
                  <a:pt x="7519165" y="932765"/>
                  <a:pt x="7151950" y="906186"/>
                  <a:pt x="6809759" y="923330"/>
                </a:cubicBezTo>
                <a:cubicBezTo>
                  <a:pt x="6467568" y="940474"/>
                  <a:pt x="6467622" y="860387"/>
                  <a:pt x="6211362" y="923330"/>
                </a:cubicBezTo>
                <a:cubicBezTo>
                  <a:pt x="5955102" y="986273"/>
                  <a:pt x="5878523" y="899690"/>
                  <a:pt x="5726660" y="923330"/>
                </a:cubicBezTo>
                <a:cubicBezTo>
                  <a:pt x="5574797" y="946970"/>
                  <a:pt x="5473553" y="885331"/>
                  <a:pt x="5241959" y="923330"/>
                </a:cubicBezTo>
                <a:cubicBezTo>
                  <a:pt x="5010365" y="961329"/>
                  <a:pt x="5038983" y="921726"/>
                  <a:pt x="4984648" y="923330"/>
                </a:cubicBezTo>
                <a:cubicBezTo>
                  <a:pt x="4930313" y="924934"/>
                  <a:pt x="4544002" y="849368"/>
                  <a:pt x="4158860" y="923330"/>
                </a:cubicBezTo>
                <a:cubicBezTo>
                  <a:pt x="3773718" y="997292"/>
                  <a:pt x="3877371" y="881021"/>
                  <a:pt x="3674158" y="923330"/>
                </a:cubicBezTo>
                <a:cubicBezTo>
                  <a:pt x="3470945" y="965639"/>
                  <a:pt x="3444651" y="900229"/>
                  <a:pt x="3303152" y="923330"/>
                </a:cubicBezTo>
                <a:cubicBezTo>
                  <a:pt x="3161653" y="946431"/>
                  <a:pt x="3153044" y="904676"/>
                  <a:pt x="3045841" y="923330"/>
                </a:cubicBezTo>
                <a:cubicBezTo>
                  <a:pt x="2938638" y="941984"/>
                  <a:pt x="2914205" y="915436"/>
                  <a:pt x="2788531" y="923330"/>
                </a:cubicBezTo>
                <a:cubicBezTo>
                  <a:pt x="2662857" y="931224"/>
                  <a:pt x="2628492" y="902337"/>
                  <a:pt x="2531220" y="923330"/>
                </a:cubicBezTo>
                <a:cubicBezTo>
                  <a:pt x="2433948" y="944323"/>
                  <a:pt x="2310911" y="906941"/>
                  <a:pt x="2160214" y="923330"/>
                </a:cubicBezTo>
                <a:cubicBezTo>
                  <a:pt x="2009517" y="939719"/>
                  <a:pt x="1668274" y="916746"/>
                  <a:pt x="1448121" y="923330"/>
                </a:cubicBezTo>
                <a:cubicBezTo>
                  <a:pt x="1227968" y="929914"/>
                  <a:pt x="818931" y="858732"/>
                  <a:pt x="622333" y="923330"/>
                </a:cubicBezTo>
                <a:cubicBezTo>
                  <a:pt x="425735" y="987928"/>
                  <a:pt x="282426" y="910199"/>
                  <a:pt x="0" y="923330"/>
                </a:cubicBezTo>
                <a:cubicBezTo>
                  <a:pt x="-3851" y="719365"/>
                  <a:pt x="20850" y="596941"/>
                  <a:pt x="0" y="480132"/>
                </a:cubicBezTo>
                <a:cubicBezTo>
                  <a:pt x="-20850" y="363323"/>
                  <a:pt x="48828" y="215582"/>
                  <a:pt x="0" y="0"/>
                </a:cubicBezTo>
                <a:close/>
              </a:path>
            </a:pathLst>
          </a:custGeom>
          <a:solidFill>
            <a:schemeClr val="bg1"/>
          </a:solidFill>
          <a:ln w="28575">
            <a:solidFill>
              <a:srgbClr val="002060"/>
            </a:solidFill>
            <a:extLst>
              <a:ext uri="{C807C97D-BFC1-408E-A445-0C87EB9F89A2}">
                <ask:lineSketchStyleProps xmlns:ask="http://schemas.microsoft.com/office/drawing/2018/sketchyshapes" sd="1943907284">
                  <a:prstGeom prst="rect">
                    <a:avLst/>
                  </a:prstGeom>
                  <ask:type>
                    <ask:lineSketchScribble/>
                  </ask:type>
                </ask:lineSketchStyleProps>
              </a:ext>
            </a:extLst>
          </a:ln>
          <a:effectLst>
            <a:glow rad="63500">
              <a:schemeClr val="accent1">
                <a:satMod val="175000"/>
                <a:alpha val="40000"/>
              </a:schemeClr>
            </a:glow>
          </a:effectLst>
        </p:spPr>
        <p:txBody>
          <a:bodyPr wrap="square" rtlCol="0">
            <a:spAutoFit/>
          </a:bodyPr>
          <a:lstStyle>
            <a:defPPr>
              <a:defRPr lang="en-US"/>
            </a:defPPr>
            <a:lvl1pPr defTabSz="685800">
              <a:defRPr sz="1200" b="1" i="1">
                <a:solidFill>
                  <a:srgbClr val="404040"/>
                </a:solidFill>
                <a:latin typeface="Castellar" panose="020A0402060406010301" pitchFamily="18" charset="0"/>
                <a:ea typeface="ADLaM Display" panose="020F0502020204030204" pitchFamily="2" charset="0"/>
                <a:cs typeface="ADLaM Display" panose="020F0502020204030204" pitchFamily="2" charset="0"/>
              </a:defRPr>
            </a:lvl1pPr>
          </a:lstStyle>
          <a:p>
            <a:pPr defTabSz="685800"/>
            <a:r>
              <a:rPr lang="en-US" sz="1800" dirty="0">
                <a:latin typeface="Castellar" panose="020A0402060406010301" pitchFamily="18" charset="0"/>
              </a:rPr>
              <a:t>ChatGPT banned in Italy over privacy concerns</a:t>
            </a:r>
          </a:p>
          <a:p>
            <a:pPr defTabSz="685800"/>
            <a:endParaRPr lang="en-US" sz="1800" dirty="0">
              <a:latin typeface="Castellar" panose="020A0402060406010301" pitchFamily="18" charset="0"/>
            </a:endParaRPr>
          </a:p>
          <a:p>
            <a:pPr defTabSz="685800"/>
            <a:r>
              <a:rPr lang="en-US" sz="1800" dirty="0">
                <a:solidFill>
                  <a:srgbClr val="3A3ACC"/>
                </a:solidFill>
                <a:latin typeface="var(--font-heading)"/>
              </a:rPr>
              <a:t>-</a:t>
            </a:r>
            <a:r>
              <a:rPr lang="en-US" sz="1800" dirty="0">
                <a:solidFill>
                  <a:srgbClr val="3A3ACC"/>
                </a:solidFill>
                <a:latin typeface="var(--font-heading)"/>
                <a:hlinkClick r:id="rId3">
                  <a:extLst>
                    <a:ext uri="{A12FA001-AC4F-418D-AE19-62706E023703}">
                      <ahyp:hlinkClr xmlns:ahyp="http://schemas.microsoft.com/office/drawing/2018/hyperlinkcolor" val="tx"/>
                    </a:ext>
                  </a:extLst>
                </a:hlinkClick>
              </a:rPr>
              <a:t>BBC</a:t>
            </a:r>
            <a:r>
              <a:rPr lang="en-US" sz="1800" dirty="0">
                <a:solidFill>
                  <a:srgbClr val="3A3ACC"/>
                </a:solidFill>
                <a:latin typeface="var(--font-heading)"/>
              </a:rPr>
              <a:t>, April 2023</a:t>
            </a:r>
          </a:p>
        </p:txBody>
      </p:sp>
      <p:sp>
        <p:nvSpPr>
          <p:cNvPr id="15" name="TextBox 14">
            <a:extLst>
              <a:ext uri="{FF2B5EF4-FFF2-40B4-BE49-F238E27FC236}">
                <a16:creationId xmlns:a16="http://schemas.microsoft.com/office/drawing/2014/main" id="{10213AC6-9A57-C001-4B78-A4B94F7C954F}"/>
              </a:ext>
            </a:extLst>
          </p:cNvPr>
          <p:cNvSpPr txBox="1"/>
          <p:nvPr/>
        </p:nvSpPr>
        <p:spPr>
          <a:xfrm>
            <a:off x="334775" y="2576808"/>
            <a:ext cx="1552214" cy="369332"/>
          </a:xfrm>
          <a:prstGeom prst="rect">
            <a:avLst/>
          </a:prstGeom>
          <a:noFill/>
        </p:spPr>
        <p:txBody>
          <a:bodyPr wrap="square" rtlCol="0">
            <a:spAutoFit/>
          </a:bodyPr>
          <a:lstStyle/>
          <a:p>
            <a:pPr defTabSz="685800"/>
            <a:r>
              <a:rPr lang="en-US" b="1" i="1" u="sng" dirty="0">
                <a:solidFill>
                  <a:srgbClr val="000000"/>
                </a:solidFill>
                <a:latin typeface="Ariel"/>
              </a:rPr>
              <a:t>Standards:</a:t>
            </a:r>
          </a:p>
        </p:txBody>
      </p:sp>
      <p:sp>
        <p:nvSpPr>
          <p:cNvPr id="16" name="TextBox 15">
            <a:extLst>
              <a:ext uri="{FF2B5EF4-FFF2-40B4-BE49-F238E27FC236}">
                <a16:creationId xmlns:a16="http://schemas.microsoft.com/office/drawing/2014/main" id="{432FB5D5-0A67-D43E-82B4-CD5A6DA88FA5}"/>
              </a:ext>
            </a:extLst>
          </p:cNvPr>
          <p:cNvSpPr txBox="1"/>
          <p:nvPr/>
        </p:nvSpPr>
        <p:spPr>
          <a:xfrm>
            <a:off x="227377" y="2946140"/>
            <a:ext cx="3658940" cy="3250121"/>
          </a:xfrm>
          <a:prstGeom prst="rect">
            <a:avLst/>
          </a:prstGeom>
          <a:noFill/>
        </p:spPr>
        <p:txBody>
          <a:bodyPr wrap="square" rtlCol="0">
            <a:spAutoFit/>
          </a:bodyPr>
          <a:lstStyle/>
          <a:p>
            <a:pPr marL="0" lvl="1" defTabSz="533400">
              <a:lnSpc>
                <a:spcPct val="90000"/>
              </a:lnSpc>
              <a:spcBef>
                <a:spcPct val="0"/>
              </a:spcBef>
              <a:spcAft>
                <a:spcPct val="15000"/>
              </a:spcAft>
            </a:pPr>
            <a:r>
              <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Disclosure - upon request - to customers about what, why, and what will be done with personal data.</a:t>
            </a:r>
          </a:p>
          <a:p>
            <a:pPr marL="128588" lvl="1" indent="-128588" defTabSz="533400">
              <a:lnSpc>
                <a:spcPct val="90000"/>
              </a:lnSpc>
              <a:spcBef>
                <a:spcPct val="0"/>
              </a:spcBef>
              <a:spcAft>
                <a:spcPct val="15000"/>
              </a:spcAft>
              <a:buFontTx/>
              <a:buChar char="•"/>
            </a:pPr>
            <a:endPar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lvl="1" defTabSz="533400">
              <a:lnSpc>
                <a:spcPct val="90000"/>
              </a:lnSpc>
              <a:spcBef>
                <a:spcPct val="0"/>
              </a:spcBef>
              <a:spcAft>
                <a:spcPct val="15000"/>
              </a:spcAft>
            </a:pPr>
            <a:r>
              <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Cross reference data used for AI tools against protected categories.</a:t>
            </a:r>
          </a:p>
          <a:p>
            <a:pPr marL="128588" lvl="1" indent="-128588" defTabSz="533400">
              <a:lnSpc>
                <a:spcPct val="90000"/>
              </a:lnSpc>
              <a:spcBef>
                <a:spcPct val="0"/>
              </a:spcBef>
              <a:spcAft>
                <a:spcPct val="15000"/>
              </a:spcAft>
              <a:buFontTx/>
              <a:buChar char="•"/>
            </a:pPr>
            <a:endPar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lvl="1" defTabSz="533400">
              <a:lnSpc>
                <a:spcPct val="90000"/>
              </a:lnSpc>
              <a:spcBef>
                <a:spcPct val="0"/>
              </a:spcBef>
              <a:spcAft>
                <a:spcPct val="15000"/>
              </a:spcAft>
            </a:pPr>
            <a:r>
              <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Ensure AI tool output does not include personal information like SSN, DOB, or addresses.</a:t>
            </a:r>
          </a:p>
        </p:txBody>
      </p:sp>
      <p:cxnSp>
        <p:nvCxnSpPr>
          <p:cNvPr id="17" name="Straight Arrow Connector 16">
            <a:extLst>
              <a:ext uri="{FF2B5EF4-FFF2-40B4-BE49-F238E27FC236}">
                <a16:creationId xmlns:a16="http://schemas.microsoft.com/office/drawing/2014/main" id="{3BF48F88-240C-AC31-4DEC-3D3B451A6F2C}"/>
              </a:ext>
            </a:extLst>
          </p:cNvPr>
          <p:cNvCxnSpPr>
            <a:cxnSpLocks/>
          </p:cNvCxnSpPr>
          <p:nvPr/>
        </p:nvCxnSpPr>
        <p:spPr>
          <a:xfrm flipV="1">
            <a:off x="3886317" y="4022753"/>
            <a:ext cx="456232" cy="4549"/>
          </a:xfrm>
          <a:prstGeom prst="straightConnector1">
            <a:avLst/>
          </a:prstGeom>
          <a:ln w="381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sp>
        <p:nvSpPr>
          <p:cNvPr id="18" name="TextBox 17">
            <a:extLst>
              <a:ext uri="{FF2B5EF4-FFF2-40B4-BE49-F238E27FC236}">
                <a16:creationId xmlns:a16="http://schemas.microsoft.com/office/drawing/2014/main" id="{A8CCED7C-A8AE-C032-6502-22739364D41E}"/>
              </a:ext>
            </a:extLst>
          </p:cNvPr>
          <p:cNvSpPr txBox="1"/>
          <p:nvPr/>
        </p:nvSpPr>
        <p:spPr>
          <a:xfrm>
            <a:off x="4426773" y="2632868"/>
            <a:ext cx="2555488" cy="369332"/>
          </a:xfrm>
          <a:prstGeom prst="rect">
            <a:avLst/>
          </a:prstGeom>
          <a:noFill/>
        </p:spPr>
        <p:txBody>
          <a:bodyPr wrap="square" rtlCol="0">
            <a:spAutoFit/>
          </a:bodyPr>
          <a:lstStyle/>
          <a:p>
            <a:pPr defTabSz="685800"/>
            <a:r>
              <a:rPr lang="en-US" b="1" i="1" u="sng" dirty="0">
                <a:solidFill>
                  <a:srgbClr val="000000"/>
                </a:solidFill>
                <a:latin typeface="Ariel"/>
              </a:rPr>
              <a:t>Best Practices:</a:t>
            </a:r>
          </a:p>
        </p:txBody>
      </p:sp>
      <p:sp>
        <p:nvSpPr>
          <p:cNvPr id="19" name="TextBox 18">
            <a:extLst>
              <a:ext uri="{FF2B5EF4-FFF2-40B4-BE49-F238E27FC236}">
                <a16:creationId xmlns:a16="http://schemas.microsoft.com/office/drawing/2014/main" id="{56349898-8314-2ECF-FF35-ABE6990C0AC7}"/>
              </a:ext>
            </a:extLst>
          </p:cNvPr>
          <p:cNvSpPr txBox="1"/>
          <p:nvPr/>
        </p:nvSpPr>
        <p:spPr>
          <a:xfrm>
            <a:off x="4424001" y="2992753"/>
            <a:ext cx="3032549" cy="2751522"/>
          </a:xfrm>
          <a:prstGeom prst="rect">
            <a:avLst/>
          </a:prstGeom>
          <a:noFill/>
        </p:spPr>
        <p:txBody>
          <a:bodyPr wrap="square" rtlCol="0">
            <a:spAutoFit/>
          </a:bodyPr>
          <a:lstStyle/>
          <a:p>
            <a:pPr marL="0" lvl="1" defTabSz="533400">
              <a:lnSpc>
                <a:spcPct val="90000"/>
              </a:lnSpc>
              <a:spcBef>
                <a:spcPct val="0"/>
              </a:spcBef>
              <a:spcAft>
                <a:spcPct val="15000"/>
              </a:spcAft>
            </a:pPr>
            <a:r>
              <a:rPr lang="en-US" sz="1800" dirty="0">
                <a:solidFill>
                  <a:srgbClr val="000000"/>
                </a:solidFill>
                <a:latin typeface="Arial" panose="020B0604020202020204" pitchFamily="34" charset="0"/>
                <a:ea typeface="Calibri" panose="020F0502020204030204" pitchFamily="34" charset="0"/>
              </a:rPr>
              <a:t>Provide training on privacy requirements applicable to the company.</a:t>
            </a:r>
          </a:p>
          <a:p>
            <a:pPr marL="128588" lvl="1" indent="-128588" defTabSz="533400">
              <a:lnSpc>
                <a:spcPct val="90000"/>
              </a:lnSpc>
              <a:spcBef>
                <a:spcPct val="0"/>
              </a:spcBef>
              <a:spcAft>
                <a:spcPct val="15000"/>
              </a:spcAft>
              <a:buFontTx/>
              <a:buChar char="•"/>
            </a:pPr>
            <a:endParaRPr lang="en-US" sz="1800" dirty="0">
              <a:solidFill>
                <a:srgbClr val="000000"/>
              </a:solidFill>
              <a:latin typeface="Arial" panose="020B0604020202020204" pitchFamily="34" charset="0"/>
              <a:ea typeface="Calibri" panose="020F0502020204030204" pitchFamily="34" charset="0"/>
            </a:endParaRPr>
          </a:p>
          <a:p>
            <a:pPr marL="0" lvl="1" defTabSz="533400">
              <a:lnSpc>
                <a:spcPct val="90000"/>
              </a:lnSpc>
              <a:spcBef>
                <a:spcPct val="0"/>
              </a:spcBef>
              <a:spcAft>
                <a:spcPct val="15000"/>
              </a:spcAft>
            </a:pPr>
            <a:r>
              <a:rPr lang="en-US" sz="1800" dirty="0">
                <a:solidFill>
                  <a:srgbClr val="000000"/>
                </a:solidFill>
                <a:latin typeface="Arial" panose="020B0604020202020204" pitchFamily="34" charset="0"/>
                <a:ea typeface="Calibri" panose="020F0502020204030204" pitchFamily="34" charset="0"/>
              </a:rPr>
              <a:t>Identify points of contact for privacy experts.</a:t>
            </a:r>
          </a:p>
          <a:p>
            <a:pPr marL="128588" lvl="1" indent="-128588" defTabSz="533400">
              <a:lnSpc>
                <a:spcPct val="90000"/>
              </a:lnSpc>
              <a:spcBef>
                <a:spcPct val="0"/>
              </a:spcBef>
              <a:spcAft>
                <a:spcPct val="15000"/>
              </a:spcAft>
              <a:buFontTx/>
              <a:buChar char="•"/>
            </a:pPr>
            <a:endParaRPr lang="en-US" sz="1800" dirty="0">
              <a:solidFill>
                <a:srgbClr val="000000"/>
              </a:solidFill>
              <a:latin typeface="Arial" panose="020B0604020202020204" pitchFamily="34" charset="0"/>
              <a:ea typeface="Calibri" panose="020F0502020204030204" pitchFamily="34" charset="0"/>
            </a:endParaRPr>
          </a:p>
          <a:p>
            <a:pPr marL="0" lvl="1" defTabSz="533400">
              <a:lnSpc>
                <a:spcPct val="90000"/>
              </a:lnSpc>
              <a:spcBef>
                <a:spcPct val="0"/>
              </a:spcBef>
              <a:spcAft>
                <a:spcPct val="15000"/>
              </a:spcAft>
            </a:pPr>
            <a:r>
              <a:rPr lang="en-US" sz="1800" dirty="0">
                <a:solidFill>
                  <a:srgbClr val="000000"/>
                </a:solidFill>
                <a:latin typeface="Arial" panose="020B0604020202020204" pitchFamily="34" charset="0"/>
                <a:ea typeface="Calibri" panose="020F0502020204030204" pitchFamily="34" charset="0"/>
              </a:rPr>
              <a:t>Create tools that flag specific types of personally identifiable information.</a:t>
            </a:r>
            <a:endParaRPr lang="en-US" sz="1800" dirty="0">
              <a:solidFill>
                <a:srgbClr val="000000"/>
              </a:solidFill>
              <a:latin typeface="Aptos Light"/>
            </a:endParaRPr>
          </a:p>
        </p:txBody>
      </p:sp>
      <p:cxnSp>
        <p:nvCxnSpPr>
          <p:cNvPr id="20" name="Straight Arrow Connector 19">
            <a:extLst>
              <a:ext uri="{FF2B5EF4-FFF2-40B4-BE49-F238E27FC236}">
                <a16:creationId xmlns:a16="http://schemas.microsoft.com/office/drawing/2014/main" id="{ABC9776B-2CF4-77FC-0C12-AB088A488B25}"/>
              </a:ext>
            </a:extLst>
          </p:cNvPr>
          <p:cNvCxnSpPr>
            <a:cxnSpLocks/>
          </p:cNvCxnSpPr>
          <p:nvPr/>
        </p:nvCxnSpPr>
        <p:spPr>
          <a:xfrm flipV="1">
            <a:off x="7456551" y="4018204"/>
            <a:ext cx="456232" cy="4549"/>
          </a:xfrm>
          <a:prstGeom prst="straightConnector1">
            <a:avLst/>
          </a:prstGeom>
          <a:ln w="381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sp>
        <p:nvSpPr>
          <p:cNvPr id="21" name="TextBox 20">
            <a:extLst>
              <a:ext uri="{FF2B5EF4-FFF2-40B4-BE49-F238E27FC236}">
                <a16:creationId xmlns:a16="http://schemas.microsoft.com/office/drawing/2014/main" id="{E27194AB-3D78-6C9E-D595-692F3B6535E0}"/>
              </a:ext>
            </a:extLst>
          </p:cNvPr>
          <p:cNvSpPr txBox="1"/>
          <p:nvPr/>
        </p:nvSpPr>
        <p:spPr>
          <a:xfrm>
            <a:off x="7912783" y="2623421"/>
            <a:ext cx="3044312" cy="369332"/>
          </a:xfrm>
          <a:prstGeom prst="rect">
            <a:avLst/>
          </a:prstGeom>
          <a:noFill/>
        </p:spPr>
        <p:txBody>
          <a:bodyPr wrap="square" rtlCol="0">
            <a:spAutoFit/>
          </a:bodyPr>
          <a:lstStyle/>
          <a:p>
            <a:pPr defTabSz="685800"/>
            <a:r>
              <a:rPr lang="en-US" b="1" i="1" u="sng" dirty="0">
                <a:solidFill>
                  <a:srgbClr val="000000"/>
                </a:solidFill>
                <a:latin typeface="Ariel"/>
              </a:rPr>
              <a:t>References for Actuaries:</a:t>
            </a:r>
          </a:p>
        </p:txBody>
      </p:sp>
      <p:sp>
        <p:nvSpPr>
          <p:cNvPr id="22" name="TextBox 21">
            <a:extLst>
              <a:ext uri="{FF2B5EF4-FFF2-40B4-BE49-F238E27FC236}">
                <a16:creationId xmlns:a16="http://schemas.microsoft.com/office/drawing/2014/main" id="{AE58F736-5B84-FA78-771C-D986F10CE5EA}"/>
              </a:ext>
            </a:extLst>
          </p:cNvPr>
          <p:cNvSpPr txBox="1"/>
          <p:nvPr/>
        </p:nvSpPr>
        <p:spPr>
          <a:xfrm>
            <a:off x="7912783" y="2956480"/>
            <a:ext cx="3966104" cy="2419124"/>
          </a:xfrm>
          <a:prstGeom prst="rect">
            <a:avLst/>
          </a:prstGeom>
          <a:noFill/>
        </p:spPr>
        <p:txBody>
          <a:bodyPr wrap="square" rtlCol="0">
            <a:spAutoFit/>
          </a:bodyPr>
          <a:lstStyle/>
          <a:p>
            <a:pPr marL="0" lvl="1" defTabSz="533400">
              <a:lnSpc>
                <a:spcPct val="90000"/>
              </a:lnSpc>
              <a:spcBef>
                <a:spcPct val="0"/>
              </a:spcBef>
              <a:spcAft>
                <a:spcPct val="15000"/>
              </a:spcAft>
            </a:pPr>
            <a:r>
              <a:rPr lang="en-US" sz="1800" b="1" dirty="0">
                <a:solidFill>
                  <a:srgbClr val="3A3ACC"/>
                </a:solidFill>
                <a:latin typeface="Arial" panose="020B0604020202020204" pitchFamily="34" charset="0"/>
                <a:ea typeface="Calibri" panose="020F0502020204030204" pitchFamily="34" charset="0"/>
              </a:rPr>
              <a:t>Precept 9 </a:t>
            </a:r>
            <a:r>
              <a:rPr lang="en-US" sz="1800" dirty="0">
                <a:solidFill>
                  <a:srgbClr val="000000"/>
                </a:solidFill>
                <a:latin typeface="Arial" panose="020B0604020202020204" pitchFamily="34" charset="0"/>
                <a:ea typeface="Calibri" panose="020F0502020204030204" pitchFamily="34" charset="0"/>
              </a:rPr>
              <a:t>of the Code of Conduct - “An Actuary shall not disclose to another party any Confidential Information unless authorized by the Principal to do so or required to do so by law.”</a:t>
            </a:r>
          </a:p>
          <a:p>
            <a:pPr marL="128588" lvl="1" indent="-128588" defTabSz="533400">
              <a:lnSpc>
                <a:spcPct val="90000"/>
              </a:lnSpc>
              <a:spcBef>
                <a:spcPct val="0"/>
              </a:spcBef>
              <a:spcAft>
                <a:spcPct val="15000"/>
              </a:spcAft>
              <a:buFontTx/>
              <a:buChar char="•"/>
            </a:pPr>
            <a:endParaRPr lang="en-US" sz="1800" dirty="0">
              <a:solidFill>
                <a:srgbClr val="000000"/>
              </a:solidFill>
              <a:latin typeface="Arial" panose="020B0604020202020204" pitchFamily="34" charset="0"/>
              <a:ea typeface="Calibri" panose="020F0502020204030204" pitchFamily="34" charset="0"/>
            </a:endParaRPr>
          </a:p>
          <a:p>
            <a:pPr marL="0" lvl="1" defTabSz="533400">
              <a:lnSpc>
                <a:spcPct val="90000"/>
              </a:lnSpc>
              <a:spcBef>
                <a:spcPct val="0"/>
              </a:spcBef>
              <a:spcAft>
                <a:spcPct val="15000"/>
              </a:spcAft>
            </a:pPr>
            <a:r>
              <a:rPr lang="en-US" sz="1800" b="1" dirty="0">
                <a:solidFill>
                  <a:srgbClr val="3A3ACC"/>
                </a:solidFill>
                <a:latin typeface="Arial" panose="020B0604020202020204" pitchFamily="34" charset="0"/>
                <a:ea typeface="Calibri" panose="020F0502020204030204" pitchFamily="34" charset="0"/>
              </a:rPr>
              <a:t>ASOP 23 </a:t>
            </a:r>
            <a:r>
              <a:rPr lang="en-US" sz="1800" dirty="0">
                <a:solidFill>
                  <a:srgbClr val="000000"/>
                </a:solidFill>
                <a:latin typeface="Arial" panose="020B0604020202020204" pitchFamily="34" charset="0"/>
                <a:ea typeface="Calibri" panose="020F0502020204030204" pitchFamily="34" charset="0"/>
              </a:rPr>
              <a:t>– provides guidance on performing a review of the data.</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4C4A7EB-F2C8-F487-51B2-E5A8AD9A00F8}"/>
              </a:ext>
            </a:extLst>
          </p:cNvPr>
          <p:cNvSpPr txBox="1"/>
          <p:nvPr/>
        </p:nvSpPr>
        <p:spPr>
          <a:xfrm>
            <a:off x="227377" y="6196260"/>
            <a:ext cx="10729718" cy="523220"/>
          </a:xfrm>
          <a:prstGeom prst="rect">
            <a:avLst/>
          </a:prstGeom>
          <a:solidFill>
            <a:schemeClr val="tx2">
              <a:lumMod val="10000"/>
              <a:lumOff val="90000"/>
            </a:schemeClr>
          </a:solidFill>
        </p:spPr>
        <p:txBody>
          <a:bodyPr wrap="square" rtlCol="0">
            <a:spAutoFit/>
          </a:bodyPr>
          <a:lstStyle/>
          <a:p>
            <a:pPr defTabSz="685800"/>
            <a:r>
              <a:rPr lang="en-US" sz="1400" dirty="0">
                <a:solidFill>
                  <a:srgbClr val="222222"/>
                </a:solidFill>
                <a:latin typeface="Arial" panose="020B0604020202020204" pitchFamily="34" charset="0"/>
                <a:ea typeface="Calibri" panose="020F0502020204030204" pitchFamily="34" charset="0"/>
              </a:rPr>
              <a:t>1: These include the General Data Protection Regulation (in the European Union), the California Consumer Privacy Act, the Health Insurance and Portability Accountability Act, the Privacy Act &amp; Freedom of Information Act, and Sarbanes-Oxley. </a:t>
            </a:r>
          </a:p>
        </p:txBody>
      </p:sp>
    </p:spTree>
    <p:extLst>
      <p:ext uri="{BB962C8B-B14F-4D97-AF65-F5344CB8AC3E}">
        <p14:creationId xmlns:p14="http://schemas.microsoft.com/office/powerpoint/2010/main" val="2971854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F3E8476-FFE8-9911-FD5F-9179669EA6AC}"/>
              </a:ext>
            </a:extLst>
          </p:cNvPr>
          <p:cNvSpPr txBox="1">
            <a:spLocks/>
          </p:cNvSpPr>
          <p:nvPr/>
        </p:nvSpPr>
        <p:spPr>
          <a:xfrm>
            <a:off x="354863" y="461877"/>
            <a:ext cx="10717689" cy="402418"/>
          </a:xfrm>
          <a:prstGeom prst="rect">
            <a:avLst/>
          </a:prstGeom>
        </p:spPr>
        <p:txBody>
          <a:bodyPr vert="horz" wrap="square" lIns="0" tIns="0" rIns="0" bIns="0" rtlCol="0" anchor="t" anchorCtr="0">
            <a:spAutoFit/>
          </a:bodyPr>
          <a:lstStyle>
            <a:defPPr>
              <a:defRPr lang="en-US"/>
            </a:defPPr>
            <a:lvl1pPr defTabSz="514350">
              <a:lnSpc>
                <a:spcPct val="80000"/>
              </a:lnSpc>
              <a:spcBef>
                <a:spcPct val="0"/>
              </a:spcBef>
              <a:buNone/>
              <a:defRPr sz="3200" b="1" spc="0" baseline="0">
                <a:solidFill>
                  <a:schemeClr val="tx2"/>
                </a:solidFill>
                <a:latin typeface="+mj-lt"/>
                <a:ea typeface="+mj-ea"/>
                <a:cs typeface="+mj-cs"/>
              </a:defRPr>
            </a:lvl1pPr>
          </a:lstStyle>
          <a:p>
            <a:r>
              <a:rPr lang="en-US" dirty="0"/>
              <a:t>Principle #4: </a:t>
            </a:r>
            <a:r>
              <a:rPr lang="en-US" b="1" dirty="0">
                <a:solidFill>
                  <a:srgbClr val="C00000"/>
                </a:solidFill>
              </a:rPr>
              <a:t>Ensure there is accountability</a:t>
            </a:r>
            <a:endParaRPr lang="en-US" dirty="0"/>
          </a:p>
        </p:txBody>
      </p:sp>
      <p:cxnSp>
        <p:nvCxnSpPr>
          <p:cNvPr id="12" name="Straight Connector 11">
            <a:extLst>
              <a:ext uri="{FF2B5EF4-FFF2-40B4-BE49-F238E27FC236}">
                <a16:creationId xmlns:a16="http://schemas.microsoft.com/office/drawing/2014/main" id="{087962D4-3FA4-2D20-1754-21136E80C8A0}"/>
              </a:ext>
            </a:extLst>
          </p:cNvPr>
          <p:cNvCxnSpPr>
            <a:cxnSpLocks/>
          </p:cNvCxnSpPr>
          <p:nvPr/>
        </p:nvCxnSpPr>
        <p:spPr>
          <a:xfrm>
            <a:off x="334775" y="955147"/>
            <a:ext cx="11294730" cy="48253"/>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428C2F94-C8E1-07CB-90A0-CE1EA8A43960}"/>
              </a:ext>
            </a:extLst>
          </p:cNvPr>
          <p:cNvSpPr txBox="1"/>
          <p:nvPr/>
        </p:nvSpPr>
        <p:spPr>
          <a:xfrm>
            <a:off x="227377" y="961685"/>
            <a:ext cx="11585223" cy="369332"/>
          </a:xfrm>
          <a:prstGeom prst="rect">
            <a:avLst/>
          </a:prstGeom>
          <a:noFill/>
        </p:spPr>
        <p:txBody>
          <a:bodyPr wrap="none" rtlCol="0">
            <a:spAutoFit/>
          </a:bodyPr>
          <a:lstStyle/>
          <a:p>
            <a:pPr defTabSz="685800"/>
            <a:r>
              <a:rPr lang="en-US" sz="1800" b="1" i="1" dirty="0">
                <a:solidFill>
                  <a:srgbClr val="222222"/>
                </a:solidFill>
                <a:latin typeface="Arial" panose="020B0604020202020204" pitchFamily="34" charset="0"/>
                <a:ea typeface="Calibri" panose="020F0502020204030204" pitchFamily="34" charset="0"/>
              </a:rPr>
              <a:t>Assign an accountable individual to ensure requirements are met and risks are addressed appropriately</a:t>
            </a:r>
            <a:endParaRPr lang="en-US" sz="1800" b="1" i="1" baseline="30000" dirty="0">
              <a:solidFill>
                <a:srgbClr val="222222"/>
              </a:solidFill>
              <a:latin typeface="Arial" panose="020B060402020202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3B339D82-6F95-7A78-86E8-8F6E89C849BF}"/>
              </a:ext>
            </a:extLst>
          </p:cNvPr>
          <p:cNvSpPr txBox="1"/>
          <p:nvPr/>
        </p:nvSpPr>
        <p:spPr>
          <a:xfrm>
            <a:off x="334775" y="1363285"/>
            <a:ext cx="11369545" cy="923330"/>
          </a:xfrm>
          <a:custGeom>
            <a:avLst/>
            <a:gdLst>
              <a:gd name="connsiteX0" fmla="*/ 0 w 11369545"/>
              <a:gd name="connsiteY0" fmla="*/ 0 h 923330"/>
              <a:gd name="connsiteX1" fmla="*/ 371006 w 11369545"/>
              <a:gd name="connsiteY1" fmla="*/ 0 h 923330"/>
              <a:gd name="connsiteX2" fmla="*/ 855708 w 11369545"/>
              <a:gd name="connsiteY2" fmla="*/ 0 h 923330"/>
              <a:gd name="connsiteX3" fmla="*/ 1113019 w 11369545"/>
              <a:gd name="connsiteY3" fmla="*/ 0 h 923330"/>
              <a:gd name="connsiteX4" fmla="*/ 1370329 w 11369545"/>
              <a:gd name="connsiteY4" fmla="*/ 0 h 923330"/>
              <a:gd name="connsiteX5" fmla="*/ 2082422 w 11369545"/>
              <a:gd name="connsiteY5" fmla="*/ 0 h 923330"/>
              <a:gd name="connsiteX6" fmla="*/ 2453428 w 11369545"/>
              <a:gd name="connsiteY6" fmla="*/ 0 h 923330"/>
              <a:gd name="connsiteX7" fmla="*/ 2824434 w 11369545"/>
              <a:gd name="connsiteY7" fmla="*/ 0 h 923330"/>
              <a:gd name="connsiteX8" fmla="*/ 3195441 w 11369545"/>
              <a:gd name="connsiteY8" fmla="*/ 0 h 923330"/>
              <a:gd name="connsiteX9" fmla="*/ 3452751 w 11369545"/>
              <a:gd name="connsiteY9" fmla="*/ 0 h 923330"/>
              <a:gd name="connsiteX10" fmla="*/ 3937453 w 11369545"/>
              <a:gd name="connsiteY10" fmla="*/ 0 h 923330"/>
              <a:gd name="connsiteX11" fmla="*/ 4535850 w 11369545"/>
              <a:gd name="connsiteY11" fmla="*/ 0 h 923330"/>
              <a:gd name="connsiteX12" fmla="*/ 5247943 w 11369545"/>
              <a:gd name="connsiteY12" fmla="*/ 0 h 923330"/>
              <a:gd name="connsiteX13" fmla="*/ 6073731 w 11369545"/>
              <a:gd name="connsiteY13" fmla="*/ 0 h 923330"/>
              <a:gd name="connsiteX14" fmla="*/ 6672128 w 11369545"/>
              <a:gd name="connsiteY14" fmla="*/ 0 h 923330"/>
              <a:gd name="connsiteX15" fmla="*/ 6929438 w 11369545"/>
              <a:gd name="connsiteY15" fmla="*/ 0 h 923330"/>
              <a:gd name="connsiteX16" fmla="*/ 7527836 w 11369545"/>
              <a:gd name="connsiteY16" fmla="*/ 0 h 923330"/>
              <a:gd name="connsiteX17" fmla="*/ 8012537 w 11369545"/>
              <a:gd name="connsiteY17" fmla="*/ 0 h 923330"/>
              <a:gd name="connsiteX18" fmla="*/ 8610934 w 11369545"/>
              <a:gd name="connsiteY18" fmla="*/ 0 h 923330"/>
              <a:gd name="connsiteX19" fmla="*/ 8981941 w 11369545"/>
              <a:gd name="connsiteY19" fmla="*/ 0 h 923330"/>
              <a:gd name="connsiteX20" fmla="*/ 9694033 w 11369545"/>
              <a:gd name="connsiteY20" fmla="*/ 0 h 923330"/>
              <a:gd name="connsiteX21" fmla="*/ 10519821 w 11369545"/>
              <a:gd name="connsiteY21" fmla="*/ 0 h 923330"/>
              <a:gd name="connsiteX22" fmla="*/ 11369545 w 11369545"/>
              <a:gd name="connsiteY22" fmla="*/ 0 h 923330"/>
              <a:gd name="connsiteX23" fmla="*/ 11369545 w 11369545"/>
              <a:gd name="connsiteY23" fmla="*/ 461665 h 923330"/>
              <a:gd name="connsiteX24" fmla="*/ 11369545 w 11369545"/>
              <a:gd name="connsiteY24" fmla="*/ 923330 h 923330"/>
              <a:gd name="connsiteX25" fmla="*/ 10657452 w 11369545"/>
              <a:gd name="connsiteY25" fmla="*/ 923330 h 923330"/>
              <a:gd name="connsiteX26" fmla="*/ 10400142 w 11369545"/>
              <a:gd name="connsiteY26" fmla="*/ 923330 h 923330"/>
              <a:gd name="connsiteX27" fmla="*/ 9688049 w 11369545"/>
              <a:gd name="connsiteY27" fmla="*/ 923330 h 923330"/>
              <a:gd name="connsiteX28" fmla="*/ 8862261 w 11369545"/>
              <a:gd name="connsiteY28" fmla="*/ 923330 h 923330"/>
              <a:gd name="connsiteX29" fmla="*/ 8150169 w 11369545"/>
              <a:gd name="connsiteY29" fmla="*/ 923330 h 923330"/>
              <a:gd name="connsiteX30" fmla="*/ 7665467 w 11369545"/>
              <a:gd name="connsiteY30" fmla="*/ 923330 h 923330"/>
              <a:gd name="connsiteX31" fmla="*/ 7180765 w 11369545"/>
              <a:gd name="connsiteY31" fmla="*/ 923330 h 923330"/>
              <a:gd name="connsiteX32" fmla="*/ 6582368 w 11369545"/>
              <a:gd name="connsiteY32" fmla="*/ 923330 h 923330"/>
              <a:gd name="connsiteX33" fmla="*/ 6325057 w 11369545"/>
              <a:gd name="connsiteY33" fmla="*/ 923330 h 923330"/>
              <a:gd name="connsiteX34" fmla="*/ 5499269 w 11369545"/>
              <a:gd name="connsiteY34" fmla="*/ 923330 h 923330"/>
              <a:gd name="connsiteX35" fmla="*/ 5128263 w 11369545"/>
              <a:gd name="connsiteY35" fmla="*/ 923330 h 923330"/>
              <a:gd name="connsiteX36" fmla="*/ 4416171 w 11369545"/>
              <a:gd name="connsiteY36" fmla="*/ 923330 h 923330"/>
              <a:gd name="connsiteX37" fmla="*/ 3704078 w 11369545"/>
              <a:gd name="connsiteY37" fmla="*/ 923330 h 923330"/>
              <a:gd name="connsiteX38" fmla="*/ 2878290 w 11369545"/>
              <a:gd name="connsiteY38" fmla="*/ 923330 h 923330"/>
              <a:gd name="connsiteX39" fmla="*/ 2166198 w 11369545"/>
              <a:gd name="connsiteY39" fmla="*/ 923330 h 923330"/>
              <a:gd name="connsiteX40" fmla="*/ 1340410 w 11369545"/>
              <a:gd name="connsiteY40" fmla="*/ 923330 h 923330"/>
              <a:gd name="connsiteX41" fmla="*/ 969403 w 11369545"/>
              <a:gd name="connsiteY41" fmla="*/ 923330 h 923330"/>
              <a:gd name="connsiteX42" fmla="*/ 0 w 11369545"/>
              <a:gd name="connsiteY42" fmla="*/ 923330 h 923330"/>
              <a:gd name="connsiteX43" fmla="*/ 0 w 11369545"/>
              <a:gd name="connsiteY43" fmla="*/ 443198 h 923330"/>
              <a:gd name="connsiteX44" fmla="*/ 0 w 11369545"/>
              <a:gd name="connsiteY44"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69545" h="923330" fill="none" extrusionOk="0">
                <a:moveTo>
                  <a:pt x="0" y="0"/>
                </a:moveTo>
                <a:cubicBezTo>
                  <a:pt x="183341" y="-14396"/>
                  <a:pt x="275531" y="43048"/>
                  <a:pt x="371006" y="0"/>
                </a:cubicBezTo>
                <a:cubicBezTo>
                  <a:pt x="466481" y="-43048"/>
                  <a:pt x="748908" y="25599"/>
                  <a:pt x="855708" y="0"/>
                </a:cubicBezTo>
                <a:cubicBezTo>
                  <a:pt x="962508" y="-25599"/>
                  <a:pt x="990656" y="6803"/>
                  <a:pt x="1113019" y="0"/>
                </a:cubicBezTo>
                <a:cubicBezTo>
                  <a:pt x="1235382" y="-6803"/>
                  <a:pt x="1250556" y="28333"/>
                  <a:pt x="1370329" y="0"/>
                </a:cubicBezTo>
                <a:cubicBezTo>
                  <a:pt x="1490102" y="-28333"/>
                  <a:pt x="1857184" y="83999"/>
                  <a:pt x="2082422" y="0"/>
                </a:cubicBezTo>
                <a:cubicBezTo>
                  <a:pt x="2307660" y="-83999"/>
                  <a:pt x="2286028" y="42129"/>
                  <a:pt x="2453428" y="0"/>
                </a:cubicBezTo>
                <a:cubicBezTo>
                  <a:pt x="2620828" y="-42129"/>
                  <a:pt x="2697715" y="20534"/>
                  <a:pt x="2824434" y="0"/>
                </a:cubicBezTo>
                <a:cubicBezTo>
                  <a:pt x="2951153" y="-20534"/>
                  <a:pt x="3100627" y="36769"/>
                  <a:pt x="3195441" y="0"/>
                </a:cubicBezTo>
                <a:cubicBezTo>
                  <a:pt x="3290255" y="-36769"/>
                  <a:pt x="3344481" y="2488"/>
                  <a:pt x="3452751" y="0"/>
                </a:cubicBezTo>
                <a:cubicBezTo>
                  <a:pt x="3561021" y="-2488"/>
                  <a:pt x="3757214" y="35218"/>
                  <a:pt x="3937453" y="0"/>
                </a:cubicBezTo>
                <a:cubicBezTo>
                  <a:pt x="4117692" y="-35218"/>
                  <a:pt x="4240313" y="61895"/>
                  <a:pt x="4535850" y="0"/>
                </a:cubicBezTo>
                <a:cubicBezTo>
                  <a:pt x="4831387" y="-61895"/>
                  <a:pt x="4973356" y="29795"/>
                  <a:pt x="5247943" y="0"/>
                </a:cubicBezTo>
                <a:cubicBezTo>
                  <a:pt x="5522530" y="-29795"/>
                  <a:pt x="5839232" y="56121"/>
                  <a:pt x="6073731" y="0"/>
                </a:cubicBezTo>
                <a:cubicBezTo>
                  <a:pt x="6308230" y="-56121"/>
                  <a:pt x="6472852" y="54709"/>
                  <a:pt x="6672128" y="0"/>
                </a:cubicBezTo>
                <a:cubicBezTo>
                  <a:pt x="6871404" y="-54709"/>
                  <a:pt x="6833339" y="11662"/>
                  <a:pt x="6929438" y="0"/>
                </a:cubicBezTo>
                <a:cubicBezTo>
                  <a:pt x="7025537" y="-11662"/>
                  <a:pt x="7230119" y="50470"/>
                  <a:pt x="7527836" y="0"/>
                </a:cubicBezTo>
                <a:cubicBezTo>
                  <a:pt x="7825553" y="-50470"/>
                  <a:pt x="7872092" y="17459"/>
                  <a:pt x="8012537" y="0"/>
                </a:cubicBezTo>
                <a:cubicBezTo>
                  <a:pt x="8152982" y="-17459"/>
                  <a:pt x="8327456" y="48815"/>
                  <a:pt x="8610934" y="0"/>
                </a:cubicBezTo>
                <a:cubicBezTo>
                  <a:pt x="8894412" y="-48815"/>
                  <a:pt x="8855194" y="36181"/>
                  <a:pt x="8981941" y="0"/>
                </a:cubicBezTo>
                <a:cubicBezTo>
                  <a:pt x="9108688" y="-36181"/>
                  <a:pt x="9536219" y="19205"/>
                  <a:pt x="9694033" y="0"/>
                </a:cubicBezTo>
                <a:cubicBezTo>
                  <a:pt x="9851847" y="-19205"/>
                  <a:pt x="10226347" y="59852"/>
                  <a:pt x="10519821" y="0"/>
                </a:cubicBezTo>
                <a:cubicBezTo>
                  <a:pt x="10813295" y="-59852"/>
                  <a:pt x="11114553" y="9431"/>
                  <a:pt x="11369545" y="0"/>
                </a:cubicBezTo>
                <a:cubicBezTo>
                  <a:pt x="11415203" y="178588"/>
                  <a:pt x="11318840" y="342128"/>
                  <a:pt x="11369545" y="461665"/>
                </a:cubicBezTo>
                <a:cubicBezTo>
                  <a:pt x="11420250" y="581202"/>
                  <a:pt x="11314838" y="768056"/>
                  <a:pt x="11369545" y="923330"/>
                </a:cubicBezTo>
                <a:cubicBezTo>
                  <a:pt x="11020505" y="938032"/>
                  <a:pt x="10829905" y="901537"/>
                  <a:pt x="10657452" y="923330"/>
                </a:cubicBezTo>
                <a:cubicBezTo>
                  <a:pt x="10484999" y="945123"/>
                  <a:pt x="10464954" y="906150"/>
                  <a:pt x="10400142" y="923330"/>
                </a:cubicBezTo>
                <a:cubicBezTo>
                  <a:pt x="10335330" y="940510"/>
                  <a:pt x="9958526" y="868298"/>
                  <a:pt x="9688049" y="923330"/>
                </a:cubicBezTo>
                <a:cubicBezTo>
                  <a:pt x="9417572" y="978362"/>
                  <a:pt x="9081093" y="858355"/>
                  <a:pt x="8862261" y="923330"/>
                </a:cubicBezTo>
                <a:cubicBezTo>
                  <a:pt x="8643429" y="988305"/>
                  <a:pt x="8445530" y="905264"/>
                  <a:pt x="8150169" y="923330"/>
                </a:cubicBezTo>
                <a:cubicBezTo>
                  <a:pt x="7854808" y="941396"/>
                  <a:pt x="7878625" y="881375"/>
                  <a:pt x="7665467" y="923330"/>
                </a:cubicBezTo>
                <a:cubicBezTo>
                  <a:pt x="7452309" y="965285"/>
                  <a:pt x="7381192" y="867473"/>
                  <a:pt x="7180765" y="923330"/>
                </a:cubicBezTo>
                <a:cubicBezTo>
                  <a:pt x="6980338" y="979187"/>
                  <a:pt x="6702414" y="857800"/>
                  <a:pt x="6582368" y="923330"/>
                </a:cubicBezTo>
                <a:cubicBezTo>
                  <a:pt x="6462322" y="988860"/>
                  <a:pt x="6397571" y="897909"/>
                  <a:pt x="6325057" y="923330"/>
                </a:cubicBezTo>
                <a:cubicBezTo>
                  <a:pt x="6252543" y="948751"/>
                  <a:pt x="5834491" y="874034"/>
                  <a:pt x="5499269" y="923330"/>
                </a:cubicBezTo>
                <a:cubicBezTo>
                  <a:pt x="5164047" y="972626"/>
                  <a:pt x="5224249" y="885855"/>
                  <a:pt x="5128263" y="923330"/>
                </a:cubicBezTo>
                <a:cubicBezTo>
                  <a:pt x="5032277" y="960805"/>
                  <a:pt x="4766268" y="902432"/>
                  <a:pt x="4416171" y="923330"/>
                </a:cubicBezTo>
                <a:cubicBezTo>
                  <a:pt x="4066074" y="944228"/>
                  <a:pt x="4059632" y="871951"/>
                  <a:pt x="3704078" y="923330"/>
                </a:cubicBezTo>
                <a:cubicBezTo>
                  <a:pt x="3348524" y="974709"/>
                  <a:pt x="3191946" y="877914"/>
                  <a:pt x="2878290" y="923330"/>
                </a:cubicBezTo>
                <a:cubicBezTo>
                  <a:pt x="2564634" y="968746"/>
                  <a:pt x="2424587" y="849561"/>
                  <a:pt x="2166198" y="923330"/>
                </a:cubicBezTo>
                <a:cubicBezTo>
                  <a:pt x="1907809" y="997099"/>
                  <a:pt x="1648460" y="885434"/>
                  <a:pt x="1340410" y="923330"/>
                </a:cubicBezTo>
                <a:cubicBezTo>
                  <a:pt x="1032360" y="961226"/>
                  <a:pt x="1153822" y="914024"/>
                  <a:pt x="969403" y="923330"/>
                </a:cubicBezTo>
                <a:cubicBezTo>
                  <a:pt x="784984" y="932636"/>
                  <a:pt x="455163" y="903330"/>
                  <a:pt x="0" y="923330"/>
                </a:cubicBezTo>
                <a:cubicBezTo>
                  <a:pt x="-41239" y="817934"/>
                  <a:pt x="45287" y="659170"/>
                  <a:pt x="0" y="443198"/>
                </a:cubicBezTo>
                <a:cubicBezTo>
                  <a:pt x="-45287" y="227226"/>
                  <a:pt x="35323" y="122302"/>
                  <a:pt x="0" y="0"/>
                </a:cubicBezTo>
                <a:close/>
              </a:path>
              <a:path w="11369545" h="923330" stroke="0" extrusionOk="0">
                <a:moveTo>
                  <a:pt x="0" y="0"/>
                </a:moveTo>
                <a:cubicBezTo>
                  <a:pt x="103447" y="-39654"/>
                  <a:pt x="251981" y="14473"/>
                  <a:pt x="371006" y="0"/>
                </a:cubicBezTo>
                <a:cubicBezTo>
                  <a:pt x="490031" y="-14473"/>
                  <a:pt x="686747" y="34761"/>
                  <a:pt x="969403" y="0"/>
                </a:cubicBezTo>
                <a:cubicBezTo>
                  <a:pt x="1252059" y="-34761"/>
                  <a:pt x="1105518" y="9275"/>
                  <a:pt x="1226714" y="0"/>
                </a:cubicBezTo>
                <a:cubicBezTo>
                  <a:pt x="1347910" y="-9275"/>
                  <a:pt x="1761037" y="6958"/>
                  <a:pt x="1938807" y="0"/>
                </a:cubicBezTo>
                <a:cubicBezTo>
                  <a:pt x="2116577" y="-6958"/>
                  <a:pt x="2227453" y="11486"/>
                  <a:pt x="2309813" y="0"/>
                </a:cubicBezTo>
                <a:cubicBezTo>
                  <a:pt x="2392173" y="-11486"/>
                  <a:pt x="2585666" y="8279"/>
                  <a:pt x="2794514" y="0"/>
                </a:cubicBezTo>
                <a:cubicBezTo>
                  <a:pt x="3003362" y="-8279"/>
                  <a:pt x="3089395" y="22288"/>
                  <a:pt x="3165521" y="0"/>
                </a:cubicBezTo>
                <a:cubicBezTo>
                  <a:pt x="3241647" y="-22288"/>
                  <a:pt x="3372141" y="21355"/>
                  <a:pt x="3536527" y="0"/>
                </a:cubicBezTo>
                <a:cubicBezTo>
                  <a:pt x="3700913" y="-21355"/>
                  <a:pt x="3976861" y="46029"/>
                  <a:pt x="4248619" y="0"/>
                </a:cubicBezTo>
                <a:cubicBezTo>
                  <a:pt x="4520377" y="-46029"/>
                  <a:pt x="4580076" y="3918"/>
                  <a:pt x="4847017" y="0"/>
                </a:cubicBezTo>
                <a:cubicBezTo>
                  <a:pt x="5113958" y="-3918"/>
                  <a:pt x="5396773" y="51264"/>
                  <a:pt x="5672805" y="0"/>
                </a:cubicBezTo>
                <a:cubicBezTo>
                  <a:pt x="5948837" y="-51264"/>
                  <a:pt x="5978279" y="53906"/>
                  <a:pt x="6271202" y="0"/>
                </a:cubicBezTo>
                <a:cubicBezTo>
                  <a:pt x="6564125" y="-53906"/>
                  <a:pt x="6653169" y="44835"/>
                  <a:pt x="6983294" y="0"/>
                </a:cubicBezTo>
                <a:cubicBezTo>
                  <a:pt x="7313419" y="-44835"/>
                  <a:pt x="7373666" y="45588"/>
                  <a:pt x="7581691" y="0"/>
                </a:cubicBezTo>
                <a:cubicBezTo>
                  <a:pt x="7789716" y="-45588"/>
                  <a:pt x="7745700" y="22652"/>
                  <a:pt x="7839002" y="0"/>
                </a:cubicBezTo>
                <a:cubicBezTo>
                  <a:pt x="7932304" y="-22652"/>
                  <a:pt x="8386546" y="40960"/>
                  <a:pt x="8551095" y="0"/>
                </a:cubicBezTo>
                <a:cubicBezTo>
                  <a:pt x="8715644" y="-40960"/>
                  <a:pt x="8847356" y="57078"/>
                  <a:pt x="9035796" y="0"/>
                </a:cubicBezTo>
                <a:cubicBezTo>
                  <a:pt x="9224236" y="-57078"/>
                  <a:pt x="9304002" y="33372"/>
                  <a:pt x="9406802" y="0"/>
                </a:cubicBezTo>
                <a:cubicBezTo>
                  <a:pt x="9509602" y="-33372"/>
                  <a:pt x="9636371" y="21149"/>
                  <a:pt x="9777809" y="0"/>
                </a:cubicBezTo>
                <a:cubicBezTo>
                  <a:pt x="9919247" y="-21149"/>
                  <a:pt x="10216447" y="45224"/>
                  <a:pt x="10603597" y="0"/>
                </a:cubicBezTo>
                <a:cubicBezTo>
                  <a:pt x="10990747" y="-45224"/>
                  <a:pt x="11028317" y="59924"/>
                  <a:pt x="11369545" y="0"/>
                </a:cubicBezTo>
                <a:cubicBezTo>
                  <a:pt x="11375692" y="192704"/>
                  <a:pt x="11314350" y="288985"/>
                  <a:pt x="11369545" y="480132"/>
                </a:cubicBezTo>
                <a:cubicBezTo>
                  <a:pt x="11424740" y="671279"/>
                  <a:pt x="11347402" y="795211"/>
                  <a:pt x="11369545" y="923330"/>
                </a:cubicBezTo>
                <a:cubicBezTo>
                  <a:pt x="11226863" y="966232"/>
                  <a:pt x="11074419" y="893654"/>
                  <a:pt x="10884843" y="923330"/>
                </a:cubicBezTo>
                <a:cubicBezTo>
                  <a:pt x="10695267" y="953006"/>
                  <a:pt x="10256809" y="893779"/>
                  <a:pt x="10059055" y="923330"/>
                </a:cubicBezTo>
                <a:cubicBezTo>
                  <a:pt x="9861301" y="952881"/>
                  <a:pt x="9782158" y="880238"/>
                  <a:pt x="9688049" y="923330"/>
                </a:cubicBezTo>
                <a:cubicBezTo>
                  <a:pt x="9593940" y="966422"/>
                  <a:pt x="9224999" y="876695"/>
                  <a:pt x="8862261" y="923330"/>
                </a:cubicBezTo>
                <a:cubicBezTo>
                  <a:pt x="8499523" y="969965"/>
                  <a:pt x="8540727" y="878873"/>
                  <a:pt x="8263864" y="923330"/>
                </a:cubicBezTo>
                <a:cubicBezTo>
                  <a:pt x="7987001" y="967787"/>
                  <a:pt x="7990439" y="888742"/>
                  <a:pt x="7892858" y="923330"/>
                </a:cubicBezTo>
                <a:cubicBezTo>
                  <a:pt x="7795277" y="957918"/>
                  <a:pt x="7751929" y="913895"/>
                  <a:pt x="7635547" y="923330"/>
                </a:cubicBezTo>
                <a:cubicBezTo>
                  <a:pt x="7519165" y="932765"/>
                  <a:pt x="7151950" y="906186"/>
                  <a:pt x="6809759" y="923330"/>
                </a:cubicBezTo>
                <a:cubicBezTo>
                  <a:pt x="6467568" y="940474"/>
                  <a:pt x="6467622" y="860387"/>
                  <a:pt x="6211362" y="923330"/>
                </a:cubicBezTo>
                <a:cubicBezTo>
                  <a:pt x="5955102" y="986273"/>
                  <a:pt x="5878523" y="899690"/>
                  <a:pt x="5726660" y="923330"/>
                </a:cubicBezTo>
                <a:cubicBezTo>
                  <a:pt x="5574797" y="946970"/>
                  <a:pt x="5473553" y="885331"/>
                  <a:pt x="5241959" y="923330"/>
                </a:cubicBezTo>
                <a:cubicBezTo>
                  <a:pt x="5010365" y="961329"/>
                  <a:pt x="5038983" y="921726"/>
                  <a:pt x="4984648" y="923330"/>
                </a:cubicBezTo>
                <a:cubicBezTo>
                  <a:pt x="4930313" y="924934"/>
                  <a:pt x="4544002" y="849368"/>
                  <a:pt x="4158860" y="923330"/>
                </a:cubicBezTo>
                <a:cubicBezTo>
                  <a:pt x="3773718" y="997292"/>
                  <a:pt x="3877371" y="881021"/>
                  <a:pt x="3674158" y="923330"/>
                </a:cubicBezTo>
                <a:cubicBezTo>
                  <a:pt x="3470945" y="965639"/>
                  <a:pt x="3444651" y="900229"/>
                  <a:pt x="3303152" y="923330"/>
                </a:cubicBezTo>
                <a:cubicBezTo>
                  <a:pt x="3161653" y="946431"/>
                  <a:pt x="3153044" y="904676"/>
                  <a:pt x="3045841" y="923330"/>
                </a:cubicBezTo>
                <a:cubicBezTo>
                  <a:pt x="2938638" y="941984"/>
                  <a:pt x="2914205" y="915436"/>
                  <a:pt x="2788531" y="923330"/>
                </a:cubicBezTo>
                <a:cubicBezTo>
                  <a:pt x="2662857" y="931224"/>
                  <a:pt x="2628492" y="902337"/>
                  <a:pt x="2531220" y="923330"/>
                </a:cubicBezTo>
                <a:cubicBezTo>
                  <a:pt x="2433948" y="944323"/>
                  <a:pt x="2310911" y="906941"/>
                  <a:pt x="2160214" y="923330"/>
                </a:cubicBezTo>
                <a:cubicBezTo>
                  <a:pt x="2009517" y="939719"/>
                  <a:pt x="1668274" y="916746"/>
                  <a:pt x="1448121" y="923330"/>
                </a:cubicBezTo>
                <a:cubicBezTo>
                  <a:pt x="1227968" y="929914"/>
                  <a:pt x="818931" y="858732"/>
                  <a:pt x="622333" y="923330"/>
                </a:cubicBezTo>
                <a:cubicBezTo>
                  <a:pt x="425735" y="987928"/>
                  <a:pt x="282426" y="910199"/>
                  <a:pt x="0" y="923330"/>
                </a:cubicBezTo>
                <a:cubicBezTo>
                  <a:pt x="-3851" y="719365"/>
                  <a:pt x="20850" y="596941"/>
                  <a:pt x="0" y="480132"/>
                </a:cubicBezTo>
                <a:cubicBezTo>
                  <a:pt x="-20850" y="363323"/>
                  <a:pt x="48828" y="215582"/>
                  <a:pt x="0" y="0"/>
                </a:cubicBezTo>
                <a:close/>
              </a:path>
            </a:pathLst>
          </a:custGeom>
          <a:solidFill>
            <a:schemeClr val="bg1"/>
          </a:solidFill>
          <a:ln w="28575">
            <a:solidFill>
              <a:srgbClr val="002060"/>
            </a:solidFill>
            <a:extLst>
              <a:ext uri="{C807C97D-BFC1-408E-A445-0C87EB9F89A2}">
                <ask:lineSketchStyleProps xmlns:ask="http://schemas.microsoft.com/office/drawing/2018/sketchyshapes" sd="1943907284">
                  <a:prstGeom prst="rect">
                    <a:avLst/>
                  </a:prstGeom>
                  <ask:type>
                    <ask:lineSketchScribble/>
                  </ask:type>
                </ask:lineSketchStyleProps>
              </a:ext>
            </a:extLst>
          </a:ln>
          <a:effectLst>
            <a:glow rad="63500">
              <a:schemeClr val="accent1">
                <a:satMod val="175000"/>
                <a:alpha val="40000"/>
              </a:schemeClr>
            </a:glow>
          </a:effectLst>
        </p:spPr>
        <p:txBody>
          <a:bodyPr wrap="square" rtlCol="0">
            <a:spAutoFit/>
          </a:bodyPr>
          <a:lstStyle>
            <a:defPPr>
              <a:defRPr lang="en-US"/>
            </a:defPPr>
            <a:lvl1pPr defTabSz="685800">
              <a:defRPr sz="1200" b="1" i="1">
                <a:solidFill>
                  <a:srgbClr val="404040"/>
                </a:solidFill>
                <a:latin typeface="Castellar" panose="020A0402060406010301" pitchFamily="18" charset="0"/>
                <a:ea typeface="ADLaM Display" panose="020F0502020204030204" pitchFamily="2" charset="0"/>
                <a:cs typeface="ADLaM Display" panose="020F0502020204030204" pitchFamily="2" charset="0"/>
              </a:defRPr>
            </a:lvl1pPr>
          </a:lstStyle>
          <a:p>
            <a:pPr defTabSz="685800"/>
            <a:r>
              <a:rPr lang="en-US" sz="1800" dirty="0">
                <a:latin typeface="Castellar" panose="020A0402060406010301" pitchFamily="18" charset="0"/>
              </a:rPr>
              <a:t>Attorneys Face Sanctions After Citing Case Law ‘Hallucinated’ by ChatGPT</a:t>
            </a:r>
          </a:p>
          <a:p>
            <a:pPr defTabSz="685800"/>
            <a:endParaRPr lang="en-US" sz="1800" dirty="0">
              <a:latin typeface="Castellar" panose="020A0402060406010301" pitchFamily="18" charset="0"/>
            </a:endParaRPr>
          </a:p>
          <a:p>
            <a:pPr defTabSz="685800"/>
            <a:r>
              <a:rPr lang="en-US" sz="1800" dirty="0">
                <a:solidFill>
                  <a:srgbClr val="3A3ACC"/>
                </a:solidFill>
                <a:latin typeface="var(--font-heading)"/>
              </a:rPr>
              <a:t>-</a:t>
            </a:r>
            <a:r>
              <a:rPr lang="en-US" sz="1800" dirty="0">
                <a:solidFill>
                  <a:srgbClr val="3A3ACC"/>
                </a:solidFill>
                <a:latin typeface="var(--font-heading)"/>
                <a:hlinkClick r:id="rId3">
                  <a:extLst>
                    <a:ext uri="{A12FA001-AC4F-418D-AE19-62706E023703}">
                      <ahyp:hlinkClr xmlns:ahyp="http://schemas.microsoft.com/office/drawing/2018/hyperlinkcolor" val="tx"/>
                    </a:ext>
                  </a:extLst>
                </a:hlinkClick>
              </a:rPr>
              <a:t>PYMNTS</a:t>
            </a:r>
            <a:r>
              <a:rPr lang="en-US" sz="1800" dirty="0">
                <a:solidFill>
                  <a:srgbClr val="3A3ACC"/>
                </a:solidFill>
                <a:latin typeface="var(--font-heading)"/>
              </a:rPr>
              <a:t>, May 2023</a:t>
            </a:r>
          </a:p>
        </p:txBody>
      </p:sp>
      <p:sp>
        <p:nvSpPr>
          <p:cNvPr id="15" name="TextBox 14">
            <a:extLst>
              <a:ext uri="{FF2B5EF4-FFF2-40B4-BE49-F238E27FC236}">
                <a16:creationId xmlns:a16="http://schemas.microsoft.com/office/drawing/2014/main" id="{10213AC6-9A57-C001-4B78-A4B94F7C954F}"/>
              </a:ext>
            </a:extLst>
          </p:cNvPr>
          <p:cNvSpPr txBox="1"/>
          <p:nvPr/>
        </p:nvSpPr>
        <p:spPr>
          <a:xfrm>
            <a:off x="334775" y="2576808"/>
            <a:ext cx="1552214" cy="369332"/>
          </a:xfrm>
          <a:prstGeom prst="rect">
            <a:avLst/>
          </a:prstGeom>
          <a:noFill/>
        </p:spPr>
        <p:txBody>
          <a:bodyPr wrap="square" rtlCol="0">
            <a:spAutoFit/>
          </a:bodyPr>
          <a:lstStyle/>
          <a:p>
            <a:pPr defTabSz="685800"/>
            <a:r>
              <a:rPr lang="en-US" b="1" i="1" u="sng" dirty="0">
                <a:solidFill>
                  <a:srgbClr val="000000"/>
                </a:solidFill>
                <a:latin typeface="Ariel"/>
              </a:rPr>
              <a:t>Standards:</a:t>
            </a:r>
          </a:p>
        </p:txBody>
      </p:sp>
      <p:sp>
        <p:nvSpPr>
          <p:cNvPr id="16" name="TextBox 15">
            <a:extLst>
              <a:ext uri="{FF2B5EF4-FFF2-40B4-BE49-F238E27FC236}">
                <a16:creationId xmlns:a16="http://schemas.microsoft.com/office/drawing/2014/main" id="{432FB5D5-0A67-D43E-82B4-CD5A6DA88FA5}"/>
              </a:ext>
            </a:extLst>
          </p:cNvPr>
          <p:cNvSpPr txBox="1"/>
          <p:nvPr/>
        </p:nvSpPr>
        <p:spPr>
          <a:xfrm>
            <a:off x="227377" y="2946140"/>
            <a:ext cx="3658940" cy="3693319"/>
          </a:xfrm>
          <a:prstGeom prst="rect">
            <a:avLst/>
          </a:prstGeom>
          <a:noFill/>
        </p:spPr>
        <p:txBody>
          <a:bodyPr wrap="square" rtlCol="0">
            <a:spAutoFit/>
          </a:bodyPr>
          <a:lstStyle/>
          <a:p>
            <a:pPr defTabSz="685800"/>
            <a:r>
              <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Assign an </a:t>
            </a:r>
            <a:r>
              <a:rPr lang="en-US" sz="1800" dirty="0">
                <a:solidFill>
                  <a:srgbClr val="1B2130"/>
                </a:solidFill>
                <a:latin typeface="Arial" panose="020B0604020202020204" pitchFamily="34" charset="0"/>
                <a:ea typeface="Calibri" panose="020F0502020204030204" pitchFamily="34" charset="0"/>
                <a:cs typeface="Times New Roman" panose="02020603050405020304" pitchFamily="18" charset="0"/>
              </a:rPr>
              <a:t>accountable party </a:t>
            </a:r>
            <a:r>
              <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for each AI tool and at the portfolio level to ensure heightened risks are addressed w/ appropriate controls and staff are trained.</a:t>
            </a:r>
          </a:p>
          <a:p>
            <a:pPr defTabSz="685800"/>
            <a:endPar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defTabSz="685800"/>
            <a:r>
              <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Required periodic attestation that the accountable individual understands ownership req’s.</a:t>
            </a:r>
          </a:p>
          <a:p>
            <a:pPr defTabSz="685800"/>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Requirements may include a required human review prior to each use instance.</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3BF48F88-240C-AC31-4DEC-3D3B451A6F2C}"/>
              </a:ext>
            </a:extLst>
          </p:cNvPr>
          <p:cNvCxnSpPr>
            <a:cxnSpLocks/>
          </p:cNvCxnSpPr>
          <p:nvPr/>
        </p:nvCxnSpPr>
        <p:spPr>
          <a:xfrm flipV="1">
            <a:off x="3886317" y="4022753"/>
            <a:ext cx="456232" cy="4549"/>
          </a:xfrm>
          <a:prstGeom prst="straightConnector1">
            <a:avLst/>
          </a:prstGeom>
          <a:ln w="381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sp>
        <p:nvSpPr>
          <p:cNvPr id="18" name="TextBox 17">
            <a:extLst>
              <a:ext uri="{FF2B5EF4-FFF2-40B4-BE49-F238E27FC236}">
                <a16:creationId xmlns:a16="http://schemas.microsoft.com/office/drawing/2014/main" id="{A8CCED7C-A8AE-C032-6502-22739364D41E}"/>
              </a:ext>
            </a:extLst>
          </p:cNvPr>
          <p:cNvSpPr txBox="1"/>
          <p:nvPr/>
        </p:nvSpPr>
        <p:spPr>
          <a:xfrm>
            <a:off x="4426773" y="2632868"/>
            <a:ext cx="2555488" cy="369332"/>
          </a:xfrm>
          <a:prstGeom prst="rect">
            <a:avLst/>
          </a:prstGeom>
          <a:noFill/>
        </p:spPr>
        <p:txBody>
          <a:bodyPr wrap="square" rtlCol="0">
            <a:spAutoFit/>
          </a:bodyPr>
          <a:lstStyle/>
          <a:p>
            <a:pPr defTabSz="685800"/>
            <a:r>
              <a:rPr lang="en-US" b="1" i="1" u="sng" dirty="0">
                <a:solidFill>
                  <a:srgbClr val="000000"/>
                </a:solidFill>
                <a:latin typeface="Ariel"/>
              </a:rPr>
              <a:t>Best Practices:</a:t>
            </a:r>
          </a:p>
        </p:txBody>
      </p:sp>
      <p:sp>
        <p:nvSpPr>
          <p:cNvPr id="19" name="TextBox 18">
            <a:extLst>
              <a:ext uri="{FF2B5EF4-FFF2-40B4-BE49-F238E27FC236}">
                <a16:creationId xmlns:a16="http://schemas.microsoft.com/office/drawing/2014/main" id="{56349898-8314-2ECF-FF35-ABE6990C0AC7}"/>
              </a:ext>
            </a:extLst>
          </p:cNvPr>
          <p:cNvSpPr txBox="1"/>
          <p:nvPr/>
        </p:nvSpPr>
        <p:spPr>
          <a:xfrm>
            <a:off x="4424001" y="2992753"/>
            <a:ext cx="3032549" cy="3416320"/>
          </a:xfrm>
          <a:prstGeom prst="rect">
            <a:avLst/>
          </a:prstGeom>
          <a:noFill/>
        </p:spPr>
        <p:txBody>
          <a:bodyPr wrap="square" rtlCol="0">
            <a:spAutoFit/>
          </a:bodyPr>
          <a:lstStyle/>
          <a:p>
            <a:pPr defTabSz="685800"/>
            <a:r>
              <a:rPr lang="en-US" sz="1800" dirty="0">
                <a:solidFill>
                  <a:srgbClr val="000000"/>
                </a:solidFill>
                <a:latin typeface="Arial" panose="020B0604020202020204" pitchFamily="34" charset="0"/>
                <a:ea typeface="Calibri" panose="020F0502020204030204" pitchFamily="34" charset="0"/>
              </a:rPr>
              <a:t>Provide periodic training of all associated requirements for the accountable parties.</a:t>
            </a:r>
          </a:p>
          <a:p>
            <a:pPr defTabSz="685800"/>
            <a:endParaRPr lang="en-US" sz="1800" dirty="0">
              <a:solidFill>
                <a:srgbClr val="000000"/>
              </a:solidFill>
              <a:latin typeface="Arial" panose="020B0604020202020204" pitchFamily="34" charset="0"/>
              <a:ea typeface="Calibri" panose="020F0502020204030204" pitchFamily="34" charset="0"/>
            </a:endParaRPr>
          </a:p>
          <a:p>
            <a:pPr defTabSz="685800"/>
            <a:r>
              <a:rPr lang="en-US" sz="1800" dirty="0">
                <a:solidFill>
                  <a:srgbClr val="000000"/>
                </a:solidFill>
                <a:latin typeface="Arial" panose="020B0604020202020204" pitchFamily="34" charset="0"/>
                <a:ea typeface="Calibri" panose="020F0502020204030204" pitchFamily="34" charset="0"/>
              </a:rPr>
              <a:t>Create a checklist to enable an accountable party to ensure that each requirement has been met.</a:t>
            </a:r>
          </a:p>
          <a:p>
            <a:pPr defTabSz="685800"/>
            <a:endParaRPr lang="en-US" sz="1800" dirty="0">
              <a:solidFill>
                <a:srgbClr val="000000"/>
              </a:solidFill>
              <a:latin typeface="Arial" panose="020B0604020202020204" pitchFamily="34" charset="0"/>
              <a:ea typeface="Calibri" panose="020F0502020204030204" pitchFamily="34" charset="0"/>
            </a:endParaRPr>
          </a:p>
          <a:p>
            <a:pPr defTabSz="685800"/>
            <a:r>
              <a:rPr lang="en-US" sz="1800" dirty="0">
                <a:solidFill>
                  <a:srgbClr val="000000"/>
                </a:solidFill>
                <a:latin typeface="Arial" panose="020B0604020202020204" pitchFamily="34" charset="0"/>
                <a:ea typeface="Calibri" panose="020F0502020204030204" pitchFamily="34" charset="0"/>
              </a:rPr>
              <a:t>Identify subject matter experts on whom the accountable party can rely.</a:t>
            </a:r>
          </a:p>
        </p:txBody>
      </p:sp>
      <p:cxnSp>
        <p:nvCxnSpPr>
          <p:cNvPr id="20" name="Straight Arrow Connector 19">
            <a:extLst>
              <a:ext uri="{FF2B5EF4-FFF2-40B4-BE49-F238E27FC236}">
                <a16:creationId xmlns:a16="http://schemas.microsoft.com/office/drawing/2014/main" id="{ABC9776B-2CF4-77FC-0C12-AB088A488B25}"/>
              </a:ext>
            </a:extLst>
          </p:cNvPr>
          <p:cNvCxnSpPr>
            <a:cxnSpLocks/>
          </p:cNvCxnSpPr>
          <p:nvPr/>
        </p:nvCxnSpPr>
        <p:spPr>
          <a:xfrm flipV="1">
            <a:off x="7456551" y="4018204"/>
            <a:ext cx="456232" cy="4549"/>
          </a:xfrm>
          <a:prstGeom prst="straightConnector1">
            <a:avLst/>
          </a:prstGeom>
          <a:ln w="381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sp>
        <p:nvSpPr>
          <p:cNvPr id="21" name="TextBox 20">
            <a:extLst>
              <a:ext uri="{FF2B5EF4-FFF2-40B4-BE49-F238E27FC236}">
                <a16:creationId xmlns:a16="http://schemas.microsoft.com/office/drawing/2014/main" id="{E27194AB-3D78-6C9E-D595-692F3B6535E0}"/>
              </a:ext>
            </a:extLst>
          </p:cNvPr>
          <p:cNvSpPr txBox="1"/>
          <p:nvPr/>
        </p:nvSpPr>
        <p:spPr>
          <a:xfrm>
            <a:off x="7912783" y="2623421"/>
            <a:ext cx="3044312" cy="369332"/>
          </a:xfrm>
          <a:prstGeom prst="rect">
            <a:avLst/>
          </a:prstGeom>
          <a:noFill/>
        </p:spPr>
        <p:txBody>
          <a:bodyPr wrap="square" rtlCol="0">
            <a:spAutoFit/>
          </a:bodyPr>
          <a:lstStyle/>
          <a:p>
            <a:pPr defTabSz="685800"/>
            <a:r>
              <a:rPr lang="en-US" b="1" i="1" u="sng" dirty="0">
                <a:solidFill>
                  <a:srgbClr val="000000"/>
                </a:solidFill>
                <a:latin typeface="Ariel"/>
              </a:rPr>
              <a:t>References for Actuaries:</a:t>
            </a:r>
          </a:p>
        </p:txBody>
      </p:sp>
      <p:sp>
        <p:nvSpPr>
          <p:cNvPr id="22" name="TextBox 21">
            <a:extLst>
              <a:ext uri="{FF2B5EF4-FFF2-40B4-BE49-F238E27FC236}">
                <a16:creationId xmlns:a16="http://schemas.microsoft.com/office/drawing/2014/main" id="{AE58F736-5B84-FA78-771C-D986F10CE5EA}"/>
              </a:ext>
            </a:extLst>
          </p:cNvPr>
          <p:cNvSpPr txBox="1"/>
          <p:nvPr/>
        </p:nvSpPr>
        <p:spPr>
          <a:xfrm>
            <a:off x="7912783" y="2956480"/>
            <a:ext cx="3966104" cy="2585323"/>
          </a:xfrm>
          <a:prstGeom prst="rect">
            <a:avLst/>
          </a:prstGeom>
          <a:noFill/>
        </p:spPr>
        <p:txBody>
          <a:bodyPr wrap="square" rtlCol="0">
            <a:spAutoFit/>
          </a:bodyPr>
          <a:lstStyle/>
          <a:p>
            <a:pPr defTabSz="685800"/>
            <a:r>
              <a:rPr lang="en-US" sz="1800" b="1" dirty="0">
                <a:solidFill>
                  <a:srgbClr val="3A3ACC"/>
                </a:solidFill>
                <a:latin typeface="Arial" panose="020B0604020202020204" pitchFamily="34" charset="0"/>
                <a:ea typeface="Calibri" panose="020F0502020204030204" pitchFamily="34" charset="0"/>
              </a:rPr>
              <a:t>Precept 1 </a:t>
            </a:r>
            <a:r>
              <a:rPr lang="en-US" sz="1800" dirty="0">
                <a:solidFill>
                  <a:srgbClr val="000000"/>
                </a:solidFill>
                <a:latin typeface="Arial" panose="020B0604020202020204" pitchFamily="34" charset="0"/>
                <a:ea typeface="Calibri" panose="020F0502020204030204" pitchFamily="34" charset="0"/>
              </a:rPr>
              <a:t>of the Code of Conduct - “An Actuary shall perform Actuarial Services with skill and care.”</a:t>
            </a:r>
          </a:p>
          <a:p>
            <a:pPr defTabSz="685800"/>
            <a:endParaRPr lang="en-US" sz="1800" dirty="0">
              <a:solidFill>
                <a:srgbClr val="000000"/>
              </a:solidFill>
              <a:latin typeface="Arial" panose="020B0604020202020204" pitchFamily="34" charset="0"/>
              <a:ea typeface="Calibri" panose="020F0502020204030204" pitchFamily="34" charset="0"/>
            </a:endParaRPr>
          </a:p>
          <a:p>
            <a:pPr defTabSz="685800"/>
            <a:r>
              <a:rPr lang="en-US" sz="1800" b="1" dirty="0">
                <a:solidFill>
                  <a:srgbClr val="3A3ACC"/>
                </a:solidFill>
                <a:latin typeface="Arial" panose="020B0604020202020204" pitchFamily="34" charset="0"/>
                <a:ea typeface="Calibri" panose="020F0502020204030204" pitchFamily="34" charset="0"/>
              </a:rPr>
              <a:t>ASOP 56</a:t>
            </a:r>
            <a:r>
              <a:rPr lang="en-US" sz="1800" dirty="0">
                <a:solidFill>
                  <a:srgbClr val="000000"/>
                </a:solidFill>
                <a:latin typeface="Arial" panose="020B0604020202020204" pitchFamily="34" charset="0"/>
                <a:ea typeface="Calibri" panose="020F0502020204030204" pitchFamily="34" charset="0"/>
              </a:rPr>
              <a:t> – provides guidance on understanding the model.</a:t>
            </a:r>
          </a:p>
          <a:p>
            <a:pPr defTabSz="685800"/>
            <a:endParaRPr lang="en-US" sz="1800" dirty="0">
              <a:solidFill>
                <a:srgbClr val="000000"/>
              </a:solidFill>
              <a:latin typeface="Aptos Light"/>
            </a:endParaRPr>
          </a:p>
          <a:p>
            <a:pPr defTabSz="685800"/>
            <a:r>
              <a:rPr lang="en-US" sz="1800" b="1" dirty="0">
                <a:solidFill>
                  <a:srgbClr val="3A3ACC"/>
                </a:solidFill>
                <a:latin typeface="Arial" panose="020B0604020202020204" pitchFamily="34" charset="0"/>
                <a:ea typeface="Calibri" panose="020F0502020204030204" pitchFamily="34" charset="0"/>
              </a:rPr>
              <a:t>ASOP 23</a:t>
            </a:r>
            <a:r>
              <a:rPr lang="en-US" sz="1800" dirty="0">
                <a:solidFill>
                  <a:srgbClr val="000000"/>
                </a:solidFill>
                <a:latin typeface="Arial" panose="020B0604020202020204" pitchFamily="34" charset="0"/>
                <a:ea typeface="Calibri" panose="020F0502020204030204" pitchFamily="34" charset="0"/>
              </a:rPr>
              <a:t> – provides guidance on the use of data.</a:t>
            </a:r>
            <a:endParaRPr lang="en-US" sz="1800" dirty="0">
              <a:solidFill>
                <a:srgbClr val="000000"/>
              </a:solidFill>
              <a:latin typeface="Aptos Light"/>
            </a:endParaRPr>
          </a:p>
        </p:txBody>
      </p:sp>
    </p:spTree>
    <p:extLst>
      <p:ext uri="{BB962C8B-B14F-4D97-AF65-F5344CB8AC3E}">
        <p14:creationId xmlns:p14="http://schemas.microsoft.com/office/powerpoint/2010/main" val="2537522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4AB90D3-9D57-57EE-5B6A-EF37039ECCFF}"/>
              </a:ext>
            </a:extLst>
          </p:cNvPr>
          <p:cNvSpPr txBox="1">
            <a:spLocks/>
          </p:cNvSpPr>
          <p:nvPr/>
        </p:nvSpPr>
        <p:spPr>
          <a:xfrm>
            <a:off x="124691" y="457204"/>
            <a:ext cx="8944493" cy="402418"/>
          </a:xfrm>
          <a:prstGeom prst="rect">
            <a:avLst/>
          </a:prstGeom>
        </p:spPr>
        <p:txBody>
          <a:bodyPr vert="horz" wrap="square" lIns="0" tIns="0" rIns="0" bIns="0" rtlCol="0" anchor="t" anchorCtr="0">
            <a:spAutoFit/>
          </a:bodyPr>
          <a:lstStyle>
            <a:defPPr>
              <a:defRPr lang="en-US"/>
            </a:defPPr>
            <a:lvl1pPr defTabSz="514350">
              <a:lnSpc>
                <a:spcPct val="80000"/>
              </a:lnSpc>
              <a:spcBef>
                <a:spcPct val="0"/>
              </a:spcBef>
              <a:buNone/>
              <a:defRPr sz="3200" b="1" spc="0" baseline="0">
                <a:solidFill>
                  <a:schemeClr val="tx2"/>
                </a:solidFill>
                <a:latin typeface="+mj-lt"/>
                <a:ea typeface="+mj-ea"/>
                <a:cs typeface="+mj-cs"/>
              </a:defRPr>
            </a:lvl1pPr>
          </a:lstStyle>
          <a:p>
            <a:r>
              <a:rPr lang="en-US" dirty="0"/>
              <a:t>Principle #5: </a:t>
            </a:r>
            <a:r>
              <a:rPr lang="en-US" b="1" dirty="0">
                <a:solidFill>
                  <a:srgbClr val="C00000"/>
                </a:solidFill>
              </a:rPr>
              <a:t>Make sure tools are reliable and safe</a:t>
            </a:r>
            <a:endParaRPr lang="en-US" dirty="0"/>
          </a:p>
        </p:txBody>
      </p:sp>
      <p:cxnSp>
        <p:nvCxnSpPr>
          <p:cNvPr id="12" name="Straight Connector 11">
            <a:extLst>
              <a:ext uri="{FF2B5EF4-FFF2-40B4-BE49-F238E27FC236}">
                <a16:creationId xmlns:a16="http://schemas.microsoft.com/office/drawing/2014/main" id="{CF79FCBA-CD2A-F775-C274-99606DFB3FD3}"/>
              </a:ext>
            </a:extLst>
          </p:cNvPr>
          <p:cNvCxnSpPr>
            <a:cxnSpLocks/>
          </p:cNvCxnSpPr>
          <p:nvPr/>
        </p:nvCxnSpPr>
        <p:spPr>
          <a:xfrm>
            <a:off x="278457" y="1140108"/>
            <a:ext cx="11351048" cy="0"/>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BDCC51B9-4E9C-C9C0-FAB3-036F68DAE1F7}"/>
              </a:ext>
            </a:extLst>
          </p:cNvPr>
          <p:cNvSpPr txBox="1"/>
          <p:nvPr/>
        </p:nvSpPr>
        <p:spPr>
          <a:xfrm>
            <a:off x="278457" y="1407943"/>
            <a:ext cx="3866714" cy="1785104"/>
          </a:xfrm>
          <a:custGeom>
            <a:avLst/>
            <a:gdLst>
              <a:gd name="connsiteX0" fmla="*/ 0 w 3866714"/>
              <a:gd name="connsiteY0" fmla="*/ 0 h 1785104"/>
              <a:gd name="connsiteX1" fmla="*/ 552388 w 3866714"/>
              <a:gd name="connsiteY1" fmla="*/ 0 h 1785104"/>
              <a:gd name="connsiteX2" fmla="*/ 988774 w 3866714"/>
              <a:gd name="connsiteY2" fmla="*/ 0 h 1785104"/>
              <a:gd name="connsiteX3" fmla="*/ 1425160 w 3866714"/>
              <a:gd name="connsiteY3" fmla="*/ 0 h 1785104"/>
              <a:gd name="connsiteX4" fmla="*/ 2054882 w 3866714"/>
              <a:gd name="connsiteY4" fmla="*/ 0 h 1785104"/>
              <a:gd name="connsiteX5" fmla="*/ 2645937 w 3866714"/>
              <a:gd name="connsiteY5" fmla="*/ 0 h 1785104"/>
              <a:gd name="connsiteX6" fmla="*/ 3198325 w 3866714"/>
              <a:gd name="connsiteY6" fmla="*/ 0 h 1785104"/>
              <a:gd name="connsiteX7" fmla="*/ 3866714 w 3866714"/>
              <a:gd name="connsiteY7" fmla="*/ 0 h 1785104"/>
              <a:gd name="connsiteX8" fmla="*/ 3866714 w 3866714"/>
              <a:gd name="connsiteY8" fmla="*/ 541482 h 1785104"/>
              <a:gd name="connsiteX9" fmla="*/ 3866714 w 3866714"/>
              <a:gd name="connsiteY9" fmla="*/ 1172218 h 1785104"/>
              <a:gd name="connsiteX10" fmla="*/ 3866714 w 3866714"/>
              <a:gd name="connsiteY10" fmla="*/ 1785104 h 1785104"/>
              <a:gd name="connsiteX11" fmla="*/ 3275659 w 3866714"/>
              <a:gd name="connsiteY11" fmla="*/ 1785104 h 1785104"/>
              <a:gd name="connsiteX12" fmla="*/ 2684604 w 3866714"/>
              <a:gd name="connsiteY12" fmla="*/ 1785104 h 1785104"/>
              <a:gd name="connsiteX13" fmla="*/ 2093549 w 3866714"/>
              <a:gd name="connsiteY13" fmla="*/ 1785104 h 1785104"/>
              <a:gd name="connsiteX14" fmla="*/ 1541162 w 3866714"/>
              <a:gd name="connsiteY14" fmla="*/ 1785104 h 1785104"/>
              <a:gd name="connsiteX15" fmla="*/ 911440 w 3866714"/>
              <a:gd name="connsiteY15" fmla="*/ 1785104 h 1785104"/>
              <a:gd name="connsiteX16" fmla="*/ 0 w 3866714"/>
              <a:gd name="connsiteY16" fmla="*/ 1785104 h 1785104"/>
              <a:gd name="connsiteX17" fmla="*/ 0 w 3866714"/>
              <a:gd name="connsiteY17" fmla="*/ 1243622 h 1785104"/>
              <a:gd name="connsiteX18" fmla="*/ 0 w 3866714"/>
              <a:gd name="connsiteY18" fmla="*/ 684290 h 1785104"/>
              <a:gd name="connsiteX19" fmla="*/ 0 w 3866714"/>
              <a:gd name="connsiteY19" fmla="*/ 0 h 17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66714" h="1785104" fill="none" extrusionOk="0">
                <a:moveTo>
                  <a:pt x="0" y="0"/>
                </a:moveTo>
                <a:cubicBezTo>
                  <a:pt x="273215" y="-5782"/>
                  <a:pt x="291172" y="30569"/>
                  <a:pt x="552388" y="0"/>
                </a:cubicBezTo>
                <a:cubicBezTo>
                  <a:pt x="813604" y="-30569"/>
                  <a:pt x="821090" y="9175"/>
                  <a:pt x="988774" y="0"/>
                </a:cubicBezTo>
                <a:cubicBezTo>
                  <a:pt x="1156458" y="-9175"/>
                  <a:pt x="1324616" y="46715"/>
                  <a:pt x="1425160" y="0"/>
                </a:cubicBezTo>
                <a:cubicBezTo>
                  <a:pt x="1525704" y="-46715"/>
                  <a:pt x="1846033" y="24160"/>
                  <a:pt x="2054882" y="0"/>
                </a:cubicBezTo>
                <a:cubicBezTo>
                  <a:pt x="2263731" y="-24160"/>
                  <a:pt x="2484520" y="17185"/>
                  <a:pt x="2645937" y="0"/>
                </a:cubicBezTo>
                <a:cubicBezTo>
                  <a:pt x="2807354" y="-17185"/>
                  <a:pt x="2967954" y="61497"/>
                  <a:pt x="3198325" y="0"/>
                </a:cubicBezTo>
                <a:cubicBezTo>
                  <a:pt x="3428696" y="-61497"/>
                  <a:pt x="3661069" y="18992"/>
                  <a:pt x="3866714" y="0"/>
                </a:cubicBezTo>
                <a:cubicBezTo>
                  <a:pt x="3896084" y="132846"/>
                  <a:pt x="3833045" y="386491"/>
                  <a:pt x="3866714" y="541482"/>
                </a:cubicBezTo>
                <a:cubicBezTo>
                  <a:pt x="3900383" y="696473"/>
                  <a:pt x="3832358" y="909698"/>
                  <a:pt x="3866714" y="1172218"/>
                </a:cubicBezTo>
                <a:cubicBezTo>
                  <a:pt x="3901070" y="1434738"/>
                  <a:pt x="3833529" y="1520161"/>
                  <a:pt x="3866714" y="1785104"/>
                </a:cubicBezTo>
                <a:cubicBezTo>
                  <a:pt x="3700296" y="1788505"/>
                  <a:pt x="3446811" y="1773243"/>
                  <a:pt x="3275659" y="1785104"/>
                </a:cubicBezTo>
                <a:cubicBezTo>
                  <a:pt x="3104508" y="1796965"/>
                  <a:pt x="2816300" y="1724095"/>
                  <a:pt x="2684604" y="1785104"/>
                </a:cubicBezTo>
                <a:cubicBezTo>
                  <a:pt x="2552909" y="1846113"/>
                  <a:pt x="2371352" y="1766879"/>
                  <a:pt x="2093549" y="1785104"/>
                </a:cubicBezTo>
                <a:cubicBezTo>
                  <a:pt x="1815746" y="1803329"/>
                  <a:pt x="1724664" y="1747836"/>
                  <a:pt x="1541162" y="1785104"/>
                </a:cubicBezTo>
                <a:cubicBezTo>
                  <a:pt x="1357660" y="1822372"/>
                  <a:pt x="1160106" y="1745308"/>
                  <a:pt x="911440" y="1785104"/>
                </a:cubicBezTo>
                <a:cubicBezTo>
                  <a:pt x="662774" y="1824900"/>
                  <a:pt x="423278" y="1687120"/>
                  <a:pt x="0" y="1785104"/>
                </a:cubicBezTo>
                <a:cubicBezTo>
                  <a:pt x="-47006" y="1672121"/>
                  <a:pt x="4603" y="1417767"/>
                  <a:pt x="0" y="1243622"/>
                </a:cubicBezTo>
                <a:cubicBezTo>
                  <a:pt x="-4603" y="1069477"/>
                  <a:pt x="65096" y="828102"/>
                  <a:pt x="0" y="684290"/>
                </a:cubicBezTo>
                <a:cubicBezTo>
                  <a:pt x="-65096" y="540478"/>
                  <a:pt x="28402" y="302558"/>
                  <a:pt x="0" y="0"/>
                </a:cubicBezTo>
                <a:close/>
              </a:path>
              <a:path w="3866714" h="1785104" stroke="0" extrusionOk="0">
                <a:moveTo>
                  <a:pt x="0" y="0"/>
                </a:moveTo>
                <a:cubicBezTo>
                  <a:pt x="145349" y="-27063"/>
                  <a:pt x="304972" y="43089"/>
                  <a:pt x="475053" y="0"/>
                </a:cubicBezTo>
                <a:cubicBezTo>
                  <a:pt x="645134" y="-43089"/>
                  <a:pt x="806441" y="35378"/>
                  <a:pt x="950107" y="0"/>
                </a:cubicBezTo>
                <a:cubicBezTo>
                  <a:pt x="1093773" y="-35378"/>
                  <a:pt x="1322419" y="3656"/>
                  <a:pt x="1425160" y="0"/>
                </a:cubicBezTo>
                <a:cubicBezTo>
                  <a:pt x="1527901" y="-3656"/>
                  <a:pt x="1702944" y="49146"/>
                  <a:pt x="1900214" y="0"/>
                </a:cubicBezTo>
                <a:cubicBezTo>
                  <a:pt x="2097484" y="-49146"/>
                  <a:pt x="2278877" y="32149"/>
                  <a:pt x="2413934" y="0"/>
                </a:cubicBezTo>
                <a:cubicBezTo>
                  <a:pt x="2548991" y="-32149"/>
                  <a:pt x="2852981" y="67020"/>
                  <a:pt x="3043656" y="0"/>
                </a:cubicBezTo>
                <a:cubicBezTo>
                  <a:pt x="3234331" y="-67020"/>
                  <a:pt x="3564562" y="15922"/>
                  <a:pt x="3866714" y="0"/>
                </a:cubicBezTo>
                <a:cubicBezTo>
                  <a:pt x="3925254" y="288723"/>
                  <a:pt x="3861075" y="374266"/>
                  <a:pt x="3866714" y="630737"/>
                </a:cubicBezTo>
                <a:cubicBezTo>
                  <a:pt x="3872353" y="887208"/>
                  <a:pt x="3816467" y="959111"/>
                  <a:pt x="3866714" y="1190069"/>
                </a:cubicBezTo>
                <a:cubicBezTo>
                  <a:pt x="3916961" y="1421027"/>
                  <a:pt x="3835746" y="1613290"/>
                  <a:pt x="3866714" y="1785104"/>
                </a:cubicBezTo>
                <a:cubicBezTo>
                  <a:pt x="3754144" y="1795873"/>
                  <a:pt x="3618428" y="1766159"/>
                  <a:pt x="3430328" y="1785104"/>
                </a:cubicBezTo>
                <a:cubicBezTo>
                  <a:pt x="3242228" y="1804049"/>
                  <a:pt x="3108955" y="1736064"/>
                  <a:pt x="2955274" y="1785104"/>
                </a:cubicBezTo>
                <a:cubicBezTo>
                  <a:pt x="2801593" y="1834144"/>
                  <a:pt x="2592673" y="1761143"/>
                  <a:pt x="2441554" y="1785104"/>
                </a:cubicBezTo>
                <a:cubicBezTo>
                  <a:pt x="2290435" y="1809065"/>
                  <a:pt x="2141354" y="1771706"/>
                  <a:pt x="1966500" y="1785104"/>
                </a:cubicBezTo>
                <a:cubicBezTo>
                  <a:pt x="1791646" y="1798502"/>
                  <a:pt x="1579504" y="1717275"/>
                  <a:pt x="1336778" y="1785104"/>
                </a:cubicBezTo>
                <a:cubicBezTo>
                  <a:pt x="1094052" y="1852933"/>
                  <a:pt x="1001460" y="1781053"/>
                  <a:pt x="784391" y="1785104"/>
                </a:cubicBezTo>
                <a:cubicBezTo>
                  <a:pt x="567322" y="1789155"/>
                  <a:pt x="187413" y="1759209"/>
                  <a:pt x="0" y="1785104"/>
                </a:cubicBezTo>
                <a:cubicBezTo>
                  <a:pt x="-26698" y="1633850"/>
                  <a:pt x="53034" y="1437632"/>
                  <a:pt x="0" y="1190069"/>
                </a:cubicBezTo>
                <a:cubicBezTo>
                  <a:pt x="-53034" y="942506"/>
                  <a:pt x="16066" y="787743"/>
                  <a:pt x="0" y="630737"/>
                </a:cubicBezTo>
                <a:cubicBezTo>
                  <a:pt x="-16066" y="473731"/>
                  <a:pt x="56183" y="246371"/>
                  <a:pt x="0" y="0"/>
                </a:cubicBezTo>
                <a:close/>
              </a:path>
            </a:pathLst>
          </a:custGeom>
          <a:solidFill>
            <a:schemeClr val="bg1"/>
          </a:solidFill>
          <a:ln w="28575">
            <a:solidFill>
              <a:srgbClr val="002060"/>
            </a:solidFill>
            <a:extLst>
              <a:ext uri="{C807C97D-BFC1-408E-A445-0C87EB9F89A2}">
                <ask:lineSketchStyleProps xmlns:ask="http://schemas.microsoft.com/office/drawing/2018/sketchyshapes" sd="1583662528">
                  <a:prstGeom prst="rect">
                    <a:avLst/>
                  </a:prstGeom>
                  <ask:type>
                    <ask:lineSketchScribble/>
                  </ask:type>
                </ask:lineSketchStyleProps>
              </a:ext>
            </a:extLst>
          </a:ln>
          <a:effectLst>
            <a:glow rad="63500">
              <a:schemeClr val="accent1">
                <a:satMod val="175000"/>
                <a:alpha val="40000"/>
              </a:schemeClr>
            </a:glow>
          </a:effectLst>
        </p:spPr>
        <p:txBody>
          <a:bodyPr wrap="square" rtlCol="0">
            <a:spAutoFit/>
          </a:bodyPr>
          <a:lstStyle>
            <a:defPPr>
              <a:defRPr lang="en-US"/>
            </a:defPPr>
            <a:lvl1pPr defTabSz="685800">
              <a:defRPr sz="1200" b="1" i="1">
                <a:solidFill>
                  <a:srgbClr val="404040"/>
                </a:solidFill>
                <a:latin typeface="Castellar" panose="020A0402060406010301" pitchFamily="18" charset="0"/>
                <a:ea typeface="ADLaM Display" panose="020F0502020204030204" pitchFamily="2" charset="0"/>
                <a:cs typeface="ADLaM Display" panose="020F0502020204030204" pitchFamily="2" charset="0"/>
              </a:defRPr>
            </a:lvl1pPr>
          </a:lstStyle>
          <a:p>
            <a:r>
              <a:rPr lang="en-US" sz="1800" dirty="0"/>
              <a:t>Gannett to pause AI experiment after botched high school sports articles</a:t>
            </a:r>
            <a:r>
              <a:rPr lang="en-US" sz="1800" baseline="30000" dirty="0"/>
              <a:t>1</a:t>
            </a:r>
          </a:p>
          <a:p>
            <a:endParaRPr lang="en-US" sz="1800" dirty="0"/>
          </a:p>
          <a:p>
            <a:r>
              <a:rPr lang="en-US" sz="1800" dirty="0"/>
              <a:t>-</a:t>
            </a:r>
            <a:r>
              <a:rPr lang="en-US" sz="2000" dirty="0">
                <a:solidFill>
                  <a:srgbClr val="3A3ACC"/>
                </a:solidFill>
                <a:latin typeface="var(--font-heading)"/>
                <a:hlinkClick r:id="rId3">
                  <a:extLst>
                    <a:ext uri="{A12FA001-AC4F-418D-AE19-62706E023703}">
                      <ahyp:hlinkClr xmlns:ahyp="http://schemas.microsoft.com/office/drawing/2018/hyperlinkcolor" val="tx"/>
                    </a:ext>
                  </a:extLst>
                </a:hlinkClick>
              </a:rPr>
              <a:t>CNN</a:t>
            </a:r>
            <a:r>
              <a:rPr lang="en-US" sz="2000" dirty="0">
                <a:solidFill>
                  <a:srgbClr val="3A3ACC"/>
                </a:solidFill>
                <a:latin typeface="var(--font-heading)"/>
              </a:rPr>
              <a:t>, August 2023</a:t>
            </a:r>
          </a:p>
        </p:txBody>
      </p:sp>
      <p:sp>
        <p:nvSpPr>
          <p:cNvPr id="14" name="TextBox 13">
            <a:extLst>
              <a:ext uri="{FF2B5EF4-FFF2-40B4-BE49-F238E27FC236}">
                <a16:creationId xmlns:a16="http://schemas.microsoft.com/office/drawing/2014/main" id="{E109AFA1-2A9C-9672-BF44-A35556AC1364}"/>
              </a:ext>
            </a:extLst>
          </p:cNvPr>
          <p:cNvSpPr txBox="1"/>
          <p:nvPr/>
        </p:nvSpPr>
        <p:spPr>
          <a:xfrm>
            <a:off x="3860614" y="3447328"/>
            <a:ext cx="4609747" cy="1508105"/>
          </a:xfrm>
          <a:custGeom>
            <a:avLst/>
            <a:gdLst>
              <a:gd name="connsiteX0" fmla="*/ 0 w 4609747"/>
              <a:gd name="connsiteY0" fmla="*/ 0 h 1508105"/>
              <a:gd name="connsiteX1" fmla="*/ 437926 w 4609747"/>
              <a:gd name="connsiteY1" fmla="*/ 0 h 1508105"/>
              <a:gd name="connsiteX2" fmla="*/ 1060242 w 4609747"/>
              <a:gd name="connsiteY2" fmla="*/ 0 h 1508105"/>
              <a:gd name="connsiteX3" fmla="*/ 1498168 w 4609747"/>
              <a:gd name="connsiteY3" fmla="*/ 0 h 1508105"/>
              <a:gd name="connsiteX4" fmla="*/ 2028289 w 4609747"/>
              <a:gd name="connsiteY4" fmla="*/ 0 h 1508105"/>
              <a:gd name="connsiteX5" fmla="*/ 2604507 w 4609747"/>
              <a:gd name="connsiteY5" fmla="*/ 0 h 1508105"/>
              <a:gd name="connsiteX6" fmla="*/ 3088530 w 4609747"/>
              <a:gd name="connsiteY6" fmla="*/ 0 h 1508105"/>
              <a:gd name="connsiteX7" fmla="*/ 3618651 w 4609747"/>
              <a:gd name="connsiteY7" fmla="*/ 0 h 1508105"/>
              <a:gd name="connsiteX8" fmla="*/ 4102675 w 4609747"/>
              <a:gd name="connsiteY8" fmla="*/ 0 h 1508105"/>
              <a:gd name="connsiteX9" fmla="*/ 4609747 w 4609747"/>
              <a:gd name="connsiteY9" fmla="*/ 0 h 1508105"/>
              <a:gd name="connsiteX10" fmla="*/ 4609747 w 4609747"/>
              <a:gd name="connsiteY10" fmla="*/ 517783 h 1508105"/>
              <a:gd name="connsiteX11" fmla="*/ 4609747 w 4609747"/>
              <a:gd name="connsiteY11" fmla="*/ 1005403 h 1508105"/>
              <a:gd name="connsiteX12" fmla="*/ 4609747 w 4609747"/>
              <a:gd name="connsiteY12" fmla="*/ 1508105 h 1508105"/>
              <a:gd name="connsiteX13" fmla="*/ 3941334 w 4609747"/>
              <a:gd name="connsiteY13" fmla="*/ 1508105 h 1508105"/>
              <a:gd name="connsiteX14" fmla="*/ 3457310 w 4609747"/>
              <a:gd name="connsiteY14" fmla="*/ 1508105 h 1508105"/>
              <a:gd name="connsiteX15" fmla="*/ 2927189 w 4609747"/>
              <a:gd name="connsiteY15" fmla="*/ 1508105 h 1508105"/>
              <a:gd name="connsiteX16" fmla="*/ 2350971 w 4609747"/>
              <a:gd name="connsiteY16" fmla="*/ 1508105 h 1508105"/>
              <a:gd name="connsiteX17" fmla="*/ 1774753 w 4609747"/>
              <a:gd name="connsiteY17" fmla="*/ 1508105 h 1508105"/>
              <a:gd name="connsiteX18" fmla="*/ 1106339 w 4609747"/>
              <a:gd name="connsiteY18" fmla="*/ 1508105 h 1508105"/>
              <a:gd name="connsiteX19" fmla="*/ 0 w 4609747"/>
              <a:gd name="connsiteY19" fmla="*/ 1508105 h 1508105"/>
              <a:gd name="connsiteX20" fmla="*/ 0 w 4609747"/>
              <a:gd name="connsiteY20" fmla="*/ 1050646 h 1508105"/>
              <a:gd name="connsiteX21" fmla="*/ 0 w 4609747"/>
              <a:gd name="connsiteY21" fmla="*/ 517783 h 1508105"/>
              <a:gd name="connsiteX22" fmla="*/ 0 w 4609747"/>
              <a:gd name="connsiteY22" fmla="*/ 0 h 150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9747" h="1508105" fill="none" extrusionOk="0">
                <a:moveTo>
                  <a:pt x="0" y="0"/>
                </a:moveTo>
                <a:cubicBezTo>
                  <a:pt x="188444" y="-49012"/>
                  <a:pt x="291615" y="38208"/>
                  <a:pt x="437926" y="0"/>
                </a:cubicBezTo>
                <a:cubicBezTo>
                  <a:pt x="584237" y="-38208"/>
                  <a:pt x="834055" y="33379"/>
                  <a:pt x="1060242" y="0"/>
                </a:cubicBezTo>
                <a:cubicBezTo>
                  <a:pt x="1286429" y="-33379"/>
                  <a:pt x="1323361" y="14659"/>
                  <a:pt x="1498168" y="0"/>
                </a:cubicBezTo>
                <a:cubicBezTo>
                  <a:pt x="1672975" y="-14659"/>
                  <a:pt x="1902898" y="29151"/>
                  <a:pt x="2028289" y="0"/>
                </a:cubicBezTo>
                <a:cubicBezTo>
                  <a:pt x="2153680" y="-29151"/>
                  <a:pt x="2465076" y="23291"/>
                  <a:pt x="2604507" y="0"/>
                </a:cubicBezTo>
                <a:cubicBezTo>
                  <a:pt x="2743938" y="-23291"/>
                  <a:pt x="2934764" y="2379"/>
                  <a:pt x="3088530" y="0"/>
                </a:cubicBezTo>
                <a:cubicBezTo>
                  <a:pt x="3242296" y="-2379"/>
                  <a:pt x="3447885" y="27788"/>
                  <a:pt x="3618651" y="0"/>
                </a:cubicBezTo>
                <a:cubicBezTo>
                  <a:pt x="3789417" y="-27788"/>
                  <a:pt x="3861232" y="52653"/>
                  <a:pt x="4102675" y="0"/>
                </a:cubicBezTo>
                <a:cubicBezTo>
                  <a:pt x="4344118" y="-52653"/>
                  <a:pt x="4471143" y="40907"/>
                  <a:pt x="4609747" y="0"/>
                </a:cubicBezTo>
                <a:cubicBezTo>
                  <a:pt x="4663318" y="121921"/>
                  <a:pt x="4556381" y="378449"/>
                  <a:pt x="4609747" y="517783"/>
                </a:cubicBezTo>
                <a:cubicBezTo>
                  <a:pt x="4663113" y="657117"/>
                  <a:pt x="4559400" y="853912"/>
                  <a:pt x="4609747" y="1005403"/>
                </a:cubicBezTo>
                <a:cubicBezTo>
                  <a:pt x="4660094" y="1156894"/>
                  <a:pt x="4573686" y="1403268"/>
                  <a:pt x="4609747" y="1508105"/>
                </a:cubicBezTo>
                <a:cubicBezTo>
                  <a:pt x="4343265" y="1515150"/>
                  <a:pt x="4124296" y="1440479"/>
                  <a:pt x="3941334" y="1508105"/>
                </a:cubicBezTo>
                <a:cubicBezTo>
                  <a:pt x="3758372" y="1575731"/>
                  <a:pt x="3651184" y="1469371"/>
                  <a:pt x="3457310" y="1508105"/>
                </a:cubicBezTo>
                <a:cubicBezTo>
                  <a:pt x="3263436" y="1546839"/>
                  <a:pt x="3113745" y="1454692"/>
                  <a:pt x="2927189" y="1508105"/>
                </a:cubicBezTo>
                <a:cubicBezTo>
                  <a:pt x="2740633" y="1561518"/>
                  <a:pt x="2497059" y="1470797"/>
                  <a:pt x="2350971" y="1508105"/>
                </a:cubicBezTo>
                <a:cubicBezTo>
                  <a:pt x="2204883" y="1545413"/>
                  <a:pt x="1898815" y="1478192"/>
                  <a:pt x="1774753" y="1508105"/>
                </a:cubicBezTo>
                <a:cubicBezTo>
                  <a:pt x="1650691" y="1538018"/>
                  <a:pt x="1388940" y="1457983"/>
                  <a:pt x="1106339" y="1508105"/>
                </a:cubicBezTo>
                <a:cubicBezTo>
                  <a:pt x="823738" y="1558227"/>
                  <a:pt x="379919" y="1433032"/>
                  <a:pt x="0" y="1508105"/>
                </a:cubicBezTo>
                <a:cubicBezTo>
                  <a:pt x="-13450" y="1324635"/>
                  <a:pt x="14839" y="1164462"/>
                  <a:pt x="0" y="1050646"/>
                </a:cubicBezTo>
                <a:cubicBezTo>
                  <a:pt x="-14839" y="936830"/>
                  <a:pt x="22924" y="665605"/>
                  <a:pt x="0" y="517783"/>
                </a:cubicBezTo>
                <a:cubicBezTo>
                  <a:pt x="-22924" y="369961"/>
                  <a:pt x="42277" y="207758"/>
                  <a:pt x="0" y="0"/>
                </a:cubicBezTo>
                <a:close/>
              </a:path>
              <a:path w="4609747" h="1508105" stroke="0" extrusionOk="0">
                <a:moveTo>
                  <a:pt x="0" y="0"/>
                </a:moveTo>
                <a:cubicBezTo>
                  <a:pt x="88143" y="-22928"/>
                  <a:pt x="341535" y="27498"/>
                  <a:pt x="437926" y="0"/>
                </a:cubicBezTo>
                <a:cubicBezTo>
                  <a:pt x="534317" y="-27498"/>
                  <a:pt x="767107" y="38494"/>
                  <a:pt x="1060242" y="0"/>
                </a:cubicBezTo>
                <a:cubicBezTo>
                  <a:pt x="1353377" y="-38494"/>
                  <a:pt x="1405002" y="16400"/>
                  <a:pt x="1544265" y="0"/>
                </a:cubicBezTo>
                <a:cubicBezTo>
                  <a:pt x="1683528" y="-16400"/>
                  <a:pt x="1881328" y="12550"/>
                  <a:pt x="2212679" y="0"/>
                </a:cubicBezTo>
                <a:cubicBezTo>
                  <a:pt x="2544030" y="-12550"/>
                  <a:pt x="2592107" y="1896"/>
                  <a:pt x="2881092" y="0"/>
                </a:cubicBezTo>
                <a:cubicBezTo>
                  <a:pt x="3170077" y="-1896"/>
                  <a:pt x="3204482" y="36203"/>
                  <a:pt x="3503408" y="0"/>
                </a:cubicBezTo>
                <a:cubicBezTo>
                  <a:pt x="3802334" y="-36203"/>
                  <a:pt x="3805056" y="24737"/>
                  <a:pt x="3941334" y="0"/>
                </a:cubicBezTo>
                <a:cubicBezTo>
                  <a:pt x="4077612" y="-24737"/>
                  <a:pt x="4305451" y="20246"/>
                  <a:pt x="4609747" y="0"/>
                </a:cubicBezTo>
                <a:cubicBezTo>
                  <a:pt x="4615461" y="162193"/>
                  <a:pt x="4595312" y="403984"/>
                  <a:pt x="4609747" y="532864"/>
                </a:cubicBezTo>
                <a:cubicBezTo>
                  <a:pt x="4624182" y="661744"/>
                  <a:pt x="4604552" y="860310"/>
                  <a:pt x="4609747" y="1005403"/>
                </a:cubicBezTo>
                <a:cubicBezTo>
                  <a:pt x="4614942" y="1150496"/>
                  <a:pt x="4571844" y="1269532"/>
                  <a:pt x="4609747" y="1508105"/>
                </a:cubicBezTo>
                <a:cubicBezTo>
                  <a:pt x="4400640" y="1563898"/>
                  <a:pt x="4112732" y="1470083"/>
                  <a:pt x="3941334" y="1508105"/>
                </a:cubicBezTo>
                <a:cubicBezTo>
                  <a:pt x="3769936" y="1546127"/>
                  <a:pt x="3621643" y="1491030"/>
                  <a:pt x="3503408" y="1508105"/>
                </a:cubicBezTo>
                <a:cubicBezTo>
                  <a:pt x="3385173" y="1525180"/>
                  <a:pt x="3117007" y="1495832"/>
                  <a:pt x="3019384" y="1508105"/>
                </a:cubicBezTo>
                <a:cubicBezTo>
                  <a:pt x="2921761" y="1520378"/>
                  <a:pt x="2658683" y="1488991"/>
                  <a:pt x="2535361" y="1508105"/>
                </a:cubicBezTo>
                <a:cubicBezTo>
                  <a:pt x="2412039" y="1527219"/>
                  <a:pt x="2220341" y="1480557"/>
                  <a:pt x="1959142" y="1508105"/>
                </a:cubicBezTo>
                <a:cubicBezTo>
                  <a:pt x="1697943" y="1535653"/>
                  <a:pt x="1678312" y="1457946"/>
                  <a:pt x="1475119" y="1508105"/>
                </a:cubicBezTo>
                <a:cubicBezTo>
                  <a:pt x="1271926" y="1558264"/>
                  <a:pt x="1016228" y="1494698"/>
                  <a:pt x="852803" y="1508105"/>
                </a:cubicBezTo>
                <a:cubicBezTo>
                  <a:pt x="689378" y="1521512"/>
                  <a:pt x="395098" y="1459154"/>
                  <a:pt x="0" y="1508105"/>
                </a:cubicBezTo>
                <a:cubicBezTo>
                  <a:pt x="-27976" y="1396489"/>
                  <a:pt x="43626" y="1221309"/>
                  <a:pt x="0" y="1005403"/>
                </a:cubicBezTo>
                <a:cubicBezTo>
                  <a:pt x="-43626" y="789497"/>
                  <a:pt x="4218" y="715703"/>
                  <a:pt x="0" y="472540"/>
                </a:cubicBezTo>
                <a:cubicBezTo>
                  <a:pt x="-4218" y="229377"/>
                  <a:pt x="26931" y="200200"/>
                  <a:pt x="0" y="0"/>
                </a:cubicBezTo>
                <a:close/>
              </a:path>
            </a:pathLst>
          </a:custGeom>
          <a:solidFill>
            <a:schemeClr val="bg1"/>
          </a:solidFill>
          <a:ln w="28575">
            <a:solidFill>
              <a:srgbClr val="002060"/>
            </a:solidFill>
            <a:extLst>
              <a:ext uri="{C807C97D-BFC1-408E-A445-0C87EB9F89A2}">
                <ask:lineSketchStyleProps xmlns:ask="http://schemas.microsoft.com/office/drawing/2018/sketchyshapes" sd="1499081124">
                  <a:prstGeom prst="rect">
                    <a:avLst/>
                  </a:prstGeom>
                  <ask:type>
                    <ask:lineSketchScribble/>
                  </ask:type>
                </ask:lineSketchStyleProps>
              </a:ext>
            </a:extLst>
          </a:ln>
          <a:effectLst>
            <a:glow rad="63500">
              <a:schemeClr val="accent1">
                <a:satMod val="175000"/>
                <a:alpha val="40000"/>
              </a:schemeClr>
            </a:glow>
          </a:effectLst>
        </p:spPr>
        <p:txBody>
          <a:bodyPr wrap="square" rtlCol="0">
            <a:spAutoFit/>
          </a:bodyPr>
          <a:lstStyle>
            <a:defPPr>
              <a:defRPr lang="en-US"/>
            </a:defPPr>
            <a:lvl1pPr defTabSz="685800">
              <a:defRPr sz="1200" b="1" i="1">
                <a:solidFill>
                  <a:srgbClr val="404040"/>
                </a:solidFill>
                <a:latin typeface="Castellar" panose="020A0402060406010301" pitchFamily="18" charset="0"/>
                <a:ea typeface="ADLaM Display" panose="020F0502020204030204" pitchFamily="2" charset="0"/>
                <a:cs typeface="ADLaM Display" panose="020F0502020204030204" pitchFamily="2" charset="0"/>
              </a:defRPr>
            </a:lvl1pPr>
          </a:lstStyle>
          <a:p>
            <a:r>
              <a:rPr lang="en-US" sz="1800" dirty="0"/>
              <a:t>The $500mm+ Debacle at Zillow Offers – What Went Wrong with the AI Models?</a:t>
            </a:r>
          </a:p>
          <a:p>
            <a:endParaRPr lang="en-US" sz="1800" dirty="0"/>
          </a:p>
          <a:p>
            <a:r>
              <a:rPr lang="en-US" sz="2000" dirty="0">
                <a:solidFill>
                  <a:srgbClr val="3A3ACC"/>
                </a:solidFill>
                <a:latin typeface="var(--font-heading)"/>
              </a:rPr>
              <a:t>-</a:t>
            </a:r>
            <a:r>
              <a:rPr lang="en-US" sz="2000" dirty="0">
                <a:solidFill>
                  <a:srgbClr val="3A3ACC"/>
                </a:solidFill>
                <a:latin typeface="var(--font-heading)"/>
                <a:hlinkClick r:id="rId4">
                  <a:extLst>
                    <a:ext uri="{A12FA001-AC4F-418D-AE19-62706E023703}">
                      <ahyp:hlinkClr xmlns:ahyp="http://schemas.microsoft.com/office/drawing/2018/hyperlinkcolor" val="tx"/>
                    </a:ext>
                  </a:extLst>
                </a:hlinkClick>
              </a:rPr>
              <a:t>Inside Big Data</a:t>
            </a:r>
            <a:r>
              <a:rPr lang="en-US" sz="2000" dirty="0">
                <a:solidFill>
                  <a:srgbClr val="3A3ACC"/>
                </a:solidFill>
                <a:latin typeface="var(--font-heading)"/>
              </a:rPr>
              <a:t>, December 2021</a:t>
            </a:r>
            <a:endParaRPr lang="en-US" sz="2000" dirty="0">
              <a:solidFill>
                <a:srgbClr val="3A3ACC"/>
              </a:solidFill>
              <a:highlight>
                <a:srgbClr val="FFFF00"/>
              </a:highlight>
              <a:latin typeface="var(--font-heading)"/>
            </a:endParaRPr>
          </a:p>
        </p:txBody>
      </p:sp>
      <p:sp>
        <p:nvSpPr>
          <p:cNvPr id="15" name="TextBox 14">
            <a:extLst>
              <a:ext uri="{FF2B5EF4-FFF2-40B4-BE49-F238E27FC236}">
                <a16:creationId xmlns:a16="http://schemas.microsoft.com/office/drawing/2014/main" id="{9EB44E5E-D9A2-8C82-811F-76F728F8D1D2}"/>
              </a:ext>
            </a:extLst>
          </p:cNvPr>
          <p:cNvSpPr txBox="1"/>
          <p:nvPr/>
        </p:nvSpPr>
        <p:spPr>
          <a:xfrm>
            <a:off x="6096000" y="1579356"/>
            <a:ext cx="4609748" cy="1508105"/>
          </a:xfrm>
          <a:custGeom>
            <a:avLst/>
            <a:gdLst>
              <a:gd name="connsiteX0" fmla="*/ 0 w 4609748"/>
              <a:gd name="connsiteY0" fmla="*/ 0 h 1508105"/>
              <a:gd name="connsiteX1" fmla="*/ 576219 w 4609748"/>
              <a:gd name="connsiteY1" fmla="*/ 0 h 1508105"/>
              <a:gd name="connsiteX2" fmla="*/ 1198534 w 4609748"/>
              <a:gd name="connsiteY2" fmla="*/ 0 h 1508105"/>
              <a:gd name="connsiteX3" fmla="*/ 1728656 w 4609748"/>
              <a:gd name="connsiteY3" fmla="*/ 0 h 1508105"/>
              <a:gd name="connsiteX4" fmla="*/ 2212679 w 4609748"/>
              <a:gd name="connsiteY4" fmla="*/ 0 h 1508105"/>
              <a:gd name="connsiteX5" fmla="*/ 2696703 w 4609748"/>
              <a:gd name="connsiteY5" fmla="*/ 0 h 1508105"/>
              <a:gd name="connsiteX6" fmla="*/ 3134629 w 4609748"/>
              <a:gd name="connsiteY6" fmla="*/ 0 h 1508105"/>
              <a:gd name="connsiteX7" fmla="*/ 3803042 w 4609748"/>
              <a:gd name="connsiteY7" fmla="*/ 0 h 1508105"/>
              <a:gd name="connsiteX8" fmla="*/ 4609748 w 4609748"/>
              <a:gd name="connsiteY8" fmla="*/ 0 h 1508105"/>
              <a:gd name="connsiteX9" fmla="*/ 4609748 w 4609748"/>
              <a:gd name="connsiteY9" fmla="*/ 532864 h 1508105"/>
              <a:gd name="connsiteX10" fmla="*/ 4609748 w 4609748"/>
              <a:gd name="connsiteY10" fmla="*/ 1005403 h 1508105"/>
              <a:gd name="connsiteX11" fmla="*/ 4609748 w 4609748"/>
              <a:gd name="connsiteY11" fmla="*/ 1508105 h 1508105"/>
              <a:gd name="connsiteX12" fmla="*/ 4033530 w 4609748"/>
              <a:gd name="connsiteY12" fmla="*/ 1508105 h 1508105"/>
              <a:gd name="connsiteX13" fmla="*/ 3411214 w 4609748"/>
              <a:gd name="connsiteY13" fmla="*/ 1508105 h 1508105"/>
              <a:gd name="connsiteX14" fmla="*/ 2973287 w 4609748"/>
              <a:gd name="connsiteY14" fmla="*/ 1508105 h 1508105"/>
              <a:gd name="connsiteX15" fmla="*/ 2535361 w 4609748"/>
              <a:gd name="connsiteY15" fmla="*/ 1508105 h 1508105"/>
              <a:gd name="connsiteX16" fmla="*/ 2097435 w 4609748"/>
              <a:gd name="connsiteY16" fmla="*/ 1508105 h 1508105"/>
              <a:gd name="connsiteX17" fmla="*/ 1613412 w 4609748"/>
              <a:gd name="connsiteY17" fmla="*/ 1508105 h 1508105"/>
              <a:gd name="connsiteX18" fmla="*/ 1129388 w 4609748"/>
              <a:gd name="connsiteY18" fmla="*/ 1508105 h 1508105"/>
              <a:gd name="connsiteX19" fmla="*/ 645365 w 4609748"/>
              <a:gd name="connsiteY19" fmla="*/ 1508105 h 1508105"/>
              <a:gd name="connsiteX20" fmla="*/ 0 w 4609748"/>
              <a:gd name="connsiteY20" fmla="*/ 1508105 h 1508105"/>
              <a:gd name="connsiteX21" fmla="*/ 0 w 4609748"/>
              <a:gd name="connsiteY21" fmla="*/ 1035565 h 1508105"/>
              <a:gd name="connsiteX22" fmla="*/ 0 w 4609748"/>
              <a:gd name="connsiteY22" fmla="*/ 502702 h 1508105"/>
              <a:gd name="connsiteX23" fmla="*/ 0 w 4609748"/>
              <a:gd name="connsiteY23" fmla="*/ 0 h 150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9748" h="1508105" fill="none" extrusionOk="0">
                <a:moveTo>
                  <a:pt x="0" y="0"/>
                </a:moveTo>
                <a:cubicBezTo>
                  <a:pt x="249464" y="-59754"/>
                  <a:pt x="373292" y="44152"/>
                  <a:pt x="576219" y="0"/>
                </a:cubicBezTo>
                <a:cubicBezTo>
                  <a:pt x="779146" y="-44152"/>
                  <a:pt x="1051902" y="27223"/>
                  <a:pt x="1198534" y="0"/>
                </a:cubicBezTo>
                <a:cubicBezTo>
                  <a:pt x="1345167" y="-27223"/>
                  <a:pt x="1500966" y="26725"/>
                  <a:pt x="1728656" y="0"/>
                </a:cubicBezTo>
                <a:cubicBezTo>
                  <a:pt x="1956346" y="-26725"/>
                  <a:pt x="2095466" y="34598"/>
                  <a:pt x="2212679" y="0"/>
                </a:cubicBezTo>
                <a:cubicBezTo>
                  <a:pt x="2329892" y="-34598"/>
                  <a:pt x="2547822" y="36143"/>
                  <a:pt x="2696703" y="0"/>
                </a:cubicBezTo>
                <a:cubicBezTo>
                  <a:pt x="2845584" y="-36143"/>
                  <a:pt x="2988445" y="49256"/>
                  <a:pt x="3134629" y="0"/>
                </a:cubicBezTo>
                <a:cubicBezTo>
                  <a:pt x="3280813" y="-49256"/>
                  <a:pt x="3549423" y="55340"/>
                  <a:pt x="3803042" y="0"/>
                </a:cubicBezTo>
                <a:cubicBezTo>
                  <a:pt x="4056661" y="-55340"/>
                  <a:pt x="4223291" y="52853"/>
                  <a:pt x="4609748" y="0"/>
                </a:cubicBezTo>
                <a:cubicBezTo>
                  <a:pt x="4650273" y="177286"/>
                  <a:pt x="4605601" y="340750"/>
                  <a:pt x="4609748" y="532864"/>
                </a:cubicBezTo>
                <a:cubicBezTo>
                  <a:pt x="4613895" y="724978"/>
                  <a:pt x="4568147" y="822047"/>
                  <a:pt x="4609748" y="1005403"/>
                </a:cubicBezTo>
                <a:cubicBezTo>
                  <a:pt x="4651349" y="1188759"/>
                  <a:pt x="4575869" y="1351512"/>
                  <a:pt x="4609748" y="1508105"/>
                </a:cubicBezTo>
                <a:cubicBezTo>
                  <a:pt x="4368343" y="1536319"/>
                  <a:pt x="4152943" y="1493077"/>
                  <a:pt x="4033530" y="1508105"/>
                </a:cubicBezTo>
                <a:cubicBezTo>
                  <a:pt x="3914117" y="1523133"/>
                  <a:pt x="3570465" y="1499641"/>
                  <a:pt x="3411214" y="1508105"/>
                </a:cubicBezTo>
                <a:cubicBezTo>
                  <a:pt x="3251963" y="1516569"/>
                  <a:pt x="3112166" y="1462715"/>
                  <a:pt x="2973287" y="1508105"/>
                </a:cubicBezTo>
                <a:cubicBezTo>
                  <a:pt x="2834408" y="1553495"/>
                  <a:pt x="2630389" y="1469109"/>
                  <a:pt x="2535361" y="1508105"/>
                </a:cubicBezTo>
                <a:cubicBezTo>
                  <a:pt x="2440333" y="1547101"/>
                  <a:pt x="2310944" y="1481000"/>
                  <a:pt x="2097435" y="1508105"/>
                </a:cubicBezTo>
                <a:cubicBezTo>
                  <a:pt x="1883926" y="1535210"/>
                  <a:pt x="1737712" y="1481016"/>
                  <a:pt x="1613412" y="1508105"/>
                </a:cubicBezTo>
                <a:cubicBezTo>
                  <a:pt x="1489112" y="1535194"/>
                  <a:pt x="1300569" y="1488031"/>
                  <a:pt x="1129388" y="1508105"/>
                </a:cubicBezTo>
                <a:cubicBezTo>
                  <a:pt x="958207" y="1528179"/>
                  <a:pt x="810981" y="1481230"/>
                  <a:pt x="645365" y="1508105"/>
                </a:cubicBezTo>
                <a:cubicBezTo>
                  <a:pt x="479749" y="1534980"/>
                  <a:pt x="185856" y="1483274"/>
                  <a:pt x="0" y="1508105"/>
                </a:cubicBezTo>
                <a:cubicBezTo>
                  <a:pt x="-24073" y="1405809"/>
                  <a:pt x="18641" y="1171669"/>
                  <a:pt x="0" y="1035565"/>
                </a:cubicBezTo>
                <a:cubicBezTo>
                  <a:pt x="-18641" y="899461"/>
                  <a:pt x="5065" y="739547"/>
                  <a:pt x="0" y="502702"/>
                </a:cubicBezTo>
                <a:cubicBezTo>
                  <a:pt x="-5065" y="265857"/>
                  <a:pt x="34591" y="179198"/>
                  <a:pt x="0" y="0"/>
                </a:cubicBezTo>
                <a:close/>
              </a:path>
              <a:path w="4609748" h="1508105" stroke="0" extrusionOk="0">
                <a:moveTo>
                  <a:pt x="0" y="0"/>
                </a:moveTo>
                <a:cubicBezTo>
                  <a:pt x="139434" y="-7185"/>
                  <a:pt x="310934" y="21439"/>
                  <a:pt x="484024" y="0"/>
                </a:cubicBezTo>
                <a:cubicBezTo>
                  <a:pt x="657114" y="-21439"/>
                  <a:pt x="722425" y="7705"/>
                  <a:pt x="921950" y="0"/>
                </a:cubicBezTo>
                <a:cubicBezTo>
                  <a:pt x="1121475" y="-7705"/>
                  <a:pt x="1241613" y="3766"/>
                  <a:pt x="1405973" y="0"/>
                </a:cubicBezTo>
                <a:cubicBezTo>
                  <a:pt x="1570333" y="-3766"/>
                  <a:pt x="1733437" y="51343"/>
                  <a:pt x="1982192" y="0"/>
                </a:cubicBezTo>
                <a:cubicBezTo>
                  <a:pt x="2230947" y="-51343"/>
                  <a:pt x="2449608" y="25088"/>
                  <a:pt x="2604508" y="0"/>
                </a:cubicBezTo>
                <a:cubicBezTo>
                  <a:pt x="2759408" y="-25088"/>
                  <a:pt x="3044069" y="6377"/>
                  <a:pt x="3272921" y="0"/>
                </a:cubicBezTo>
                <a:cubicBezTo>
                  <a:pt x="3501773" y="-6377"/>
                  <a:pt x="3779288" y="76063"/>
                  <a:pt x="3941335" y="0"/>
                </a:cubicBezTo>
                <a:cubicBezTo>
                  <a:pt x="4103382" y="-76063"/>
                  <a:pt x="4429676" y="6260"/>
                  <a:pt x="4609748" y="0"/>
                </a:cubicBezTo>
                <a:cubicBezTo>
                  <a:pt x="4665403" y="235037"/>
                  <a:pt x="4572071" y="263551"/>
                  <a:pt x="4609748" y="517783"/>
                </a:cubicBezTo>
                <a:cubicBezTo>
                  <a:pt x="4647425" y="772015"/>
                  <a:pt x="4602296" y="782259"/>
                  <a:pt x="4609748" y="990322"/>
                </a:cubicBezTo>
                <a:cubicBezTo>
                  <a:pt x="4617200" y="1198385"/>
                  <a:pt x="4580956" y="1293779"/>
                  <a:pt x="4609748" y="1508105"/>
                </a:cubicBezTo>
                <a:cubicBezTo>
                  <a:pt x="4329657" y="1537966"/>
                  <a:pt x="4228344" y="1476373"/>
                  <a:pt x="4033530" y="1508105"/>
                </a:cubicBezTo>
                <a:cubicBezTo>
                  <a:pt x="3838716" y="1539837"/>
                  <a:pt x="3584594" y="1464644"/>
                  <a:pt x="3411214" y="1508105"/>
                </a:cubicBezTo>
                <a:cubicBezTo>
                  <a:pt x="3237834" y="1551566"/>
                  <a:pt x="3002018" y="1450415"/>
                  <a:pt x="2881093" y="1508105"/>
                </a:cubicBezTo>
                <a:cubicBezTo>
                  <a:pt x="2760168" y="1565795"/>
                  <a:pt x="2588899" y="1496689"/>
                  <a:pt x="2350971" y="1508105"/>
                </a:cubicBezTo>
                <a:cubicBezTo>
                  <a:pt x="2113043" y="1519521"/>
                  <a:pt x="1895257" y="1449276"/>
                  <a:pt x="1682558" y="1508105"/>
                </a:cubicBezTo>
                <a:cubicBezTo>
                  <a:pt x="1469859" y="1566934"/>
                  <a:pt x="1434771" y="1480531"/>
                  <a:pt x="1198534" y="1508105"/>
                </a:cubicBezTo>
                <a:cubicBezTo>
                  <a:pt x="962297" y="1535679"/>
                  <a:pt x="719483" y="1485151"/>
                  <a:pt x="576219" y="1508105"/>
                </a:cubicBezTo>
                <a:cubicBezTo>
                  <a:pt x="432956" y="1531059"/>
                  <a:pt x="214131" y="1453993"/>
                  <a:pt x="0" y="1508105"/>
                </a:cubicBezTo>
                <a:cubicBezTo>
                  <a:pt x="-20708" y="1265873"/>
                  <a:pt x="51612" y="1109829"/>
                  <a:pt x="0" y="1005403"/>
                </a:cubicBezTo>
                <a:cubicBezTo>
                  <a:pt x="-51612" y="900977"/>
                  <a:pt x="18794" y="644420"/>
                  <a:pt x="0" y="532864"/>
                </a:cubicBezTo>
                <a:cubicBezTo>
                  <a:pt x="-18794" y="421308"/>
                  <a:pt x="43684" y="197528"/>
                  <a:pt x="0" y="0"/>
                </a:cubicBezTo>
                <a:close/>
              </a:path>
            </a:pathLst>
          </a:custGeom>
          <a:solidFill>
            <a:schemeClr val="bg1"/>
          </a:solidFill>
          <a:ln w="28575">
            <a:solidFill>
              <a:srgbClr val="002060"/>
            </a:solidFill>
            <a:extLst>
              <a:ext uri="{C807C97D-BFC1-408E-A445-0C87EB9F89A2}">
                <ask:lineSketchStyleProps xmlns:ask="http://schemas.microsoft.com/office/drawing/2018/sketchyshapes" sd="2727557108">
                  <a:prstGeom prst="rect">
                    <a:avLst/>
                  </a:prstGeom>
                  <ask:type>
                    <ask:lineSketchScribble/>
                  </ask:type>
                </ask:lineSketchStyleProps>
              </a:ext>
            </a:extLst>
          </a:ln>
          <a:effectLst>
            <a:glow rad="63500">
              <a:schemeClr val="accent1">
                <a:satMod val="175000"/>
                <a:alpha val="40000"/>
              </a:schemeClr>
            </a:glow>
          </a:effectLst>
        </p:spPr>
        <p:txBody>
          <a:bodyPr wrap="square" rtlCol="0">
            <a:spAutoFit/>
          </a:bodyPr>
          <a:lstStyle>
            <a:defPPr>
              <a:defRPr lang="en-US"/>
            </a:defPPr>
            <a:lvl1pPr defTabSz="685800">
              <a:defRPr sz="1200" b="1" i="1">
                <a:solidFill>
                  <a:srgbClr val="404040"/>
                </a:solidFill>
                <a:latin typeface="Castellar" panose="020A0402060406010301" pitchFamily="18" charset="0"/>
                <a:ea typeface="ADLaM Display" panose="020F0502020204030204" pitchFamily="2" charset="0"/>
                <a:cs typeface="ADLaM Display" panose="020F0502020204030204" pitchFamily="2" charset="0"/>
              </a:defRPr>
            </a:lvl1pPr>
          </a:lstStyle>
          <a:p>
            <a:r>
              <a:rPr lang="en-US" sz="1800" dirty="0"/>
              <a:t>Microsoft's AI Twitter bot goes dark after racist, sexist tweets</a:t>
            </a:r>
          </a:p>
          <a:p>
            <a:endParaRPr lang="en-US" sz="1800" dirty="0"/>
          </a:p>
          <a:p>
            <a:r>
              <a:rPr lang="en-US" sz="2000" dirty="0">
                <a:solidFill>
                  <a:srgbClr val="3A3ACC"/>
                </a:solidFill>
                <a:latin typeface="var(--font-heading)"/>
                <a:hlinkClick r:id="rId5">
                  <a:extLst>
                    <a:ext uri="{A12FA001-AC4F-418D-AE19-62706E023703}">
                      <ahyp:hlinkClr xmlns:ahyp="http://schemas.microsoft.com/office/drawing/2018/hyperlinkcolor" val="tx"/>
                    </a:ext>
                  </a:extLst>
                </a:hlinkClick>
              </a:rPr>
              <a:t>-Reuters</a:t>
            </a:r>
            <a:r>
              <a:rPr lang="en-US" sz="2000" dirty="0">
                <a:solidFill>
                  <a:srgbClr val="3A3ACC"/>
                </a:solidFill>
                <a:latin typeface="var(--font-heading)"/>
              </a:rPr>
              <a:t>, March 2016</a:t>
            </a:r>
          </a:p>
        </p:txBody>
      </p:sp>
      <p:sp>
        <p:nvSpPr>
          <p:cNvPr id="17" name="TextBox 16">
            <a:extLst>
              <a:ext uri="{FF2B5EF4-FFF2-40B4-BE49-F238E27FC236}">
                <a16:creationId xmlns:a16="http://schemas.microsoft.com/office/drawing/2014/main" id="{9F082B18-3F6D-EB01-5537-A8CA6518D5A7}"/>
              </a:ext>
            </a:extLst>
          </p:cNvPr>
          <p:cNvSpPr txBox="1"/>
          <p:nvPr/>
        </p:nvSpPr>
        <p:spPr>
          <a:xfrm>
            <a:off x="279261" y="5315301"/>
            <a:ext cx="11350244" cy="646331"/>
          </a:xfrm>
          <a:custGeom>
            <a:avLst/>
            <a:gdLst>
              <a:gd name="connsiteX0" fmla="*/ 0 w 11350244"/>
              <a:gd name="connsiteY0" fmla="*/ 0 h 646331"/>
              <a:gd name="connsiteX1" fmla="*/ 554159 w 11350244"/>
              <a:gd name="connsiteY1" fmla="*/ 0 h 646331"/>
              <a:gd name="connsiteX2" fmla="*/ 1335323 w 11350244"/>
              <a:gd name="connsiteY2" fmla="*/ 0 h 646331"/>
              <a:gd name="connsiteX3" fmla="*/ 2116487 w 11350244"/>
              <a:gd name="connsiteY3" fmla="*/ 0 h 646331"/>
              <a:gd name="connsiteX4" fmla="*/ 2784148 w 11350244"/>
              <a:gd name="connsiteY4" fmla="*/ 0 h 646331"/>
              <a:gd name="connsiteX5" fmla="*/ 3451809 w 11350244"/>
              <a:gd name="connsiteY5" fmla="*/ 0 h 646331"/>
              <a:gd name="connsiteX6" fmla="*/ 4119471 w 11350244"/>
              <a:gd name="connsiteY6" fmla="*/ 0 h 646331"/>
              <a:gd name="connsiteX7" fmla="*/ 4900635 w 11350244"/>
              <a:gd name="connsiteY7" fmla="*/ 0 h 646331"/>
              <a:gd name="connsiteX8" fmla="*/ 5454794 w 11350244"/>
              <a:gd name="connsiteY8" fmla="*/ 0 h 646331"/>
              <a:gd name="connsiteX9" fmla="*/ 6008953 w 11350244"/>
              <a:gd name="connsiteY9" fmla="*/ 0 h 646331"/>
              <a:gd name="connsiteX10" fmla="*/ 6903619 w 11350244"/>
              <a:gd name="connsiteY10" fmla="*/ 0 h 646331"/>
              <a:gd name="connsiteX11" fmla="*/ 7684783 w 11350244"/>
              <a:gd name="connsiteY11" fmla="*/ 0 h 646331"/>
              <a:gd name="connsiteX12" fmla="*/ 8352444 w 11350244"/>
              <a:gd name="connsiteY12" fmla="*/ 0 h 646331"/>
              <a:gd name="connsiteX13" fmla="*/ 8793101 w 11350244"/>
              <a:gd name="connsiteY13" fmla="*/ 0 h 646331"/>
              <a:gd name="connsiteX14" fmla="*/ 9687767 w 11350244"/>
              <a:gd name="connsiteY14" fmla="*/ 0 h 646331"/>
              <a:gd name="connsiteX15" fmla="*/ 10468931 w 11350244"/>
              <a:gd name="connsiteY15" fmla="*/ 0 h 646331"/>
              <a:gd name="connsiteX16" fmla="*/ 11350244 w 11350244"/>
              <a:gd name="connsiteY16" fmla="*/ 0 h 646331"/>
              <a:gd name="connsiteX17" fmla="*/ 11350244 w 11350244"/>
              <a:gd name="connsiteY17" fmla="*/ 646331 h 646331"/>
              <a:gd name="connsiteX18" fmla="*/ 11023090 w 11350244"/>
              <a:gd name="connsiteY18" fmla="*/ 646331 h 646331"/>
              <a:gd name="connsiteX19" fmla="*/ 10241926 w 11350244"/>
              <a:gd name="connsiteY19" fmla="*/ 646331 h 646331"/>
              <a:gd name="connsiteX20" fmla="*/ 9914772 w 11350244"/>
              <a:gd name="connsiteY20" fmla="*/ 646331 h 646331"/>
              <a:gd name="connsiteX21" fmla="*/ 9587618 w 11350244"/>
              <a:gd name="connsiteY21" fmla="*/ 646331 h 646331"/>
              <a:gd name="connsiteX22" fmla="*/ 9146961 w 11350244"/>
              <a:gd name="connsiteY22" fmla="*/ 646331 h 646331"/>
              <a:gd name="connsiteX23" fmla="*/ 8252295 w 11350244"/>
              <a:gd name="connsiteY23" fmla="*/ 646331 h 646331"/>
              <a:gd name="connsiteX24" fmla="*/ 7357629 w 11350244"/>
              <a:gd name="connsiteY24" fmla="*/ 646331 h 646331"/>
              <a:gd name="connsiteX25" fmla="*/ 6576465 w 11350244"/>
              <a:gd name="connsiteY25" fmla="*/ 646331 h 646331"/>
              <a:gd name="connsiteX26" fmla="*/ 6022306 w 11350244"/>
              <a:gd name="connsiteY26" fmla="*/ 646331 h 646331"/>
              <a:gd name="connsiteX27" fmla="*/ 5468147 w 11350244"/>
              <a:gd name="connsiteY27" fmla="*/ 646331 h 646331"/>
              <a:gd name="connsiteX28" fmla="*/ 4913988 w 11350244"/>
              <a:gd name="connsiteY28" fmla="*/ 646331 h 646331"/>
              <a:gd name="connsiteX29" fmla="*/ 4132824 w 11350244"/>
              <a:gd name="connsiteY29" fmla="*/ 646331 h 646331"/>
              <a:gd name="connsiteX30" fmla="*/ 3238158 w 11350244"/>
              <a:gd name="connsiteY30" fmla="*/ 646331 h 646331"/>
              <a:gd name="connsiteX31" fmla="*/ 2570496 w 11350244"/>
              <a:gd name="connsiteY31" fmla="*/ 646331 h 646331"/>
              <a:gd name="connsiteX32" fmla="*/ 1675830 w 11350244"/>
              <a:gd name="connsiteY32" fmla="*/ 646331 h 646331"/>
              <a:gd name="connsiteX33" fmla="*/ 894666 w 11350244"/>
              <a:gd name="connsiteY33" fmla="*/ 646331 h 646331"/>
              <a:gd name="connsiteX34" fmla="*/ 0 w 11350244"/>
              <a:gd name="connsiteY34" fmla="*/ 646331 h 646331"/>
              <a:gd name="connsiteX35" fmla="*/ 0 w 11350244"/>
              <a:gd name="connsiteY35"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350244" h="646331" fill="none" extrusionOk="0">
                <a:moveTo>
                  <a:pt x="0" y="0"/>
                </a:moveTo>
                <a:cubicBezTo>
                  <a:pt x="185916" y="-23187"/>
                  <a:pt x="418713" y="-4775"/>
                  <a:pt x="554159" y="0"/>
                </a:cubicBezTo>
                <a:cubicBezTo>
                  <a:pt x="689605" y="4775"/>
                  <a:pt x="994196" y="13316"/>
                  <a:pt x="1335323" y="0"/>
                </a:cubicBezTo>
                <a:cubicBezTo>
                  <a:pt x="1676450" y="-13316"/>
                  <a:pt x="1889181" y="-15253"/>
                  <a:pt x="2116487" y="0"/>
                </a:cubicBezTo>
                <a:cubicBezTo>
                  <a:pt x="2343793" y="15253"/>
                  <a:pt x="2463739" y="-4868"/>
                  <a:pt x="2784148" y="0"/>
                </a:cubicBezTo>
                <a:cubicBezTo>
                  <a:pt x="3104557" y="4868"/>
                  <a:pt x="3172142" y="-9417"/>
                  <a:pt x="3451809" y="0"/>
                </a:cubicBezTo>
                <a:cubicBezTo>
                  <a:pt x="3731476" y="9417"/>
                  <a:pt x="3869486" y="12851"/>
                  <a:pt x="4119471" y="0"/>
                </a:cubicBezTo>
                <a:cubicBezTo>
                  <a:pt x="4369456" y="-12851"/>
                  <a:pt x="4519503" y="-20911"/>
                  <a:pt x="4900635" y="0"/>
                </a:cubicBezTo>
                <a:cubicBezTo>
                  <a:pt x="5281767" y="20911"/>
                  <a:pt x="5195436" y="-21191"/>
                  <a:pt x="5454794" y="0"/>
                </a:cubicBezTo>
                <a:cubicBezTo>
                  <a:pt x="5714152" y="21191"/>
                  <a:pt x="5804330" y="-11801"/>
                  <a:pt x="6008953" y="0"/>
                </a:cubicBezTo>
                <a:cubicBezTo>
                  <a:pt x="6213576" y="11801"/>
                  <a:pt x="6509962" y="-7985"/>
                  <a:pt x="6903619" y="0"/>
                </a:cubicBezTo>
                <a:cubicBezTo>
                  <a:pt x="7297276" y="7985"/>
                  <a:pt x="7377319" y="-7806"/>
                  <a:pt x="7684783" y="0"/>
                </a:cubicBezTo>
                <a:cubicBezTo>
                  <a:pt x="7992247" y="7806"/>
                  <a:pt x="8118574" y="16955"/>
                  <a:pt x="8352444" y="0"/>
                </a:cubicBezTo>
                <a:cubicBezTo>
                  <a:pt x="8586314" y="-16955"/>
                  <a:pt x="8611269" y="-20665"/>
                  <a:pt x="8793101" y="0"/>
                </a:cubicBezTo>
                <a:cubicBezTo>
                  <a:pt x="8974933" y="20665"/>
                  <a:pt x="9483311" y="14380"/>
                  <a:pt x="9687767" y="0"/>
                </a:cubicBezTo>
                <a:cubicBezTo>
                  <a:pt x="9892223" y="-14380"/>
                  <a:pt x="10125143" y="25051"/>
                  <a:pt x="10468931" y="0"/>
                </a:cubicBezTo>
                <a:cubicBezTo>
                  <a:pt x="10812719" y="-25051"/>
                  <a:pt x="11066405" y="32818"/>
                  <a:pt x="11350244" y="0"/>
                </a:cubicBezTo>
                <a:cubicBezTo>
                  <a:pt x="11322817" y="232903"/>
                  <a:pt x="11354675" y="345084"/>
                  <a:pt x="11350244" y="646331"/>
                </a:cubicBezTo>
                <a:cubicBezTo>
                  <a:pt x="11250541" y="646904"/>
                  <a:pt x="11102370" y="644993"/>
                  <a:pt x="11023090" y="646331"/>
                </a:cubicBezTo>
                <a:cubicBezTo>
                  <a:pt x="10943810" y="647669"/>
                  <a:pt x="10419146" y="645192"/>
                  <a:pt x="10241926" y="646331"/>
                </a:cubicBezTo>
                <a:cubicBezTo>
                  <a:pt x="10064706" y="647470"/>
                  <a:pt x="10002556" y="658266"/>
                  <a:pt x="9914772" y="646331"/>
                </a:cubicBezTo>
                <a:cubicBezTo>
                  <a:pt x="9826988" y="634396"/>
                  <a:pt x="9714548" y="635467"/>
                  <a:pt x="9587618" y="646331"/>
                </a:cubicBezTo>
                <a:cubicBezTo>
                  <a:pt x="9460688" y="657195"/>
                  <a:pt x="9237721" y="646171"/>
                  <a:pt x="9146961" y="646331"/>
                </a:cubicBezTo>
                <a:cubicBezTo>
                  <a:pt x="9056201" y="646491"/>
                  <a:pt x="8450119" y="604381"/>
                  <a:pt x="8252295" y="646331"/>
                </a:cubicBezTo>
                <a:cubicBezTo>
                  <a:pt x="8054471" y="688281"/>
                  <a:pt x="7737657" y="635070"/>
                  <a:pt x="7357629" y="646331"/>
                </a:cubicBezTo>
                <a:cubicBezTo>
                  <a:pt x="6977601" y="657592"/>
                  <a:pt x="6798414" y="676584"/>
                  <a:pt x="6576465" y="646331"/>
                </a:cubicBezTo>
                <a:cubicBezTo>
                  <a:pt x="6354516" y="616078"/>
                  <a:pt x="6282078" y="650554"/>
                  <a:pt x="6022306" y="646331"/>
                </a:cubicBezTo>
                <a:cubicBezTo>
                  <a:pt x="5762534" y="642108"/>
                  <a:pt x="5662745" y="667005"/>
                  <a:pt x="5468147" y="646331"/>
                </a:cubicBezTo>
                <a:cubicBezTo>
                  <a:pt x="5273549" y="625657"/>
                  <a:pt x="5045048" y="623325"/>
                  <a:pt x="4913988" y="646331"/>
                </a:cubicBezTo>
                <a:cubicBezTo>
                  <a:pt x="4782928" y="669337"/>
                  <a:pt x="4400754" y="608492"/>
                  <a:pt x="4132824" y="646331"/>
                </a:cubicBezTo>
                <a:cubicBezTo>
                  <a:pt x="3864894" y="684170"/>
                  <a:pt x="3636397" y="607738"/>
                  <a:pt x="3238158" y="646331"/>
                </a:cubicBezTo>
                <a:cubicBezTo>
                  <a:pt x="2839919" y="684924"/>
                  <a:pt x="2854883" y="677734"/>
                  <a:pt x="2570496" y="646331"/>
                </a:cubicBezTo>
                <a:cubicBezTo>
                  <a:pt x="2286109" y="614928"/>
                  <a:pt x="1892958" y="651050"/>
                  <a:pt x="1675830" y="646331"/>
                </a:cubicBezTo>
                <a:cubicBezTo>
                  <a:pt x="1458702" y="641612"/>
                  <a:pt x="1220762" y="610079"/>
                  <a:pt x="894666" y="646331"/>
                </a:cubicBezTo>
                <a:cubicBezTo>
                  <a:pt x="568570" y="682583"/>
                  <a:pt x="253818" y="651549"/>
                  <a:pt x="0" y="646331"/>
                </a:cubicBezTo>
                <a:cubicBezTo>
                  <a:pt x="7171" y="338332"/>
                  <a:pt x="923" y="273546"/>
                  <a:pt x="0" y="0"/>
                </a:cubicBezTo>
                <a:close/>
              </a:path>
              <a:path w="11350244" h="646331" stroke="0" extrusionOk="0">
                <a:moveTo>
                  <a:pt x="0" y="0"/>
                </a:moveTo>
                <a:cubicBezTo>
                  <a:pt x="145461" y="-23930"/>
                  <a:pt x="328469" y="12693"/>
                  <a:pt x="554159" y="0"/>
                </a:cubicBezTo>
                <a:cubicBezTo>
                  <a:pt x="779849" y="-12693"/>
                  <a:pt x="937407" y="8216"/>
                  <a:pt x="1108318" y="0"/>
                </a:cubicBezTo>
                <a:cubicBezTo>
                  <a:pt x="1279229" y="-8216"/>
                  <a:pt x="1337964" y="-1721"/>
                  <a:pt x="1435472" y="0"/>
                </a:cubicBezTo>
                <a:cubicBezTo>
                  <a:pt x="1532980" y="1721"/>
                  <a:pt x="1983589" y="3964"/>
                  <a:pt x="2330138" y="0"/>
                </a:cubicBezTo>
                <a:cubicBezTo>
                  <a:pt x="2676687" y="-3964"/>
                  <a:pt x="2742409" y="-2437"/>
                  <a:pt x="2884297" y="0"/>
                </a:cubicBezTo>
                <a:cubicBezTo>
                  <a:pt x="3026185" y="2437"/>
                  <a:pt x="3215698" y="8962"/>
                  <a:pt x="3324954" y="0"/>
                </a:cubicBezTo>
                <a:cubicBezTo>
                  <a:pt x="3434210" y="-8962"/>
                  <a:pt x="3551123" y="-19593"/>
                  <a:pt x="3765610" y="0"/>
                </a:cubicBezTo>
                <a:cubicBezTo>
                  <a:pt x="3980097" y="19593"/>
                  <a:pt x="3975777" y="2827"/>
                  <a:pt x="4092764" y="0"/>
                </a:cubicBezTo>
                <a:cubicBezTo>
                  <a:pt x="4209751" y="-2827"/>
                  <a:pt x="4592224" y="15360"/>
                  <a:pt x="4987431" y="0"/>
                </a:cubicBezTo>
                <a:cubicBezTo>
                  <a:pt x="5382638" y="-15360"/>
                  <a:pt x="5558620" y="-36708"/>
                  <a:pt x="5882097" y="0"/>
                </a:cubicBezTo>
                <a:cubicBezTo>
                  <a:pt x="6205574" y="36708"/>
                  <a:pt x="6142670" y="4809"/>
                  <a:pt x="6209251" y="0"/>
                </a:cubicBezTo>
                <a:cubicBezTo>
                  <a:pt x="6275832" y="-4809"/>
                  <a:pt x="6789647" y="7986"/>
                  <a:pt x="6990415" y="0"/>
                </a:cubicBezTo>
                <a:cubicBezTo>
                  <a:pt x="7191183" y="-7986"/>
                  <a:pt x="7505255" y="16641"/>
                  <a:pt x="7885081" y="0"/>
                </a:cubicBezTo>
                <a:cubicBezTo>
                  <a:pt x="8264907" y="-16641"/>
                  <a:pt x="8587250" y="27117"/>
                  <a:pt x="8779748" y="0"/>
                </a:cubicBezTo>
                <a:cubicBezTo>
                  <a:pt x="8972246" y="-27117"/>
                  <a:pt x="9272853" y="-3036"/>
                  <a:pt x="9447409" y="0"/>
                </a:cubicBezTo>
                <a:cubicBezTo>
                  <a:pt x="9621965" y="3036"/>
                  <a:pt x="9980930" y="-14143"/>
                  <a:pt x="10342075" y="0"/>
                </a:cubicBezTo>
                <a:cubicBezTo>
                  <a:pt x="10703220" y="14143"/>
                  <a:pt x="11019224" y="23647"/>
                  <a:pt x="11350244" y="0"/>
                </a:cubicBezTo>
                <a:cubicBezTo>
                  <a:pt x="11381134" y="302168"/>
                  <a:pt x="11363929" y="326140"/>
                  <a:pt x="11350244" y="646331"/>
                </a:cubicBezTo>
                <a:cubicBezTo>
                  <a:pt x="11197267" y="649300"/>
                  <a:pt x="11168280" y="653421"/>
                  <a:pt x="11023090" y="646331"/>
                </a:cubicBezTo>
                <a:cubicBezTo>
                  <a:pt x="10877900" y="639241"/>
                  <a:pt x="10821678" y="654674"/>
                  <a:pt x="10695936" y="646331"/>
                </a:cubicBezTo>
                <a:cubicBezTo>
                  <a:pt x="10570194" y="637988"/>
                  <a:pt x="10002509" y="675543"/>
                  <a:pt x="9801270" y="646331"/>
                </a:cubicBezTo>
                <a:cubicBezTo>
                  <a:pt x="9600031" y="617119"/>
                  <a:pt x="9581546" y="644013"/>
                  <a:pt x="9474115" y="646331"/>
                </a:cubicBezTo>
                <a:cubicBezTo>
                  <a:pt x="9366684" y="648649"/>
                  <a:pt x="8886610" y="661070"/>
                  <a:pt x="8579449" y="646331"/>
                </a:cubicBezTo>
                <a:cubicBezTo>
                  <a:pt x="8272288" y="631592"/>
                  <a:pt x="8246154" y="633036"/>
                  <a:pt x="8138793" y="646331"/>
                </a:cubicBezTo>
                <a:cubicBezTo>
                  <a:pt x="8031432" y="659626"/>
                  <a:pt x="7633487" y="614113"/>
                  <a:pt x="7471131" y="646331"/>
                </a:cubicBezTo>
                <a:cubicBezTo>
                  <a:pt x="7308775" y="678549"/>
                  <a:pt x="7180786" y="642900"/>
                  <a:pt x="7030475" y="646331"/>
                </a:cubicBezTo>
                <a:cubicBezTo>
                  <a:pt x="6880164" y="649762"/>
                  <a:pt x="6583507" y="645736"/>
                  <a:pt x="6362813" y="646331"/>
                </a:cubicBezTo>
                <a:cubicBezTo>
                  <a:pt x="6142119" y="646926"/>
                  <a:pt x="5758607" y="676805"/>
                  <a:pt x="5468147" y="646331"/>
                </a:cubicBezTo>
                <a:cubicBezTo>
                  <a:pt x="5177687" y="615857"/>
                  <a:pt x="5079869" y="662360"/>
                  <a:pt x="4800486" y="646331"/>
                </a:cubicBezTo>
                <a:cubicBezTo>
                  <a:pt x="4521103" y="630302"/>
                  <a:pt x="4430569" y="635172"/>
                  <a:pt x="4132824" y="646331"/>
                </a:cubicBezTo>
                <a:cubicBezTo>
                  <a:pt x="3835079" y="657490"/>
                  <a:pt x="3837450" y="626870"/>
                  <a:pt x="3578665" y="646331"/>
                </a:cubicBezTo>
                <a:cubicBezTo>
                  <a:pt x="3319880" y="665792"/>
                  <a:pt x="3374557" y="655530"/>
                  <a:pt x="3251511" y="646331"/>
                </a:cubicBezTo>
                <a:cubicBezTo>
                  <a:pt x="3128465" y="637132"/>
                  <a:pt x="2900008" y="643462"/>
                  <a:pt x="2810855" y="646331"/>
                </a:cubicBezTo>
                <a:cubicBezTo>
                  <a:pt x="2721702" y="649200"/>
                  <a:pt x="2317045" y="630236"/>
                  <a:pt x="2143193" y="646331"/>
                </a:cubicBezTo>
                <a:cubicBezTo>
                  <a:pt x="1969341" y="662426"/>
                  <a:pt x="1674258" y="675442"/>
                  <a:pt x="1475532" y="646331"/>
                </a:cubicBezTo>
                <a:cubicBezTo>
                  <a:pt x="1276806" y="617220"/>
                  <a:pt x="1007805" y="609304"/>
                  <a:pt x="580865" y="646331"/>
                </a:cubicBezTo>
                <a:cubicBezTo>
                  <a:pt x="153925" y="683358"/>
                  <a:pt x="223237" y="627652"/>
                  <a:pt x="0" y="646331"/>
                </a:cubicBezTo>
                <a:cubicBezTo>
                  <a:pt x="-5849" y="386220"/>
                  <a:pt x="-3184" y="271618"/>
                  <a:pt x="0" y="0"/>
                </a:cubicBezTo>
                <a:close/>
              </a:path>
            </a:pathLst>
          </a:custGeom>
          <a:solidFill>
            <a:schemeClr val="tx2">
              <a:lumMod val="10000"/>
              <a:lumOff val="90000"/>
            </a:schemeClr>
          </a:solidFill>
          <a:ln>
            <a:solidFill>
              <a:schemeClr val="tx1"/>
            </a:solidFill>
            <a:extLst>
              <a:ext uri="{C807C97D-BFC1-408E-A445-0C87EB9F89A2}">
                <ask:lineSketchStyleProps xmlns:ask="http://schemas.microsoft.com/office/drawing/2018/sketchyshapes" sd="1897345338">
                  <a:prstGeom prst="rect">
                    <a:avLst/>
                  </a:prstGeom>
                  <ask:type>
                    <ask:lineSketchFreehand/>
                  </ask:type>
                </ask:lineSketchStyleProps>
              </a:ext>
            </a:extLst>
          </a:ln>
        </p:spPr>
        <p:txBody>
          <a:bodyPr wrap="square" rtlCol="0">
            <a:spAutoFit/>
          </a:bodyPr>
          <a:lstStyle/>
          <a:p>
            <a:pPr defTabSz="685800"/>
            <a:r>
              <a:rPr lang="en-US" dirty="0">
                <a:solidFill>
                  <a:srgbClr val="0C0C0C"/>
                </a:solidFill>
                <a:latin typeface="graphik"/>
              </a:rPr>
              <a:t>1: “The Worthington Christian [[WINNING_TEAM_MASCOT]] defeated the Westerville North [[LOSING_TEAM_MASCOT]] 2-1 in an Ohio boys soccer game on Saturday.”</a:t>
            </a:r>
            <a:endParaRPr lang="en-US" b="1" dirty="0">
              <a:solidFill>
                <a:srgbClr val="0C0C0C"/>
              </a:solidFill>
              <a:latin typeface="Aptos Light"/>
            </a:endParaRPr>
          </a:p>
        </p:txBody>
      </p:sp>
    </p:spTree>
    <p:extLst>
      <p:ext uri="{BB962C8B-B14F-4D97-AF65-F5344CB8AC3E}">
        <p14:creationId xmlns:p14="http://schemas.microsoft.com/office/powerpoint/2010/main" val="3287694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F3E8476-FFE8-9911-FD5F-9179669EA6AC}"/>
              </a:ext>
            </a:extLst>
          </p:cNvPr>
          <p:cNvSpPr txBox="1">
            <a:spLocks/>
          </p:cNvSpPr>
          <p:nvPr/>
        </p:nvSpPr>
        <p:spPr>
          <a:xfrm>
            <a:off x="354863" y="461877"/>
            <a:ext cx="10717689" cy="402418"/>
          </a:xfrm>
          <a:prstGeom prst="rect">
            <a:avLst/>
          </a:prstGeom>
        </p:spPr>
        <p:txBody>
          <a:bodyPr vert="horz" wrap="square" lIns="0" tIns="0" rIns="0" bIns="0" rtlCol="0" anchor="t" anchorCtr="0">
            <a:spAutoFit/>
          </a:bodyPr>
          <a:lstStyle>
            <a:defPPr>
              <a:defRPr lang="en-US"/>
            </a:defPPr>
            <a:lvl1pPr defTabSz="514350">
              <a:lnSpc>
                <a:spcPct val="80000"/>
              </a:lnSpc>
              <a:spcBef>
                <a:spcPct val="0"/>
              </a:spcBef>
              <a:buNone/>
              <a:defRPr sz="3200" b="1" spc="0" baseline="0">
                <a:solidFill>
                  <a:schemeClr val="tx2"/>
                </a:solidFill>
                <a:latin typeface="+mj-lt"/>
                <a:ea typeface="+mj-ea"/>
                <a:cs typeface="+mj-cs"/>
              </a:defRPr>
            </a:lvl1pPr>
          </a:lstStyle>
          <a:p>
            <a:r>
              <a:rPr lang="en-US" dirty="0"/>
              <a:t>Principle #5: </a:t>
            </a:r>
            <a:r>
              <a:rPr lang="en-US" b="1" dirty="0">
                <a:solidFill>
                  <a:srgbClr val="C00000"/>
                </a:solidFill>
              </a:rPr>
              <a:t>Make sure tools are reliable and safe</a:t>
            </a:r>
            <a:endParaRPr lang="en-US" dirty="0"/>
          </a:p>
        </p:txBody>
      </p:sp>
      <p:cxnSp>
        <p:nvCxnSpPr>
          <p:cNvPr id="12" name="Straight Connector 11">
            <a:extLst>
              <a:ext uri="{FF2B5EF4-FFF2-40B4-BE49-F238E27FC236}">
                <a16:creationId xmlns:a16="http://schemas.microsoft.com/office/drawing/2014/main" id="{087962D4-3FA4-2D20-1754-21136E80C8A0}"/>
              </a:ext>
            </a:extLst>
          </p:cNvPr>
          <p:cNvCxnSpPr>
            <a:cxnSpLocks/>
          </p:cNvCxnSpPr>
          <p:nvPr/>
        </p:nvCxnSpPr>
        <p:spPr>
          <a:xfrm>
            <a:off x="334775" y="955147"/>
            <a:ext cx="11294730" cy="48253"/>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428C2F94-C8E1-07CB-90A0-CE1EA8A43960}"/>
              </a:ext>
            </a:extLst>
          </p:cNvPr>
          <p:cNvSpPr txBox="1"/>
          <p:nvPr/>
        </p:nvSpPr>
        <p:spPr>
          <a:xfrm>
            <a:off x="227377" y="961685"/>
            <a:ext cx="11127790" cy="369332"/>
          </a:xfrm>
          <a:prstGeom prst="rect">
            <a:avLst/>
          </a:prstGeom>
          <a:noFill/>
        </p:spPr>
        <p:txBody>
          <a:bodyPr wrap="none" rtlCol="0">
            <a:spAutoFit/>
          </a:bodyPr>
          <a:lstStyle/>
          <a:p>
            <a:pPr defTabSz="685800"/>
            <a:r>
              <a:rPr lang="en-US" sz="1800" b="1" i="1" dirty="0">
                <a:solidFill>
                  <a:srgbClr val="222222"/>
                </a:solidFill>
                <a:latin typeface="Arial" panose="020B0604020202020204" pitchFamily="34" charset="0"/>
                <a:ea typeface="Calibri" panose="020F0502020204030204" pitchFamily="34" charset="0"/>
              </a:rPr>
              <a:t>Ensure AI models meet the intended purpose, and that they are operationally and analytically stable</a:t>
            </a:r>
            <a:endParaRPr lang="en-US" sz="1800" b="1" i="1" baseline="30000" dirty="0">
              <a:solidFill>
                <a:srgbClr val="222222"/>
              </a:solidFill>
              <a:latin typeface="Arial" panose="020B060402020202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3B339D82-6F95-7A78-86E8-8F6E89C849BF}"/>
              </a:ext>
            </a:extLst>
          </p:cNvPr>
          <p:cNvSpPr txBox="1"/>
          <p:nvPr/>
        </p:nvSpPr>
        <p:spPr>
          <a:xfrm>
            <a:off x="334775" y="1363285"/>
            <a:ext cx="11610614" cy="923330"/>
          </a:xfrm>
          <a:custGeom>
            <a:avLst/>
            <a:gdLst>
              <a:gd name="connsiteX0" fmla="*/ 0 w 11610614"/>
              <a:gd name="connsiteY0" fmla="*/ 0 h 923330"/>
              <a:gd name="connsiteX1" fmla="*/ 580531 w 11610614"/>
              <a:gd name="connsiteY1" fmla="*/ 0 h 923330"/>
              <a:gd name="connsiteX2" fmla="*/ 1277168 w 11610614"/>
              <a:gd name="connsiteY2" fmla="*/ 0 h 923330"/>
              <a:gd name="connsiteX3" fmla="*/ 1625486 w 11610614"/>
              <a:gd name="connsiteY3" fmla="*/ 0 h 923330"/>
              <a:gd name="connsiteX4" fmla="*/ 1973804 w 11610614"/>
              <a:gd name="connsiteY4" fmla="*/ 0 h 923330"/>
              <a:gd name="connsiteX5" fmla="*/ 2322123 w 11610614"/>
              <a:gd name="connsiteY5" fmla="*/ 0 h 923330"/>
              <a:gd name="connsiteX6" fmla="*/ 2554335 w 11610614"/>
              <a:gd name="connsiteY6" fmla="*/ 0 h 923330"/>
              <a:gd name="connsiteX7" fmla="*/ 3018760 w 11610614"/>
              <a:gd name="connsiteY7" fmla="*/ 0 h 923330"/>
              <a:gd name="connsiteX8" fmla="*/ 3599290 w 11610614"/>
              <a:gd name="connsiteY8" fmla="*/ 0 h 923330"/>
              <a:gd name="connsiteX9" fmla="*/ 4295927 w 11610614"/>
              <a:gd name="connsiteY9" fmla="*/ 0 h 923330"/>
              <a:gd name="connsiteX10" fmla="*/ 5108670 w 11610614"/>
              <a:gd name="connsiteY10" fmla="*/ 0 h 923330"/>
              <a:gd name="connsiteX11" fmla="*/ 5689201 w 11610614"/>
              <a:gd name="connsiteY11" fmla="*/ 0 h 923330"/>
              <a:gd name="connsiteX12" fmla="*/ 5921413 w 11610614"/>
              <a:gd name="connsiteY12" fmla="*/ 0 h 923330"/>
              <a:gd name="connsiteX13" fmla="*/ 6501944 w 11610614"/>
              <a:gd name="connsiteY13" fmla="*/ 0 h 923330"/>
              <a:gd name="connsiteX14" fmla="*/ 6966368 w 11610614"/>
              <a:gd name="connsiteY14" fmla="*/ 0 h 923330"/>
              <a:gd name="connsiteX15" fmla="*/ 7546899 w 11610614"/>
              <a:gd name="connsiteY15" fmla="*/ 0 h 923330"/>
              <a:gd name="connsiteX16" fmla="*/ 7895218 w 11610614"/>
              <a:gd name="connsiteY16" fmla="*/ 0 h 923330"/>
              <a:gd name="connsiteX17" fmla="*/ 8591854 w 11610614"/>
              <a:gd name="connsiteY17" fmla="*/ 0 h 923330"/>
              <a:gd name="connsiteX18" fmla="*/ 9404597 w 11610614"/>
              <a:gd name="connsiteY18" fmla="*/ 0 h 923330"/>
              <a:gd name="connsiteX19" fmla="*/ 10217340 w 11610614"/>
              <a:gd name="connsiteY19" fmla="*/ 0 h 923330"/>
              <a:gd name="connsiteX20" fmla="*/ 10797871 w 11610614"/>
              <a:gd name="connsiteY20" fmla="*/ 0 h 923330"/>
              <a:gd name="connsiteX21" fmla="*/ 11610614 w 11610614"/>
              <a:gd name="connsiteY21" fmla="*/ 0 h 923330"/>
              <a:gd name="connsiteX22" fmla="*/ 11610614 w 11610614"/>
              <a:gd name="connsiteY22" fmla="*/ 480132 h 923330"/>
              <a:gd name="connsiteX23" fmla="*/ 11610614 w 11610614"/>
              <a:gd name="connsiteY23" fmla="*/ 923330 h 923330"/>
              <a:gd name="connsiteX24" fmla="*/ 10797871 w 11610614"/>
              <a:gd name="connsiteY24" fmla="*/ 923330 h 923330"/>
              <a:gd name="connsiteX25" fmla="*/ 9985128 w 11610614"/>
              <a:gd name="connsiteY25" fmla="*/ 923330 h 923330"/>
              <a:gd name="connsiteX26" fmla="*/ 9288491 w 11610614"/>
              <a:gd name="connsiteY26" fmla="*/ 923330 h 923330"/>
              <a:gd name="connsiteX27" fmla="*/ 8824067 w 11610614"/>
              <a:gd name="connsiteY27" fmla="*/ 923330 h 923330"/>
              <a:gd name="connsiteX28" fmla="*/ 8359642 w 11610614"/>
              <a:gd name="connsiteY28" fmla="*/ 923330 h 923330"/>
              <a:gd name="connsiteX29" fmla="*/ 7779111 w 11610614"/>
              <a:gd name="connsiteY29" fmla="*/ 923330 h 923330"/>
              <a:gd name="connsiteX30" fmla="*/ 7546899 w 11610614"/>
              <a:gd name="connsiteY30" fmla="*/ 923330 h 923330"/>
              <a:gd name="connsiteX31" fmla="*/ 6734156 w 11610614"/>
              <a:gd name="connsiteY31" fmla="*/ 923330 h 923330"/>
              <a:gd name="connsiteX32" fmla="*/ 6385838 w 11610614"/>
              <a:gd name="connsiteY32" fmla="*/ 923330 h 923330"/>
              <a:gd name="connsiteX33" fmla="*/ 5689201 w 11610614"/>
              <a:gd name="connsiteY33" fmla="*/ 923330 h 923330"/>
              <a:gd name="connsiteX34" fmla="*/ 4992564 w 11610614"/>
              <a:gd name="connsiteY34" fmla="*/ 923330 h 923330"/>
              <a:gd name="connsiteX35" fmla="*/ 4179821 w 11610614"/>
              <a:gd name="connsiteY35" fmla="*/ 923330 h 923330"/>
              <a:gd name="connsiteX36" fmla="*/ 3483184 w 11610614"/>
              <a:gd name="connsiteY36" fmla="*/ 923330 h 923330"/>
              <a:gd name="connsiteX37" fmla="*/ 2670441 w 11610614"/>
              <a:gd name="connsiteY37" fmla="*/ 923330 h 923330"/>
              <a:gd name="connsiteX38" fmla="*/ 2322123 w 11610614"/>
              <a:gd name="connsiteY38" fmla="*/ 923330 h 923330"/>
              <a:gd name="connsiteX39" fmla="*/ 1625486 w 11610614"/>
              <a:gd name="connsiteY39" fmla="*/ 923330 h 923330"/>
              <a:gd name="connsiteX40" fmla="*/ 812743 w 11610614"/>
              <a:gd name="connsiteY40" fmla="*/ 923330 h 923330"/>
              <a:gd name="connsiteX41" fmla="*/ 0 w 11610614"/>
              <a:gd name="connsiteY41" fmla="*/ 923330 h 923330"/>
              <a:gd name="connsiteX42" fmla="*/ 0 w 11610614"/>
              <a:gd name="connsiteY42" fmla="*/ 461665 h 923330"/>
              <a:gd name="connsiteX43" fmla="*/ 0 w 11610614"/>
              <a:gd name="connsiteY43"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610614" h="923330" fill="none" extrusionOk="0">
                <a:moveTo>
                  <a:pt x="0" y="0"/>
                </a:moveTo>
                <a:cubicBezTo>
                  <a:pt x="130056" y="-3160"/>
                  <a:pt x="420435" y="14652"/>
                  <a:pt x="580531" y="0"/>
                </a:cubicBezTo>
                <a:cubicBezTo>
                  <a:pt x="740627" y="-14652"/>
                  <a:pt x="1084097" y="81000"/>
                  <a:pt x="1277168" y="0"/>
                </a:cubicBezTo>
                <a:cubicBezTo>
                  <a:pt x="1470239" y="-81000"/>
                  <a:pt x="1498487" y="15126"/>
                  <a:pt x="1625486" y="0"/>
                </a:cubicBezTo>
                <a:cubicBezTo>
                  <a:pt x="1752485" y="-15126"/>
                  <a:pt x="1841738" y="27615"/>
                  <a:pt x="1973804" y="0"/>
                </a:cubicBezTo>
                <a:cubicBezTo>
                  <a:pt x="2105870" y="-27615"/>
                  <a:pt x="2238480" y="17410"/>
                  <a:pt x="2322123" y="0"/>
                </a:cubicBezTo>
                <a:cubicBezTo>
                  <a:pt x="2405766" y="-17410"/>
                  <a:pt x="2472396" y="9969"/>
                  <a:pt x="2554335" y="0"/>
                </a:cubicBezTo>
                <a:cubicBezTo>
                  <a:pt x="2636274" y="-9969"/>
                  <a:pt x="2905446" y="4105"/>
                  <a:pt x="3018760" y="0"/>
                </a:cubicBezTo>
                <a:cubicBezTo>
                  <a:pt x="3132074" y="-4105"/>
                  <a:pt x="3381338" y="29807"/>
                  <a:pt x="3599290" y="0"/>
                </a:cubicBezTo>
                <a:cubicBezTo>
                  <a:pt x="3817242" y="-29807"/>
                  <a:pt x="4081911" y="60044"/>
                  <a:pt x="4295927" y="0"/>
                </a:cubicBezTo>
                <a:cubicBezTo>
                  <a:pt x="4509943" y="-60044"/>
                  <a:pt x="4903081" y="23675"/>
                  <a:pt x="5108670" y="0"/>
                </a:cubicBezTo>
                <a:cubicBezTo>
                  <a:pt x="5314259" y="-23675"/>
                  <a:pt x="5557899" y="67642"/>
                  <a:pt x="5689201" y="0"/>
                </a:cubicBezTo>
                <a:cubicBezTo>
                  <a:pt x="5820503" y="-67642"/>
                  <a:pt x="5864840" y="12850"/>
                  <a:pt x="5921413" y="0"/>
                </a:cubicBezTo>
                <a:cubicBezTo>
                  <a:pt x="5977986" y="-12850"/>
                  <a:pt x="6299077" y="44922"/>
                  <a:pt x="6501944" y="0"/>
                </a:cubicBezTo>
                <a:cubicBezTo>
                  <a:pt x="6704811" y="-44922"/>
                  <a:pt x="6781949" y="13539"/>
                  <a:pt x="6966368" y="0"/>
                </a:cubicBezTo>
                <a:cubicBezTo>
                  <a:pt x="7150787" y="-13539"/>
                  <a:pt x="7271434" y="38589"/>
                  <a:pt x="7546899" y="0"/>
                </a:cubicBezTo>
                <a:cubicBezTo>
                  <a:pt x="7822364" y="-38589"/>
                  <a:pt x="7756368" y="18382"/>
                  <a:pt x="7895218" y="0"/>
                </a:cubicBezTo>
                <a:cubicBezTo>
                  <a:pt x="8034068" y="-18382"/>
                  <a:pt x="8433985" y="27919"/>
                  <a:pt x="8591854" y="0"/>
                </a:cubicBezTo>
                <a:cubicBezTo>
                  <a:pt x="8749723" y="-27919"/>
                  <a:pt x="9151260" y="50556"/>
                  <a:pt x="9404597" y="0"/>
                </a:cubicBezTo>
                <a:cubicBezTo>
                  <a:pt x="9657934" y="-50556"/>
                  <a:pt x="9978011" y="4619"/>
                  <a:pt x="10217340" y="0"/>
                </a:cubicBezTo>
                <a:cubicBezTo>
                  <a:pt x="10456669" y="-4619"/>
                  <a:pt x="10566023" y="7680"/>
                  <a:pt x="10797871" y="0"/>
                </a:cubicBezTo>
                <a:cubicBezTo>
                  <a:pt x="11029719" y="-7680"/>
                  <a:pt x="11392001" y="11845"/>
                  <a:pt x="11610614" y="0"/>
                </a:cubicBezTo>
                <a:cubicBezTo>
                  <a:pt x="11637816" y="119967"/>
                  <a:pt x="11573874" y="374518"/>
                  <a:pt x="11610614" y="480132"/>
                </a:cubicBezTo>
                <a:cubicBezTo>
                  <a:pt x="11647354" y="585746"/>
                  <a:pt x="11606826" y="786415"/>
                  <a:pt x="11610614" y="923330"/>
                </a:cubicBezTo>
                <a:cubicBezTo>
                  <a:pt x="11364857" y="999665"/>
                  <a:pt x="11008960" y="923020"/>
                  <a:pt x="10797871" y="923330"/>
                </a:cubicBezTo>
                <a:cubicBezTo>
                  <a:pt x="10586782" y="923640"/>
                  <a:pt x="10329118" y="864615"/>
                  <a:pt x="9985128" y="923330"/>
                </a:cubicBezTo>
                <a:cubicBezTo>
                  <a:pt x="9641138" y="982045"/>
                  <a:pt x="9627991" y="921410"/>
                  <a:pt x="9288491" y="923330"/>
                </a:cubicBezTo>
                <a:cubicBezTo>
                  <a:pt x="8948991" y="925250"/>
                  <a:pt x="8994605" y="872290"/>
                  <a:pt x="8824067" y="923330"/>
                </a:cubicBezTo>
                <a:cubicBezTo>
                  <a:pt x="8653529" y="974370"/>
                  <a:pt x="8513397" y="909313"/>
                  <a:pt x="8359642" y="923330"/>
                </a:cubicBezTo>
                <a:cubicBezTo>
                  <a:pt x="8205887" y="937347"/>
                  <a:pt x="7903640" y="912228"/>
                  <a:pt x="7779111" y="923330"/>
                </a:cubicBezTo>
                <a:cubicBezTo>
                  <a:pt x="7654582" y="934432"/>
                  <a:pt x="7648936" y="912648"/>
                  <a:pt x="7546899" y="923330"/>
                </a:cubicBezTo>
                <a:cubicBezTo>
                  <a:pt x="7444862" y="934012"/>
                  <a:pt x="6949109" y="877117"/>
                  <a:pt x="6734156" y="923330"/>
                </a:cubicBezTo>
                <a:cubicBezTo>
                  <a:pt x="6519203" y="969543"/>
                  <a:pt x="6538795" y="916569"/>
                  <a:pt x="6385838" y="923330"/>
                </a:cubicBezTo>
                <a:cubicBezTo>
                  <a:pt x="6232881" y="930091"/>
                  <a:pt x="5882744" y="881948"/>
                  <a:pt x="5689201" y="923330"/>
                </a:cubicBezTo>
                <a:cubicBezTo>
                  <a:pt x="5495658" y="964712"/>
                  <a:pt x="5151935" y="891064"/>
                  <a:pt x="4992564" y="923330"/>
                </a:cubicBezTo>
                <a:cubicBezTo>
                  <a:pt x="4833193" y="955596"/>
                  <a:pt x="4447919" y="923119"/>
                  <a:pt x="4179821" y="923330"/>
                </a:cubicBezTo>
                <a:cubicBezTo>
                  <a:pt x="3911723" y="923541"/>
                  <a:pt x="3810190" y="851401"/>
                  <a:pt x="3483184" y="923330"/>
                </a:cubicBezTo>
                <a:cubicBezTo>
                  <a:pt x="3156178" y="995259"/>
                  <a:pt x="2986629" y="888753"/>
                  <a:pt x="2670441" y="923330"/>
                </a:cubicBezTo>
                <a:cubicBezTo>
                  <a:pt x="2354253" y="957907"/>
                  <a:pt x="2448019" y="903834"/>
                  <a:pt x="2322123" y="923330"/>
                </a:cubicBezTo>
                <a:cubicBezTo>
                  <a:pt x="2196227" y="942826"/>
                  <a:pt x="1959529" y="890789"/>
                  <a:pt x="1625486" y="923330"/>
                </a:cubicBezTo>
                <a:cubicBezTo>
                  <a:pt x="1291443" y="955871"/>
                  <a:pt x="1101049" y="918934"/>
                  <a:pt x="812743" y="923330"/>
                </a:cubicBezTo>
                <a:cubicBezTo>
                  <a:pt x="524437" y="927726"/>
                  <a:pt x="197847" y="851851"/>
                  <a:pt x="0" y="923330"/>
                </a:cubicBezTo>
                <a:cubicBezTo>
                  <a:pt x="-1151" y="803190"/>
                  <a:pt x="6650" y="616150"/>
                  <a:pt x="0" y="461665"/>
                </a:cubicBezTo>
                <a:cubicBezTo>
                  <a:pt x="-6650" y="307180"/>
                  <a:pt x="32511" y="175507"/>
                  <a:pt x="0" y="0"/>
                </a:cubicBezTo>
                <a:close/>
              </a:path>
              <a:path w="11610614" h="923330" stroke="0" extrusionOk="0">
                <a:moveTo>
                  <a:pt x="0" y="0"/>
                </a:moveTo>
                <a:cubicBezTo>
                  <a:pt x="156773" y="-17263"/>
                  <a:pt x="241648" y="15292"/>
                  <a:pt x="348318" y="0"/>
                </a:cubicBezTo>
                <a:cubicBezTo>
                  <a:pt x="454988" y="-15292"/>
                  <a:pt x="761562" y="13979"/>
                  <a:pt x="928849" y="0"/>
                </a:cubicBezTo>
                <a:cubicBezTo>
                  <a:pt x="1096136" y="-13979"/>
                  <a:pt x="1071278" y="12821"/>
                  <a:pt x="1161061" y="0"/>
                </a:cubicBezTo>
                <a:cubicBezTo>
                  <a:pt x="1250844" y="-12821"/>
                  <a:pt x="1688972" y="46321"/>
                  <a:pt x="1857698" y="0"/>
                </a:cubicBezTo>
                <a:cubicBezTo>
                  <a:pt x="2026424" y="-46321"/>
                  <a:pt x="2133235" y="30347"/>
                  <a:pt x="2206017" y="0"/>
                </a:cubicBezTo>
                <a:cubicBezTo>
                  <a:pt x="2278799" y="-30347"/>
                  <a:pt x="2561357" y="54306"/>
                  <a:pt x="2670441" y="0"/>
                </a:cubicBezTo>
                <a:cubicBezTo>
                  <a:pt x="2779525" y="-54306"/>
                  <a:pt x="2861921" y="30438"/>
                  <a:pt x="3018760" y="0"/>
                </a:cubicBezTo>
                <a:cubicBezTo>
                  <a:pt x="3175599" y="-30438"/>
                  <a:pt x="3211952" y="26418"/>
                  <a:pt x="3367078" y="0"/>
                </a:cubicBezTo>
                <a:cubicBezTo>
                  <a:pt x="3522204" y="-26418"/>
                  <a:pt x="3749543" y="51080"/>
                  <a:pt x="4063715" y="0"/>
                </a:cubicBezTo>
                <a:cubicBezTo>
                  <a:pt x="4377887" y="-51080"/>
                  <a:pt x="4424068" y="48630"/>
                  <a:pt x="4644246" y="0"/>
                </a:cubicBezTo>
                <a:cubicBezTo>
                  <a:pt x="4864424" y="-48630"/>
                  <a:pt x="5222600" y="34853"/>
                  <a:pt x="5456989" y="0"/>
                </a:cubicBezTo>
                <a:cubicBezTo>
                  <a:pt x="5691378" y="-34853"/>
                  <a:pt x="5781418" y="45769"/>
                  <a:pt x="6037519" y="0"/>
                </a:cubicBezTo>
                <a:cubicBezTo>
                  <a:pt x="6293620" y="-45769"/>
                  <a:pt x="6435233" y="19095"/>
                  <a:pt x="6734156" y="0"/>
                </a:cubicBezTo>
                <a:cubicBezTo>
                  <a:pt x="7033079" y="-19095"/>
                  <a:pt x="7076510" y="57802"/>
                  <a:pt x="7314687" y="0"/>
                </a:cubicBezTo>
                <a:cubicBezTo>
                  <a:pt x="7552864" y="-57802"/>
                  <a:pt x="7477442" y="20318"/>
                  <a:pt x="7546899" y="0"/>
                </a:cubicBezTo>
                <a:cubicBezTo>
                  <a:pt x="7616356" y="-20318"/>
                  <a:pt x="8029057" y="63774"/>
                  <a:pt x="8243536" y="0"/>
                </a:cubicBezTo>
                <a:cubicBezTo>
                  <a:pt x="8458015" y="-63774"/>
                  <a:pt x="8488280" y="3758"/>
                  <a:pt x="8707961" y="0"/>
                </a:cubicBezTo>
                <a:cubicBezTo>
                  <a:pt x="8927643" y="-3758"/>
                  <a:pt x="8960843" y="20209"/>
                  <a:pt x="9056279" y="0"/>
                </a:cubicBezTo>
                <a:cubicBezTo>
                  <a:pt x="9151715" y="-20209"/>
                  <a:pt x="9273609" y="22053"/>
                  <a:pt x="9404597" y="0"/>
                </a:cubicBezTo>
                <a:cubicBezTo>
                  <a:pt x="9535585" y="-22053"/>
                  <a:pt x="10036361" y="84836"/>
                  <a:pt x="10217340" y="0"/>
                </a:cubicBezTo>
                <a:cubicBezTo>
                  <a:pt x="10398319" y="-84836"/>
                  <a:pt x="10669531" y="19931"/>
                  <a:pt x="10913977" y="0"/>
                </a:cubicBezTo>
                <a:cubicBezTo>
                  <a:pt x="11158423" y="-19931"/>
                  <a:pt x="11347256" y="63383"/>
                  <a:pt x="11610614" y="0"/>
                </a:cubicBezTo>
                <a:cubicBezTo>
                  <a:pt x="11617825" y="143527"/>
                  <a:pt x="11602388" y="271261"/>
                  <a:pt x="11610614" y="470898"/>
                </a:cubicBezTo>
                <a:cubicBezTo>
                  <a:pt x="11618840" y="670535"/>
                  <a:pt x="11605497" y="818468"/>
                  <a:pt x="11610614" y="923330"/>
                </a:cubicBezTo>
                <a:cubicBezTo>
                  <a:pt x="11516684" y="932892"/>
                  <a:pt x="11273694" y="882604"/>
                  <a:pt x="11146189" y="923330"/>
                </a:cubicBezTo>
                <a:cubicBezTo>
                  <a:pt x="11018685" y="964056"/>
                  <a:pt x="10939760" y="881865"/>
                  <a:pt x="10797871" y="923330"/>
                </a:cubicBezTo>
                <a:cubicBezTo>
                  <a:pt x="10655982" y="964795"/>
                  <a:pt x="10293262" y="914595"/>
                  <a:pt x="9985128" y="923330"/>
                </a:cubicBezTo>
                <a:cubicBezTo>
                  <a:pt x="9676994" y="932065"/>
                  <a:pt x="9647911" y="912397"/>
                  <a:pt x="9404597" y="923330"/>
                </a:cubicBezTo>
                <a:cubicBezTo>
                  <a:pt x="9161283" y="934263"/>
                  <a:pt x="9230192" y="910049"/>
                  <a:pt x="9056279" y="923330"/>
                </a:cubicBezTo>
                <a:cubicBezTo>
                  <a:pt x="8882366" y="936611"/>
                  <a:pt x="8922840" y="917805"/>
                  <a:pt x="8824067" y="923330"/>
                </a:cubicBezTo>
                <a:cubicBezTo>
                  <a:pt x="8725294" y="928855"/>
                  <a:pt x="8336504" y="876111"/>
                  <a:pt x="8011324" y="923330"/>
                </a:cubicBezTo>
                <a:cubicBezTo>
                  <a:pt x="7686144" y="970549"/>
                  <a:pt x="7565564" y="915999"/>
                  <a:pt x="7430793" y="923330"/>
                </a:cubicBezTo>
                <a:cubicBezTo>
                  <a:pt x="7296022" y="930661"/>
                  <a:pt x="7078927" y="897153"/>
                  <a:pt x="6966368" y="923330"/>
                </a:cubicBezTo>
                <a:cubicBezTo>
                  <a:pt x="6853809" y="949507"/>
                  <a:pt x="6732824" y="869773"/>
                  <a:pt x="6501944" y="923330"/>
                </a:cubicBezTo>
                <a:cubicBezTo>
                  <a:pt x="6271064" y="976887"/>
                  <a:pt x="6350260" y="904712"/>
                  <a:pt x="6269732" y="923330"/>
                </a:cubicBezTo>
                <a:cubicBezTo>
                  <a:pt x="6189204" y="941948"/>
                  <a:pt x="5726643" y="889640"/>
                  <a:pt x="5456989" y="923330"/>
                </a:cubicBezTo>
                <a:cubicBezTo>
                  <a:pt x="5187335" y="957020"/>
                  <a:pt x="5153083" y="911134"/>
                  <a:pt x="4992564" y="923330"/>
                </a:cubicBezTo>
                <a:cubicBezTo>
                  <a:pt x="4832046" y="935526"/>
                  <a:pt x="4741267" y="907298"/>
                  <a:pt x="4644246" y="923330"/>
                </a:cubicBezTo>
                <a:cubicBezTo>
                  <a:pt x="4547225" y="939362"/>
                  <a:pt x="4468226" y="917011"/>
                  <a:pt x="4412033" y="923330"/>
                </a:cubicBezTo>
                <a:cubicBezTo>
                  <a:pt x="4355840" y="929649"/>
                  <a:pt x="4268068" y="902889"/>
                  <a:pt x="4179821" y="923330"/>
                </a:cubicBezTo>
                <a:cubicBezTo>
                  <a:pt x="4091574" y="943771"/>
                  <a:pt x="4039234" y="919622"/>
                  <a:pt x="3947609" y="923330"/>
                </a:cubicBezTo>
                <a:cubicBezTo>
                  <a:pt x="3855984" y="927038"/>
                  <a:pt x="3730421" y="895306"/>
                  <a:pt x="3599290" y="923330"/>
                </a:cubicBezTo>
                <a:cubicBezTo>
                  <a:pt x="3468159" y="951354"/>
                  <a:pt x="3187326" y="867866"/>
                  <a:pt x="2902653" y="923330"/>
                </a:cubicBezTo>
                <a:cubicBezTo>
                  <a:pt x="2617980" y="978794"/>
                  <a:pt x="2290930" y="911726"/>
                  <a:pt x="2089911" y="923330"/>
                </a:cubicBezTo>
                <a:cubicBezTo>
                  <a:pt x="1888892" y="934934"/>
                  <a:pt x="1738797" y="913875"/>
                  <a:pt x="1625486" y="923330"/>
                </a:cubicBezTo>
                <a:cubicBezTo>
                  <a:pt x="1512176" y="932785"/>
                  <a:pt x="1444822" y="917126"/>
                  <a:pt x="1277168" y="923330"/>
                </a:cubicBezTo>
                <a:cubicBezTo>
                  <a:pt x="1109514" y="929534"/>
                  <a:pt x="987695" y="914027"/>
                  <a:pt x="812743" y="923330"/>
                </a:cubicBezTo>
                <a:cubicBezTo>
                  <a:pt x="637791" y="932633"/>
                  <a:pt x="214258" y="826448"/>
                  <a:pt x="0" y="923330"/>
                </a:cubicBezTo>
                <a:cubicBezTo>
                  <a:pt x="-7784" y="827569"/>
                  <a:pt x="45494" y="659127"/>
                  <a:pt x="0" y="470898"/>
                </a:cubicBezTo>
                <a:cubicBezTo>
                  <a:pt x="-45494" y="282669"/>
                  <a:pt x="26646" y="117670"/>
                  <a:pt x="0" y="0"/>
                </a:cubicBezTo>
                <a:close/>
              </a:path>
            </a:pathLst>
          </a:custGeom>
          <a:solidFill>
            <a:schemeClr val="bg1"/>
          </a:solidFill>
          <a:ln w="28575">
            <a:solidFill>
              <a:srgbClr val="002060"/>
            </a:solidFill>
            <a:extLst>
              <a:ext uri="{C807C97D-BFC1-408E-A445-0C87EB9F89A2}">
                <ask:lineSketchStyleProps xmlns:ask="http://schemas.microsoft.com/office/drawing/2018/sketchyshapes" sd="1943907284">
                  <a:prstGeom prst="rect">
                    <a:avLst/>
                  </a:prstGeom>
                  <ask:type>
                    <ask:lineSketchScribble/>
                  </ask:type>
                </ask:lineSketchStyleProps>
              </a:ext>
            </a:extLst>
          </a:ln>
          <a:effectLst>
            <a:glow rad="63500">
              <a:schemeClr val="accent1">
                <a:satMod val="175000"/>
                <a:alpha val="40000"/>
              </a:schemeClr>
            </a:glow>
          </a:effectLst>
        </p:spPr>
        <p:txBody>
          <a:bodyPr wrap="square" rtlCol="0">
            <a:spAutoFit/>
          </a:bodyPr>
          <a:lstStyle>
            <a:defPPr>
              <a:defRPr lang="en-US"/>
            </a:defPPr>
            <a:lvl1pPr defTabSz="685800">
              <a:defRPr sz="1200" b="1" i="1">
                <a:solidFill>
                  <a:srgbClr val="404040"/>
                </a:solidFill>
                <a:latin typeface="Castellar" panose="020A0402060406010301" pitchFamily="18" charset="0"/>
                <a:ea typeface="ADLaM Display" panose="020F0502020204030204" pitchFamily="2" charset="0"/>
                <a:cs typeface="ADLaM Display" panose="020F0502020204030204" pitchFamily="2" charset="0"/>
              </a:defRPr>
            </a:lvl1pPr>
          </a:lstStyle>
          <a:p>
            <a:pPr defTabSz="685800" fontAlgn="base"/>
            <a:r>
              <a:rPr lang="en-US" sz="1800" b="1" i="1" dirty="0">
                <a:solidFill>
                  <a:srgbClr val="404040"/>
                </a:solidFill>
                <a:latin typeface="Castellar" panose="020A0402060406010301" pitchFamily="18" charset="0"/>
              </a:rPr>
              <a:t>The $500mm+ Debacle at Zillow Offers – What Went Wrong with the AI Models?</a:t>
            </a:r>
          </a:p>
          <a:p>
            <a:pPr defTabSz="685800"/>
            <a:endParaRPr lang="en-US" sz="1800" b="1" i="1" dirty="0">
              <a:solidFill>
                <a:srgbClr val="404040"/>
              </a:solidFill>
              <a:latin typeface="News Gothic MT" panose="020F0502020204030204" pitchFamily="34" charset="0"/>
            </a:endParaRPr>
          </a:p>
          <a:p>
            <a:pPr defTabSz="685800"/>
            <a:r>
              <a:rPr lang="en-US" sz="1800" b="1" dirty="0">
                <a:solidFill>
                  <a:srgbClr val="3A3ACC"/>
                </a:solidFill>
                <a:latin typeface="var(--font-heading)"/>
              </a:rPr>
              <a:t>-</a:t>
            </a:r>
            <a:r>
              <a:rPr lang="en-US" sz="1800" b="1" dirty="0">
                <a:solidFill>
                  <a:srgbClr val="3A3ACC"/>
                </a:solidFill>
                <a:latin typeface="var(--font-heading)"/>
                <a:hlinkClick r:id="rId3">
                  <a:extLst>
                    <a:ext uri="{A12FA001-AC4F-418D-AE19-62706E023703}">
                      <ahyp:hlinkClr xmlns:ahyp="http://schemas.microsoft.com/office/drawing/2018/hyperlinkcolor" val="tx"/>
                    </a:ext>
                  </a:extLst>
                </a:hlinkClick>
              </a:rPr>
              <a:t>Inside Big Data</a:t>
            </a:r>
            <a:r>
              <a:rPr lang="en-US" sz="1800" b="1" dirty="0">
                <a:solidFill>
                  <a:srgbClr val="3A3ACC"/>
                </a:solidFill>
                <a:latin typeface="var(--font-heading)"/>
              </a:rPr>
              <a:t>, December 2013</a:t>
            </a:r>
          </a:p>
        </p:txBody>
      </p:sp>
      <p:sp>
        <p:nvSpPr>
          <p:cNvPr id="15" name="TextBox 14">
            <a:extLst>
              <a:ext uri="{FF2B5EF4-FFF2-40B4-BE49-F238E27FC236}">
                <a16:creationId xmlns:a16="http://schemas.microsoft.com/office/drawing/2014/main" id="{10213AC6-9A57-C001-4B78-A4B94F7C954F}"/>
              </a:ext>
            </a:extLst>
          </p:cNvPr>
          <p:cNvSpPr txBox="1"/>
          <p:nvPr/>
        </p:nvSpPr>
        <p:spPr>
          <a:xfrm>
            <a:off x="334775" y="2576808"/>
            <a:ext cx="1552214" cy="369332"/>
          </a:xfrm>
          <a:prstGeom prst="rect">
            <a:avLst/>
          </a:prstGeom>
          <a:noFill/>
        </p:spPr>
        <p:txBody>
          <a:bodyPr wrap="square" rtlCol="0">
            <a:spAutoFit/>
          </a:bodyPr>
          <a:lstStyle/>
          <a:p>
            <a:pPr defTabSz="685800"/>
            <a:r>
              <a:rPr lang="en-US" b="1" i="1" u="sng" dirty="0">
                <a:solidFill>
                  <a:srgbClr val="000000"/>
                </a:solidFill>
                <a:latin typeface="Ariel"/>
              </a:rPr>
              <a:t>Standards:</a:t>
            </a:r>
          </a:p>
        </p:txBody>
      </p:sp>
      <p:sp>
        <p:nvSpPr>
          <p:cNvPr id="16" name="TextBox 15">
            <a:extLst>
              <a:ext uri="{FF2B5EF4-FFF2-40B4-BE49-F238E27FC236}">
                <a16:creationId xmlns:a16="http://schemas.microsoft.com/office/drawing/2014/main" id="{432FB5D5-0A67-D43E-82B4-CD5A6DA88FA5}"/>
              </a:ext>
            </a:extLst>
          </p:cNvPr>
          <p:cNvSpPr txBox="1"/>
          <p:nvPr/>
        </p:nvSpPr>
        <p:spPr>
          <a:xfrm>
            <a:off x="227377" y="2946140"/>
            <a:ext cx="3658940" cy="3693319"/>
          </a:xfrm>
          <a:prstGeom prst="rect">
            <a:avLst/>
          </a:prstGeom>
          <a:noFill/>
        </p:spPr>
        <p:txBody>
          <a:bodyPr wrap="square" rtlCol="0">
            <a:spAutoFit/>
          </a:bodyPr>
          <a:lstStyle/>
          <a:p>
            <a:pPr defTabSz="685800"/>
            <a:r>
              <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Ensure there is a method to monitor performance and address results out of tolerance.</a:t>
            </a:r>
          </a:p>
          <a:p>
            <a:pPr defTabSz="685800"/>
            <a:endPar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defTabSz="685800"/>
            <a:r>
              <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Ensure previous model versions are available.</a:t>
            </a:r>
          </a:p>
          <a:p>
            <a:pPr defTabSz="685800"/>
            <a:endPar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defTabSz="685800"/>
            <a:r>
              <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Test boundary scenarios.</a:t>
            </a:r>
          </a:p>
          <a:p>
            <a:pPr defTabSz="685800"/>
            <a:endPar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defTabSz="685800"/>
            <a:r>
              <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Maintain an inventory of incidents and establish monitoring, reporting, and communication protocols.</a:t>
            </a:r>
          </a:p>
        </p:txBody>
      </p:sp>
      <p:cxnSp>
        <p:nvCxnSpPr>
          <p:cNvPr id="17" name="Straight Arrow Connector 16">
            <a:extLst>
              <a:ext uri="{FF2B5EF4-FFF2-40B4-BE49-F238E27FC236}">
                <a16:creationId xmlns:a16="http://schemas.microsoft.com/office/drawing/2014/main" id="{3BF48F88-240C-AC31-4DEC-3D3B451A6F2C}"/>
              </a:ext>
            </a:extLst>
          </p:cNvPr>
          <p:cNvCxnSpPr>
            <a:cxnSpLocks/>
          </p:cNvCxnSpPr>
          <p:nvPr/>
        </p:nvCxnSpPr>
        <p:spPr>
          <a:xfrm flipV="1">
            <a:off x="3886317" y="4022753"/>
            <a:ext cx="456232" cy="4549"/>
          </a:xfrm>
          <a:prstGeom prst="straightConnector1">
            <a:avLst/>
          </a:prstGeom>
          <a:ln w="381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sp>
        <p:nvSpPr>
          <p:cNvPr id="18" name="TextBox 17">
            <a:extLst>
              <a:ext uri="{FF2B5EF4-FFF2-40B4-BE49-F238E27FC236}">
                <a16:creationId xmlns:a16="http://schemas.microsoft.com/office/drawing/2014/main" id="{A8CCED7C-A8AE-C032-6502-22739364D41E}"/>
              </a:ext>
            </a:extLst>
          </p:cNvPr>
          <p:cNvSpPr txBox="1"/>
          <p:nvPr/>
        </p:nvSpPr>
        <p:spPr>
          <a:xfrm>
            <a:off x="4426773" y="2632868"/>
            <a:ext cx="2555488" cy="369332"/>
          </a:xfrm>
          <a:prstGeom prst="rect">
            <a:avLst/>
          </a:prstGeom>
          <a:noFill/>
        </p:spPr>
        <p:txBody>
          <a:bodyPr wrap="square" rtlCol="0">
            <a:spAutoFit/>
          </a:bodyPr>
          <a:lstStyle/>
          <a:p>
            <a:pPr defTabSz="685800"/>
            <a:r>
              <a:rPr lang="en-US" b="1" i="1" u="sng" dirty="0">
                <a:solidFill>
                  <a:srgbClr val="000000"/>
                </a:solidFill>
                <a:latin typeface="Ariel"/>
              </a:rPr>
              <a:t>Best Practices:</a:t>
            </a:r>
          </a:p>
        </p:txBody>
      </p:sp>
      <p:sp>
        <p:nvSpPr>
          <p:cNvPr id="19" name="TextBox 18">
            <a:extLst>
              <a:ext uri="{FF2B5EF4-FFF2-40B4-BE49-F238E27FC236}">
                <a16:creationId xmlns:a16="http://schemas.microsoft.com/office/drawing/2014/main" id="{56349898-8314-2ECF-FF35-ABE6990C0AC7}"/>
              </a:ext>
            </a:extLst>
          </p:cNvPr>
          <p:cNvSpPr txBox="1"/>
          <p:nvPr/>
        </p:nvSpPr>
        <p:spPr>
          <a:xfrm>
            <a:off x="4424001" y="2992753"/>
            <a:ext cx="3032549" cy="2862322"/>
          </a:xfrm>
          <a:prstGeom prst="rect">
            <a:avLst/>
          </a:prstGeom>
          <a:noFill/>
        </p:spPr>
        <p:txBody>
          <a:bodyPr wrap="square" rtlCol="0">
            <a:spAutoFit/>
          </a:bodyPr>
          <a:lstStyle/>
          <a:p>
            <a:pPr defTabSz="685800"/>
            <a:r>
              <a:rPr lang="en-US" sz="1800" dirty="0">
                <a:solidFill>
                  <a:srgbClr val="000000"/>
                </a:solidFill>
                <a:latin typeface="Arial" panose="020B0604020202020204" pitchFamily="34" charset="0"/>
                <a:ea typeface="Calibri" panose="020F0502020204030204" pitchFamily="34" charset="0"/>
              </a:rPr>
              <a:t>Include templates to store output and analysis.</a:t>
            </a:r>
          </a:p>
          <a:p>
            <a:pPr defTabSz="685800"/>
            <a:endParaRPr lang="en-US" sz="1800" dirty="0">
              <a:solidFill>
                <a:srgbClr val="000000"/>
              </a:solidFill>
              <a:latin typeface="Arial" panose="020B0604020202020204" pitchFamily="34" charset="0"/>
              <a:ea typeface="Calibri" panose="020F0502020204030204" pitchFamily="34" charset="0"/>
            </a:endParaRPr>
          </a:p>
          <a:p>
            <a:pPr defTabSz="685800"/>
            <a:r>
              <a:rPr lang="en-US" sz="1800" dirty="0">
                <a:solidFill>
                  <a:srgbClr val="000000"/>
                </a:solidFill>
                <a:latin typeface="Arial" panose="020B0604020202020204" pitchFamily="34" charset="0"/>
                <a:ea typeface="Calibri" panose="020F0502020204030204" pitchFamily="34" charset="0"/>
              </a:rPr>
              <a:t>Establish periodic attestation that results are consistent with the intended purpose.</a:t>
            </a:r>
          </a:p>
          <a:p>
            <a:pPr defTabSz="685800"/>
            <a:endParaRPr lang="en-US" sz="1800" dirty="0">
              <a:solidFill>
                <a:srgbClr val="000000"/>
              </a:solidFill>
              <a:latin typeface="Arial" panose="020B0604020202020204" pitchFamily="34" charset="0"/>
              <a:ea typeface="Calibri" panose="020F0502020204030204" pitchFamily="34" charset="0"/>
            </a:endParaRPr>
          </a:p>
          <a:p>
            <a:pPr defTabSz="685800"/>
            <a:r>
              <a:rPr lang="en-US" sz="1800" dirty="0">
                <a:solidFill>
                  <a:srgbClr val="000000"/>
                </a:solidFill>
                <a:latin typeface="Arial" panose="020B0604020202020204" pitchFamily="34" charset="0"/>
                <a:ea typeface="Calibri" panose="020F0502020204030204" pitchFamily="34" charset="0"/>
              </a:rPr>
              <a:t>Documented plans to revert to prior versions if needed.</a:t>
            </a:r>
          </a:p>
        </p:txBody>
      </p:sp>
      <p:cxnSp>
        <p:nvCxnSpPr>
          <p:cNvPr id="20" name="Straight Arrow Connector 19">
            <a:extLst>
              <a:ext uri="{FF2B5EF4-FFF2-40B4-BE49-F238E27FC236}">
                <a16:creationId xmlns:a16="http://schemas.microsoft.com/office/drawing/2014/main" id="{ABC9776B-2CF4-77FC-0C12-AB088A488B25}"/>
              </a:ext>
            </a:extLst>
          </p:cNvPr>
          <p:cNvCxnSpPr>
            <a:cxnSpLocks/>
          </p:cNvCxnSpPr>
          <p:nvPr/>
        </p:nvCxnSpPr>
        <p:spPr>
          <a:xfrm flipV="1">
            <a:off x="7398361" y="4018204"/>
            <a:ext cx="456232" cy="4549"/>
          </a:xfrm>
          <a:prstGeom prst="straightConnector1">
            <a:avLst/>
          </a:prstGeom>
          <a:ln w="381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sp>
        <p:nvSpPr>
          <p:cNvPr id="21" name="TextBox 20">
            <a:extLst>
              <a:ext uri="{FF2B5EF4-FFF2-40B4-BE49-F238E27FC236}">
                <a16:creationId xmlns:a16="http://schemas.microsoft.com/office/drawing/2014/main" id="{E27194AB-3D78-6C9E-D595-692F3B6535E0}"/>
              </a:ext>
            </a:extLst>
          </p:cNvPr>
          <p:cNvSpPr txBox="1"/>
          <p:nvPr/>
        </p:nvSpPr>
        <p:spPr>
          <a:xfrm>
            <a:off x="7912783" y="2623421"/>
            <a:ext cx="3044312" cy="369332"/>
          </a:xfrm>
          <a:prstGeom prst="rect">
            <a:avLst/>
          </a:prstGeom>
          <a:noFill/>
        </p:spPr>
        <p:txBody>
          <a:bodyPr wrap="square" rtlCol="0">
            <a:spAutoFit/>
          </a:bodyPr>
          <a:lstStyle/>
          <a:p>
            <a:pPr defTabSz="685800"/>
            <a:r>
              <a:rPr lang="en-US" b="1" i="1" u="sng" dirty="0">
                <a:solidFill>
                  <a:srgbClr val="000000"/>
                </a:solidFill>
                <a:latin typeface="Ariel"/>
              </a:rPr>
              <a:t>References for Actuaries:</a:t>
            </a:r>
          </a:p>
        </p:txBody>
      </p:sp>
      <p:sp>
        <p:nvSpPr>
          <p:cNvPr id="22" name="TextBox 21">
            <a:extLst>
              <a:ext uri="{FF2B5EF4-FFF2-40B4-BE49-F238E27FC236}">
                <a16:creationId xmlns:a16="http://schemas.microsoft.com/office/drawing/2014/main" id="{AE58F736-5B84-FA78-771C-D986F10CE5EA}"/>
              </a:ext>
            </a:extLst>
          </p:cNvPr>
          <p:cNvSpPr txBox="1"/>
          <p:nvPr/>
        </p:nvSpPr>
        <p:spPr>
          <a:xfrm>
            <a:off x="7912783" y="2956480"/>
            <a:ext cx="3966104" cy="3139321"/>
          </a:xfrm>
          <a:prstGeom prst="rect">
            <a:avLst/>
          </a:prstGeom>
          <a:noFill/>
        </p:spPr>
        <p:txBody>
          <a:bodyPr wrap="square" rtlCol="0">
            <a:spAutoFit/>
          </a:bodyPr>
          <a:lstStyle/>
          <a:p>
            <a:pPr defTabSz="685800"/>
            <a:r>
              <a:rPr lang="en-US" sz="1800" b="1" dirty="0">
                <a:solidFill>
                  <a:srgbClr val="3A3ACC"/>
                </a:solidFill>
                <a:latin typeface="Arial" panose="020B0604020202020204" pitchFamily="34" charset="0"/>
                <a:ea typeface="Calibri" panose="020F0502020204030204" pitchFamily="34" charset="0"/>
              </a:rPr>
              <a:t>ASOP 56</a:t>
            </a:r>
            <a:r>
              <a:rPr lang="en-US" sz="1800" dirty="0">
                <a:solidFill>
                  <a:srgbClr val="000000"/>
                </a:solidFill>
                <a:latin typeface="Arial" panose="020B0604020202020204" pitchFamily="34" charset="0"/>
                <a:ea typeface="Calibri" panose="020F0502020204030204" pitchFamily="34" charset="0"/>
              </a:rPr>
              <a:t> – provides guidance on ensuring the model is reasonable in aggregate, reliance on models developed by others, and output validation.</a:t>
            </a:r>
          </a:p>
          <a:p>
            <a:pPr defTabSz="685800"/>
            <a:endParaRPr lang="en-US" sz="1800" dirty="0">
              <a:solidFill>
                <a:srgbClr val="000000"/>
              </a:solidFill>
              <a:latin typeface="Arial" panose="020B0604020202020204" pitchFamily="34" charset="0"/>
              <a:ea typeface="Calibri" panose="020F0502020204030204" pitchFamily="34" charset="0"/>
            </a:endParaRPr>
          </a:p>
          <a:p>
            <a:pPr defTabSz="685800"/>
            <a:r>
              <a:rPr lang="en-US" sz="1800" b="1" dirty="0">
                <a:solidFill>
                  <a:srgbClr val="3A3ACC"/>
                </a:solidFill>
                <a:latin typeface="Arial" panose="020B0604020202020204" pitchFamily="34" charset="0"/>
                <a:ea typeface="Calibri" panose="020F0502020204030204" pitchFamily="34" charset="0"/>
              </a:rPr>
              <a:t>ASOPs 56 and 54 </a:t>
            </a:r>
            <a:r>
              <a:rPr lang="en-US" sz="1800" dirty="0">
                <a:solidFill>
                  <a:srgbClr val="000000"/>
                </a:solidFill>
                <a:latin typeface="Arial" panose="020B0604020202020204" pitchFamily="34" charset="0"/>
                <a:ea typeface="Calibri" panose="020F0502020204030204" pitchFamily="34" charset="0"/>
              </a:rPr>
              <a:t>– provides guidance on sensitivities. </a:t>
            </a:r>
          </a:p>
          <a:p>
            <a:pPr defTabSz="685800"/>
            <a:endParaRPr lang="en-US" sz="1800" dirty="0">
              <a:solidFill>
                <a:srgbClr val="000000"/>
              </a:solidFill>
              <a:latin typeface="Arial" panose="020B0604020202020204" pitchFamily="34" charset="0"/>
              <a:ea typeface="Calibri" panose="020F0502020204030204" pitchFamily="34" charset="0"/>
            </a:endParaRPr>
          </a:p>
          <a:p>
            <a:pPr defTabSz="685800"/>
            <a:r>
              <a:rPr lang="en-US" sz="1800" b="1" dirty="0">
                <a:solidFill>
                  <a:srgbClr val="3A3ACC"/>
                </a:solidFill>
                <a:latin typeface="Arial" panose="020B0604020202020204" pitchFamily="34" charset="0"/>
                <a:ea typeface="Calibri" panose="020F0502020204030204" pitchFamily="34" charset="0"/>
              </a:rPr>
              <a:t>ASOP 12</a:t>
            </a:r>
            <a:r>
              <a:rPr lang="en-US" sz="1800" dirty="0">
                <a:solidFill>
                  <a:srgbClr val="000000"/>
                </a:solidFill>
                <a:latin typeface="Arial" panose="020B0604020202020204" pitchFamily="34" charset="0"/>
                <a:ea typeface="Calibri" panose="020F0502020204030204" pitchFamily="34" charset="0"/>
              </a:rPr>
              <a:t> – provides guidance on the concept of “reliable and safe.”</a:t>
            </a:r>
          </a:p>
        </p:txBody>
      </p:sp>
    </p:spTree>
    <p:extLst>
      <p:ext uri="{BB962C8B-B14F-4D97-AF65-F5344CB8AC3E}">
        <p14:creationId xmlns:p14="http://schemas.microsoft.com/office/powerpoint/2010/main" val="3763846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BE71643-1921-2C21-37D7-6EDD6F57C1EC}"/>
              </a:ext>
            </a:extLst>
          </p:cNvPr>
          <p:cNvSpPr txBox="1">
            <a:spLocks/>
          </p:cNvSpPr>
          <p:nvPr/>
        </p:nvSpPr>
        <p:spPr>
          <a:xfrm>
            <a:off x="354864" y="461877"/>
            <a:ext cx="7837338" cy="402418"/>
          </a:xfrm>
          <a:prstGeom prst="rect">
            <a:avLst/>
          </a:prstGeom>
        </p:spPr>
        <p:txBody>
          <a:bodyPr vert="horz" wrap="square" lIns="0" tIns="0" rIns="0" bIns="0" rtlCol="0" anchor="t" anchorCtr="0">
            <a:spAutoFit/>
          </a:bodyPr>
          <a:lstStyle>
            <a:defPPr>
              <a:defRPr lang="en-US"/>
            </a:defPPr>
            <a:lvl1pPr defTabSz="514350">
              <a:lnSpc>
                <a:spcPct val="80000"/>
              </a:lnSpc>
              <a:spcBef>
                <a:spcPct val="0"/>
              </a:spcBef>
              <a:buNone/>
              <a:defRPr sz="3200" b="1" spc="0" baseline="0">
                <a:solidFill>
                  <a:schemeClr val="tx2"/>
                </a:solidFill>
                <a:latin typeface="+mj-lt"/>
                <a:ea typeface="+mj-ea"/>
                <a:cs typeface="+mj-cs"/>
              </a:defRPr>
            </a:lvl1pPr>
          </a:lstStyle>
          <a:p>
            <a:r>
              <a:rPr lang="en-US" dirty="0"/>
              <a:t>AI Governance: Additional Considerations</a:t>
            </a:r>
          </a:p>
        </p:txBody>
      </p:sp>
      <p:sp>
        <p:nvSpPr>
          <p:cNvPr id="12" name="TextBox 11">
            <a:extLst>
              <a:ext uri="{FF2B5EF4-FFF2-40B4-BE49-F238E27FC236}">
                <a16:creationId xmlns:a16="http://schemas.microsoft.com/office/drawing/2014/main" id="{5D099F18-6ECB-D3D9-224B-EBA61DE542C5}"/>
              </a:ext>
            </a:extLst>
          </p:cNvPr>
          <p:cNvSpPr txBox="1"/>
          <p:nvPr/>
        </p:nvSpPr>
        <p:spPr>
          <a:xfrm>
            <a:off x="489835" y="1599954"/>
            <a:ext cx="4882299" cy="369332"/>
          </a:xfrm>
          <a:prstGeom prst="rect">
            <a:avLst/>
          </a:prstGeom>
          <a:noFill/>
        </p:spPr>
        <p:txBody>
          <a:bodyPr wrap="none" rtlCol="0">
            <a:spAutoFit/>
          </a:bodyPr>
          <a:lstStyle/>
          <a:p>
            <a:pPr defTabSz="685800"/>
            <a:r>
              <a:rPr lang="en-US" b="1" i="1" u="sng" dirty="0">
                <a:solidFill>
                  <a:srgbClr val="3A3ACC"/>
                </a:solidFill>
                <a:latin typeface="var(--font-heading)"/>
                <a:ea typeface="ADLaM Display" panose="020F0502020204030204" pitchFamily="2" charset="0"/>
                <a:cs typeface="ADLaM Display" panose="020F0502020204030204" pitchFamily="2" charset="0"/>
              </a:rPr>
              <a:t>Committee / Sr. Mgmt. structure and AI strategy</a:t>
            </a:r>
            <a:r>
              <a:rPr lang="en-US" b="1" i="1" dirty="0">
                <a:solidFill>
                  <a:srgbClr val="3A3ACC"/>
                </a:solidFill>
                <a:latin typeface="var(--font-heading)"/>
                <a:ea typeface="ADLaM Display" panose="020F0502020204030204" pitchFamily="2" charset="0"/>
                <a:cs typeface="ADLaM Display" panose="020F0502020204030204" pitchFamily="2" charset="0"/>
              </a:rPr>
              <a:t>:</a:t>
            </a:r>
          </a:p>
        </p:txBody>
      </p:sp>
      <p:sp>
        <p:nvSpPr>
          <p:cNvPr id="13" name="TextBox 12">
            <a:extLst>
              <a:ext uri="{FF2B5EF4-FFF2-40B4-BE49-F238E27FC236}">
                <a16:creationId xmlns:a16="http://schemas.microsoft.com/office/drawing/2014/main" id="{9838BE61-9F1E-2BC8-1116-7BA713F906F0}"/>
              </a:ext>
            </a:extLst>
          </p:cNvPr>
          <p:cNvSpPr txBox="1"/>
          <p:nvPr/>
        </p:nvSpPr>
        <p:spPr>
          <a:xfrm>
            <a:off x="5778081" y="1599122"/>
            <a:ext cx="5727017" cy="369332"/>
          </a:xfrm>
          <a:prstGeom prst="rect">
            <a:avLst/>
          </a:prstGeom>
          <a:noFill/>
        </p:spPr>
        <p:txBody>
          <a:bodyPr wrap="none" rtlCol="0">
            <a:spAutoFit/>
          </a:bodyPr>
          <a:lstStyle>
            <a:defPPr>
              <a:defRPr lang="en-US"/>
            </a:defPPr>
            <a:lvl1pPr defTabSz="685800">
              <a:defRPr b="1" i="1" u="sng">
                <a:solidFill>
                  <a:srgbClr val="3A3ACC"/>
                </a:solidFill>
                <a:latin typeface="var(--font-heading)"/>
                <a:ea typeface="ADLaM Display" panose="020F0502020204030204" pitchFamily="2" charset="0"/>
                <a:cs typeface="ADLaM Display" panose="020F0502020204030204" pitchFamily="2" charset="0"/>
              </a:defRPr>
            </a:lvl1pPr>
          </a:lstStyle>
          <a:p>
            <a:r>
              <a:rPr lang="en-US" dirty="0"/>
              <a:t>Separate policy / standard or built into existing standards:</a:t>
            </a:r>
          </a:p>
        </p:txBody>
      </p:sp>
      <p:sp>
        <p:nvSpPr>
          <p:cNvPr id="14" name="TextBox 13">
            <a:extLst>
              <a:ext uri="{FF2B5EF4-FFF2-40B4-BE49-F238E27FC236}">
                <a16:creationId xmlns:a16="http://schemas.microsoft.com/office/drawing/2014/main" id="{95C9B7B0-CAFC-46DD-3514-4281C11C3505}"/>
              </a:ext>
            </a:extLst>
          </p:cNvPr>
          <p:cNvSpPr txBox="1"/>
          <p:nvPr/>
        </p:nvSpPr>
        <p:spPr>
          <a:xfrm>
            <a:off x="976980" y="3579785"/>
            <a:ext cx="2201436" cy="369332"/>
          </a:xfrm>
          <a:prstGeom prst="rect">
            <a:avLst/>
          </a:prstGeom>
          <a:noFill/>
        </p:spPr>
        <p:txBody>
          <a:bodyPr wrap="none" rtlCol="0">
            <a:spAutoFit/>
          </a:bodyPr>
          <a:lstStyle>
            <a:defPPr>
              <a:defRPr lang="en-US"/>
            </a:defPPr>
            <a:lvl1pPr defTabSz="685800">
              <a:defRPr b="1" i="1" u="sng">
                <a:solidFill>
                  <a:srgbClr val="3A3ACC"/>
                </a:solidFill>
                <a:latin typeface="var(--font-heading)"/>
                <a:ea typeface="ADLaM Display" panose="020F0502020204030204" pitchFamily="2" charset="0"/>
                <a:cs typeface="ADLaM Display" panose="020F0502020204030204" pitchFamily="2" charset="0"/>
              </a:defRPr>
            </a:lvl1pPr>
          </a:lstStyle>
          <a:p>
            <a:r>
              <a:rPr lang="en-US" dirty="0"/>
              <a:t>Internal Audit review:</a:t>
            </a:r>
          </a:p>
        </p:txBody>
      </p:sp>
      <p:sp>
        <p:nvSpPr>
          <p:cNvPr id="15" name="TextBox 14">
            <a:extLst>
              <a:ext uri="{FF2B5EF4-FFF2-40B4-BE49-F238E27FC236}">
                <a16:creationId xmlns:a16="http://schemas.microsoft.com/office/drawing/2014/main" id="{0F74CF18-0697-9DCB-5616-41F9EA738FA7}"/>
              </a:ext>
            </a:extLst>
          </p:cNvPr>
          <p:cNvSpPr txBox="1"/>
          <p:nvPr/>
        </p:nvSpPr>
        <p:spPr>
          <a:xfrm>
            <a:off x="6875816" y="3456780"/>
            <a:ext cx="2632772" cy="369332"/>
          </a:xfrm>
          <a:prstGeom prst="rect">
            <a:avLst/>
          </a:prstGeom>
          <a:noFill/>
        </p:spPr>
        <p:txBody>
          <a:bodyPr wrap="none" rtlCol="0">
            <a:spAutoFit/>
          </a:bodyPr>
          <a:lstStyle>
            <a:defPPr>
              <a:defRPr lang="en-US"/>
            </a:defPPr>
            <a:lvl1pPr defTabSz="685800">
              <a:defRPr b="1" i="1" u="sng">
                <a:solidFill>
                  <a:srgbClr val="3A3ACC"/>
                </a:solidFill>
                <a:latin typeface="var(--font-heading)"/>
                <a:ea typeface="ADLaM Display" panose="020F0502020204030204" pitchFamily="2" charset="0"/>
                <a:cs typeface="ADLaM Display" panose="020F0502020204030204" pitchFamily="2" charset="0"/>
              </a:defRPr>
            </a:lvl1pPr>
          </a:lstStyle>
          <a:p>
            <a:r>
              <a:rPr lang="en-US" dirty="0"/>
              <a:t>Third-party requirements:</a:t>
            </a:r>
          </a:p>
        </p:txBody>
      </p:sp>
      <p:sp>
        <p:nvSpPr>
          <p:cNvPr id="16" name="TextBox 15">
            <a:extLst>
              <a:ext uri="{FF2B5EF4-FFF2-40B4-BE49-F238E27FC236}">
                <a16:creationId xmlns:a16="http://schemas.microsoft.com/office/drawing/2014/main" id="{FD2AD760-0C04-3078-010F-A74D487E58ED}"/>
              </a:ext>
            </a:extLst>
          </p:cNvPr>
          <p:cNvSpPr txBox="1"/>
          <p:nvPr/>
        </p:nvSpPr>
        <p:spPr>
          <a:xfrm>
            <a:off x="4083891" y="4410906"/>
            <a:ext cx="2566728" cy="369332"/>
          </a:xfrm>
          <a:prstGeom prst="rect">
            <a:avLst/>
          </a:prstGeom>
          <a:noFill/>
        </p:spPr>
        <p:txBody>
          <a:bodyPr wrap="none" rtlCol="0">
            <a:spAutoFit/>
          </a:bodyPr>
          <a:lstStyle>
            <a:defPPr>
              <a:defRPr lang="en-US"/>
            </a:defPPr>
            <a:lvl1pPr defTabSz="685800">
              <a:defRPr b="1" i="1" u="sng">
                <a:solidFill>
                  <a:srgbClr val="3A3ACC"/>
                </a:solidFill>
                <a:latin typeface="var(--font-heading)"/>
                <a:ea typeface="ADLaM Display" panose="020F0502020204030204" pitchFamily="2" charset="0"/>
                <a:cs typeface="ADLaM Display" panose="020F0502020204030204" pitchFamily="2" charset="0"/>
              </a:defRPr>
            </a:lvl1pPr>
          </a:lstStyle>
          <a:p>
            <a:r>
              <a:rPr lang="en-US" dirty="0"/>
              <a:t>Evidence of compliance:</a:t>
            </a:r>
          </a:p>
        </p:txBody>
      </p:sp>
      <p:pic>
        <p:nvPicPr>
          <p:cNvPr id="17" name="Graphic 16" descr="Board Of Directors with solid fill">
            <a:extLst>
              <a:ext uri="{FF2B5EF4-FFF2-40B4-BE49-F238E27FC236}">
                <a16:creationId xmlns:a16="http://schemas.microsoft.com/office/drawing/2014/main" id="{1F10C28D-1E36-EE0C-8CD4-892B76888F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34798" y="2152896"/>
            <a:ext cx="955521" cy="955521"/>
          </a:xfrm>
          <a:prstGeom prst="rect">
            <a:avLst/>
          </a:prstGeom>
        </p:spPr>
      </p:pic>
      <p:pic>
        <p:nvPicPr>
          <p:cNvPr id="18" name="Graphic 17" descr="Newspaper outline">
            <a:extLst>
              <a:ext uri="{FF2B5EF4-FFF2-40B4-BE49-F238E27FC236}">
                <a16:creationId xmlns:a16="http://schemas.microsoft.com/office/drawing/2014/main" id="{57257A15-E7A1-A978-2F5D-00E91900B8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65244" y="1959877"/>
            <a:ext cx="1320814" cy="1320814"/>
          </a:xfrm>
          <a:prstGeom prst="rect">
            <a:avLst/>
          </a:prstGeom>
        </p:spPr>
      </p:pic>
      <p:pic>
        <p:nvPicPr>
          <p:cNvPr id="19" name="Graphic 18" descr="Microscope with solid fill">
            <a:extLst>
              <a:ext uri="{FF2B5EF4-FFF2-40B4-BE49-F238E27FC236}">
                <a16:creationId xmlns:a16="http://schemas.microsoft.com/office/drawing/2014/main" id="{6CE50B2A-1FFE-6504-7091-54D020D9B0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29295" y="3948615"/>
            <a:ext cx="955195" cy="955195"/>
          </a:xfrm>
          <a:prstGeom prst="rect">
            <a:avLst/>
          </a:prstGeom>
        </p:spPr>
      </p:pic>
      <p:pic>
        <p:nvPicPr>
          <p:cNvPr id="20" name="Graphic 19" descr="Checklist with solid fill">
            <a:extLst>
              <a:ext uri="{FF2B5EF4-FFF2-40B4-BE49-F238E27FC236}">
                <a16:creationId xmlns:a16="http://schemas.microsoft.com/office/drawing/2014/main" id="{95BB0ABC-3088-02F3-9EC8-068F7B27C42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22887" y="4903810"/>
            <a:ext cx="955194" cy="955194"/>
          </a:xfrm>
          <a:prstGeom prst="rect">
            <a:avLst/>
          </a:prstGeom>
        </p:spPr>
      </p:pic>
      <p:pic>
        <p:nvPicPr>
          <p:cNvPr id="21" name="Graphic 20" descr="Shield Tick outline">
            <a:extLst>
              <a:ext uri="{FF2B5EF4-FFF2-40B4-BE49-F238E27FC236}">
                <a16:creationId xmlns:a16="http://schemas.microsoft.com/office/drawing/2014/main" id="{C82A168C-250C-3807-E1E1-2B235B14C72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24016" y="3948615"/>
            <a:ext cx="955195" cy="955195"/>
          </a:xfrm>
          <a:prstGeom prst="rect">
            <a:avLst/>
          </a:prstGeom>
        </p:spPr>
      </p:pic>
    </p:spTree>
    <p:extLst>
      <p:ext uri="{BB962C8B-B14F-4D97-AF65-F5344CB8AC3E}">
        <p14:creationId xmlns:p14="http://schemas.microsoft.com/office/powerpoint/2010/main" val="4012444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5D78BFE-E1BB-DE43-388E-641EE98667B6}"/>
              </a:ext>
            </a:extLst>
          </p:cNvPr>
          <p:cNvSpPr txBox="1">
            <a:spLocks/>
          </p:cNvSpPr>
          <p:nvPr/>
        </p:nvSpPr>
        <p:spPr>
          <a:xfrm>
            <a:off x="653331" y="428626"/>
            <a:ext cx="7837338" cy="402418"/>
          </a:xfrm>
          <a:prstGeom prst="rect">
            <a:avLst/>
          </a:prstGeom>
        </p:spPr>
        <p:txBody>
          <a:bodyPr vert="horz" wrap="square" lIns="0" tIns="0" rIns="0" bIns="0" rtlCol="0" anchor="t" anchorCtr="0">
            <a:spAutoFit/>
          </a:bodyPr>
          <a:lstStyle>
            <a:defPPr>
              <a:defRPr lang="en-US"/>
            </a:defPPr>
            <a:lvl1pPr defTabSz="514350">
              <a:lnSpc>
                <a:spcPct val="80000"/>
              </a:lnSpc>
              <a:spcBef>
                <a:spcPct val="0"/>
              </a:spcBef>
              <a:buNone/>
              <a:defRPr sz="3200" b="1" spc="0" baseline="0">
                <a:solidFill>
                  <a:schemeClr val="tx2"/>
                </a:solidFill>
                <a:latin typeface="+mj-lt"/>
                <a:ea typeface="+mj-ea"/>
                <a:cs typeface="+mj-cs"/>
              </a:defRPr>
            </a:lvl1pPr>
          </a:lstStyle>
          <a:p>
            <a:r>
              <a:rPr lang="en-US" dirty="0"/>
              <a:t>Question</a:t>
            </a:r>
          </a:p>
        </p:txBody>
      </p:sp>
      <p:grpSp>
        <p:nvGrpSpPr>
          <p:cNvPr id="12" name="Group 11">
            <a:extLst>
              <a:ext uri="{FF2B5EF4-FFF2-40B4-BE49-F238E27FC236}">
                <a16:creationId xmlns:a16="http://schemas.microsoft.com/office/drawing/2014/main" id="{4F7AB28F-A914-0E95-703A-46CE5A1C572C}"/>
              </a:ext>
            </a:extLst>
          </p:cNvPr>
          <p:cNvGrpSpPr/>
          <p:nvPr/>
        </p:nvGrpSpPr>
        <p:grpSpPr>
          <a:xfrm>
            <a:off x="766371" y="1641825"/>
            <a:ext cx="10813257" cy="3574350"/>
            <a:chOff x="0" y="143693"/>
            <a:chExt cx="7611256" cy="3574350"/>
          </a:xfrm>
        </p:grpSpPr>
        <p:sp>
          <p:nvSpPr>
            <p:cNvPr id="13" name="Rectangle: Rounded Corners 12">
              <a:extLst>
                <a:ext uri="{FF2B5EF4-FFF2-40B4-BE49-F238E27FC236}">
                  <a16:creationId xmlns:a16="http://schemas.microsoft.com/office/drawing/2014/main" id="{AD2F9F01-3965-A20C-D28D-EB31E4E66834}"/>
                </a:ext>
              </a:extLst>
            </p:cNvPr>
            <p:cNvSpPr/>
            <p:nvPr/>
          </p:nvSpPr>
          <p:spPr>
            <a:xfrm>
              <a:off x="0" y="143693"/>
              <a:ext cx="7611256" cy="3574350"/>
            </a:xfrm>
            <a:prstGeom prst="roundRect">
              <a:avLst/>
            </a:prstGeom>
            <a:ln>
              <a:solidFill>
                <a:schemeClr val="accent1"/>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Rectangle: Rounded Corners 4">
              <a:extLst>
                <a:ext uri="{FF2B5EF4-FFF2-40B4-BE49-F238E27FC236}">
                  <a16:creationId xmlns:a16="http://schemas.microsoft.com/office/drawing/2014/main" id="{735A0CDB-F681-E2C4-437E-D5E38BB71076}"/>
                </a:ext>
              </a:extLst>
            </p:cNvPr>
            <p:cNvSpPr txBox="1"/>
            <p:nvPr/>
          </p:nvSpPr>
          <p:spPr>
            <a:xfrm>
              <a:off x="174485" y="318178"/>
              <a:ext cx="7262286" cy="32253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Which AI ethical principle is most meaningful to you?</a:t>
              </a:r>
            </a:p>
          </p:txBody>
        </p:sp>
      </p:grpSp>
    </p:spTree>
    <p:extLst>
      <p:ext uri="{BB962C8B-B14F-4D97-AF65-F5344CB8AC3E}">
        <p14:creationId xmlns:p14="http://schemas.microsoft.com/office/powerpoint/2010/main" val="3632956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120D2B1-4A2F-02D1-C182-A5663A5D2350}"/>
              </a:ext>
            </a:extLst>
          </p:cNvPr>
          <p:cNvSpPr txBox="1">
            <a:spLocks/>
          </p:cNvSpPr>
          <p:nvPr/>
        </p:nvSpPr>
        <p:spPr>
          <a:xfrm>
            <a:off x="442893" y="390205"/>
            <a:ext cx="9676524" cy="402418"/>
          </a:xfrm>
          <a:prstGeom prst="rect">
            <a:avLst/>
          </a:prstGeom>
        </p:spPr>
        <p:txBody>
          <a:bodyPr vert="horz" wrap="square" lIns="0" tIns="0" rIns="0" bIns="0" rtlCol="0" anchor="t" anchorCtr="0">
            <a:spAutoFit/>
          </a:bodyPr>
          <a:lstStyle>
            <a:defPPr>
              <a:defRPr lang="en-US"/>
            </a:defPPr>
            <a:lvl1pPr defTabSz="514350">
              <a:lnSpc>
                <a:spcPct val="80000"/>
              </a:lnSpc>
              <a:spcBef>
                <a:spcPct val="0"/>
              </a:spcBef>
              <a:buNone/>
              <a:defRPr sz="3200" b="1" spc="0" baseline="0">
                <a:solidFill>
                  <a:schemeClr val="tx2"/>
                </a:solidFill>
                <a:latin typeface="+mj-lt"/>
                <a:ea typeface="+mj-ea"/>
                <a:cs typeface="+mj-cs"/>
              </a:defRPr>
            </a:lvl1pPr>
          </a:lstStyle>
          <a:p>
            <a:r>
              <a:rPr lang="en-US" dirty="0"/>
              <a:t>Bringing it All Together</a:t>
            </a:r>
          </a:p>
        </p:txBody>
      </p:sp>
      <p:cxnSp>
        <p:nvCxnSpPr>
          <p:cNvPr id="12" name="Straight Connector 11">
            <a:extLst>
              <a:ext uri="{FF2B5EF4-FFF2-40B4-BE49-F238E27FC236}">
                <a16:creationId xmlns:a16="http://schemas.microsoft.com/office/drawing/2014/main" id="{EA4BC9E0-1E44-6DB7-7C40-A3065262468E}"/>
              </a:ext>
            </a:extLst>
          </p:cNvPr>
          <p:cNvCxnSpPr>
            <a:cxnSpLocks/>
          </p:cNvCxnSpPr>
          <p:nvPr/>
        </p:nvCxnSpPr>
        <p:spPr>
          <a:xfrm>
            <a:off x="385177" y="866030"/>
            <a:ext cx="10837005" cy="0"/>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746B204C-C58B-9852-1A86-04CE8F3A6512}"/>
              </a:ext>
            </a:extLst>
          </p:cNvPr>
          <p:cNvSpPr txBox="1"/>
          <p:nvPr/>
        </p:nvSpPr>
        <p:spPr>
          <a:xfrm>
            <a:off x="442893" y="6221058"/>
            <a:ext cx="10456827" cy="369332"/>
          </a:xfrm>
          <a:prstGeom prst="rect">
            <a:avLst/>
          </a:prstGeom>
          <a:noFill/>
        </p:spPr>
        <p:txBody>
          <a:bodyPr wrap="square" rtlCol="0">
            <a:spAutoFit/>
          </a:bodyPr>
          <a:lstStyle/>
          <a:p>
            <a:pPr defTabSz="685800"/>
            <a:r>
              <a:rPr lang="en-US" b="1" i="1" dirty="0">
                <a:solidFill>
                  <a:srgbClr val="222222"/>
                </a:solidFill>
                <a:latin typeface="Arial" panose="020B0604020202020204" pitchFamily="34" charset="0"/>
                <a:ea typeface="Calibri" panose="020F0502020204030204" pitchFamily="34" charset="0"/>
              </a:rPr>
              <a:t>AI is neither good nor evil. It's a tool. It's a technology for us to use. -Oren Etzioni</a:t>
            </a:r>
            <a:endParaRPr lang="en-US" baseline="30000" dirty="0">
              <a:solidFill>
                <a:srgbClr val="222222"/>
              </a:solidFill>
              <a:latin typeface="Arial" panose="020B060402020202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5921D3A1-6E8C-D86C-FC40-850C3D2FE51C}"/>
              </a:ext>
            </a:extLst>
          </p:cNvPr>
          <p:cNvSpPr txBox="1"/>
          <p:nvPr/>
        </p:nvSpPr>
        <p:spPr>
          <a:xfrm>
            <a:off x="354864" y="894736"/>
            <a:ext cx="10335864" cy="369332"/>
          </a:xfrm>
          <a:prstGeom prst="rect">
            <a:avLst/>
          </a:prstGeom>
          <a:noFill/>
        </p:spPr>
        <p:txBody>
          <a:bodyPr wrap="square" rtlCol="0">
            <a:spAutoFit/>
          </a:bodyPr>
          <a:lstStyle/>
          <a:p>
            <a:pPr defTabSz="685800"/>
            <a:r>
              <a:rPr lang="en-US" kern="100" dirty="0">
                <a:solidFill>
                  <a:srgbClr val="222222"/>
                </a:solidFill>
                <a:latin typeface="Arial" panose="020B0604020202020204" pitchFamily="34" charset="0"/>
                <a:ea typeface="Calibri" panose="020F0502020204030204" pitchFamily="34" charset="0"/>
                <a:cs typeface="Times New Roman" panose="02020603050405020304" pitchFamily="18" charset="0"/>
              </a:rPr>
              <a:t>Artificial intelligence can do incredible things for humanity. It’s already used in:</a:t>
            </a:r>
          </a:p>
        </p:txBody>
      </p:sp>
      <p:pic>
        <p:nvPicPr>
          <p:cNvPr id="15" name="Picture 14" descr="A blue car on a road&#10;&#10;Description automatically generated">
            <a:extLst>
              <a:ext uri="{FF2B5EF4-FFF2-40B4-BE49-F238E27FC236}">
                <a16:creationId xmlns:a16="http://schemas.microsoft.com/office/drawing/2014/main" id="{39F686BC-9C20-A42F-8C92-32C772893D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8279" y="1739653"/>
            <a:ext cx="1848567" cy="1848567"/>
          </a:xfrm>
          <a:prstGeom prst="rect">
            <a:avLst/>
          </a:prstGeom>
        </p:spPr>
      </p:pic>
      <p:pic>
        <p:nvPicPr>
          <p:cNvPr id="16" name="Picture 15" descr="A close-up of a brain scan&#10;&#10;Description automatically generated">
            <a:extLst>
              <a:ext uri="{FF2B5EF4-FFF2-40B4-BE49-F238E27FC236}">
                <a16:creationId xmlns:a16="http://schemas.microsoft.com/office/drawing/2014/main" id="{E6107302-967D-1332-C1FD-AE18135C1A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9316" y="1739893"/>
            <a:ext cx="1764911" cy="1816071"/>
          </a:xfrm>
          <a:prstGeom prst="rect">
            <a:avLst/>
          </a:prstGeom>
        </p:spPr>
      </p:pic>
      <p:pic>
        <p:nvPicPr>
          <p:cNvPr id="17" name="Picture 16" descr="A screen shot of a computer screen&#10;&#10;Description automatically generated">
            <a:extLst>
              <a:ext uri="{FF2B5EF4-FFF2-40B4-BE49-F238E27FC236}">
                <a16:creationId xmlns:a16="http://schemas.microsoft.com/office/drawing/2014/main" id="{1F2C6F28-6075-9014-995C-BF7715A61A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424" y="1737239"/>
            <a:ext cx="1651550" cy="1796177"/>
          </a:xfrm>
          <a:prstGeom prst="rect">
            <a:avLst/>
          </a:prstGeom>
        </p:spPr>
      </p:pic>
      <p:sp>
        <p:nvSpPr>
          <p:cNvPr id="18" name="TextBox 17">
            <a:extLst>
              <a:ext uri="{FF2B5EF4-FFF2-40B4-BE49-F238E27FC236}">
                <a16:creationId xmlns:a16="http://schemas.microsoft.com/office/drawing/2014/main" id="{A3788D5D-9FC9-7187-BC49-C15E8BA82116}"/>
              </a:ext>
            </a:extLst>
          </p:cNvPr>
          <p:cNvSpPr txBox="1"/>
          <p:nvPr/>
        </p:nvSpPr>
        <p:spPr>
          <a:xfrm>
            <a:off x="354864" y="1314039"/>
            <a:ext cx="1651550" cy="369332"/>
          </a:xfrm>
          <a:prstGeom prst="rect">
            <a:avLst/>
          </a:prstGeom>
          <a:noFill/>
        </p:spPr>
        <p:txBody>
          <a:bodyPr wrap="square" rtlCol="0">
            <a:spAutoFit/>
          </a:bodyPr>
          <a:lstStyle/>
          <a:p>
            <a:pPr defTabSz="685800"/>
            <a:r>
              <a:rPr lang="en-US" kern="100" dirty="0">
                <a:solidFill>
                  <a:srgbClr val="222222"/>
                </a:solidFill>
                <a:latin typeface="Arial" panose="020B0604020202020204" pitchFamily="34" charset="0"/>
                <a:ea typeface="Calibri" panose="020F0502020204030204" pitchFamily="34" charset="0"/>
                <a:cs typeface="Times New Roman" panose="02020603050405020304" pitchFamily="18" charset="0"/>
              </a:rPr>
              <a:t>Programming</a:t>
            </a:r>
          </a:p>
        </p:txBody>
      </p:sp>
      <p:sp>
        <p:nvSpPr>
          <p:cNvPr id="19" name="TextBox 18">
            <a:extLst>
              <a:ext uri="{FF2B5EF4-FFF2-40B4-BE49-F238E27FC236}">
                <a16:creationId xmlns:a16="http://schemas.microsoft.com/office/drawing/2014/main" id="{3FD995DE-C4AE-11E4-6448-0743FF9E4183}"/>
              </a:ext>
            </a:extLst>
          </p:cNvPr>
          <p:cNvSpPr txBox="1"/>
          <p:nvPr/>
        </p:nvSpPr>
        <p:spPr>
          <a:xfrm>
            <a:off x="2475504" y="1312158"/>
            <a:ext cx="2219476" cy="369332"/>
          </a:xfrm>
          <a:prstGeom prst="rect">
            <a:avLst/>
          </a:prstGeom>
          <a:noFill/>
        </p:spPr>
        <p:txBody>
          <a:bodyPr wrap="square" rtlCol="0">
            <a:spAutoFit/>
          </a:bodyPr>
          <a:lstStyle/>
          <a:p>
            <a:pPr defTabSz="685800"/>
            <a:r>
              <a:rPr lang="en-US" kern="100" dirty="0">
                <a:solidFill>
                  <a:srgbClr val="222222"/>
                </a:solidFill>
                <a:latin typeface="Arial" panose="020B0604020202020204" pitchFamily="34" charset="0"/>
                <a:ea typeface="Calibri" panose="020F0502020204030204" pitchFamily="34" charset="0"/>
                <a:cs typeface="Times New Roman" panose="02020603050405020304" pitchFamily="18" charset="0"/>
              </a:rPr>
              <a:t>Transportation</a:t>
            </a:r>
          </a:p>
        </p:txBody>
      </p:sp>
      <p:sp>
        <p:nvSpPr>
          <p:cNvPr id="20" name="TextBox 19">
            <a:extLst>
              <a:ext uri="{FF2B5EF4-FFF2-40B4-BE49-F238E27FC236}">
                <a16:creationId xmlns:a16="http://schemas.microsoft.com/office/drawing/2014/main" id="{C422582D-2776-6F44-A758-43173AB53AB4}"/>
              </a:ext>
            </a:extLst>
          </p:cNvPr>
          <p:cNvSpPr txBox="1"/>
          <p:nvPr/>
        </p:nvSpPr>
        <p:spPr>
          <a:xfrm>
            <a:off x="4766853" y="1322471"/>
            <a:ext cx="1923478" cy="369332"/>
          </a:xfrm>
          <a:prstGeom prst="rect">
            <a:avLst/>
          </a:prstGeom>
          <a:noFill/>
        </p:spPr>
        <p:txBody>
          <a:bodyPr wrap="square" rtlCol="0">
            <a:spAutoFit/>
          </a:bodyPr>
          <a:lstStyle/>
          <a:p>
            <a:pPr defTabSz="685800"/>
            <a:r>
              <a:rPr lang="en-US" kern="100" dirty="0">
                <a:solidFill>
                  <a:srgbClr val="222222"/>
                </a:solidFill>
                <a:latin typeface="Arial" panose="020B0604020202020204" pitchFamily="34" charset="0"/>
                <a:ea typeface="Calibri" panose="020F0502020204030204" pitchFamily="34" charset="0"/>
                <a:cs typeface="Times New Roman" panose="02020603050405020304" pitchFamily="18" charset="0"/>
              </a:rPr>
              <a:t>Medicine</a:t>
            </a:r>
          </a:p>
        </p:txBody>
      </p:sp>
      <p:pic>
        <p:nvPicPr>
          <p:cNvPr id="21" name="Picture 20" descr="A machine in a factory&#10;&#10;Description automatically generated">
            <a:extLst>
              <a:ext uri="{FF2B5EF4-FFF2-40B4-BE49-F238E27FC236}">
                <a16:creationId xmlns:a16="http://schemas.microsoft.com/office/drawing/2014/main" id="{A3D49641-8F7F-2C39-0FCA-10BDA2EAA6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36191" y="1746359"/>
            <a:ext cx="1764911" cy="1815083"/>
          </a:xfrm>
          <a:prstGeom prst="rect">
            <a:avLst/>
          </a:prstGeom>
        </p:spPr>
      </p:pic>
      <p:sp>
        <p:nvSpPr>
          <p:cNvPr id="22" name="TextBox 21">
            <a:extLst>
              <a:ext uri="{FF2B5EF4-FFF2-40B4-BE49-F238E27FC236}">
                <a16:creationId xmlns:a16="http://schemas.microsoft.com/office/drawing/2014/main" id="{905F15C9-7637-51F3-CA96-E9BFE600ED4D}"/>
              </a:ext>
            </a:extLst>
          </p:cNvPr>
          <p:cNvSpPr txBox="1"/>
          <p:nvPr/>
        </p:nvSpPr>
        <p:spPr>
          <a:xfrm>
            <a:off x="9573476" y="1289298"/>
            <a:ext cx="1764911" cy="369332"/>
          </a:xfrm>
          <a:prstGeom prst="rect">
            <a:avLst/>
          </a:prstGeom>
          <a:noFill/>
        </p:spPr>
        <p:txBody>
          <a:bodyPr wrap="square" rtlCol="0">
            <a:spAutoFit/>
          </a:bodyPr>
          <a:lstStyle/>
          <a:p>
            <a:pPr defTabSz="685800"/>
            <a:r>
              <a:rPr lang="en-US" kern="100" dirty="0">
                <a:solidFill>
                  <a:srgbClr val="222222"/>
                </a:solidFill>
                <a:latin typeface="Arial" panose="020B0604020202020204" pitchFamily="34" charset="0"/>
                <a:ea typeface="Calibri" panose="020F0502020204030204" pitchFamily="34" charset="0"/>
                <a:cs typeface="Times New Roman" panose="02020603050405020304" pitchFamily="18" charset="0"/>
              </a:rPr>
              <a:t>Agriculture</a:t>
            </a:r>
          </a:p>
        </p:txBody>
      </p:sp>
      <p:pic>
        <p:nvPicPr>
          <p:cNvPr id="23" name="Picture 22" descr="A tractor working in a field&#10;&#10;Description automatically generated">
            <a:extLst>
              <a:ext uri="{FF2B5EF4-FFF2-40B4-BE49-F238E27FC236}">
                <a16:creationId xmlns:a16="http://schemas.microsoft.com/office/drawing/2014/main" id="{9AFE45C7-4BCB-D4D5-E729-6FA31DE94A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51315" y="1696884"/>
            <a:ext cx="1651550" cy="1866146"/>
          </a:xfrm>
          <a:prstGeom prst="rect">
            <a:avLst/>
          </a:prstGeom>
        </p:spPr>
      </p:pic>
      <p:sp>
        <p:nvSpPr>
          <p:cNvPr id="24" name="TextBox 23">
            <a:extLst>
              <a:ext uri="{FF2B5EF4-FFF2-40B4-BE49-F238E27FC236}">
                <a16:creationId xmlns:a16="http://schemas.microsoft.com/office/drawing/2014/main" id="{9AA38953-3661-EFBA-10B1-85CFABD77983}"/>
              </a:ext>
            </a:extLst>
          </p:cNvPr>
          <p:cNvSpPr txBox="1"/>
          <p:nvPr/>
        </p:nvSpPr>
        <p:spPr>
          <a:xfrm>
            <a:off x="7117761" y="1297991"/>
            <a:ext cx="1923478" cy="369332"/>
          </a:xfrm>
          <a:prstGeom prst="rect">
            <a:avLst/>
          </a:prstGeom>
          <a:noFill/>
        </p:spPr>
        <p:txBody>
          <a:bodyPr wrap="square" rtlCol="0">
            <a:spAutoFit/>
          </a:bodyPr>
          <a:lstStyle/>
          <a:p>
            <a:pPr defTabSz="685800"/>
            <a:r>
              <a:rPr lang="en-US" kern="100" dirty="0">
                <a:solidFill>
                  <a:srgbClr val="222222"/>
                </a:solidFill>
                <a:latin typeface="Arial" panose="020B0604020202020204" pitchFamily="34" charset="0"/>
                <a:ea typeface="Calibri" panose="020F0502020204030204" pitchFamily="34" charset="0"/>
                <a:cs typeface="Times New Roman" panose="02020603050405020304" pitchFamily="18" charset="0"/>
              </a:rPr>
              <a:t>Manufacturing</a:t>
            </a:r>
          </a:p>
        </p:txBody>
      </p:sp>
      <p:sp>
        <p:nvSpPr>
          <p:cNvPr id="25" name="TextBox 24">
            <a:extLst>
              <a:ext uri="{FF2B5EF4-FFF2-40B4-BE49-F238E27FC236}">
                <a16:creationId xmlns:a16="http://schemas.microsoft.com/office/drawing/2014/main" id="{A5CE93FF-0BFB-A9C6-B831-8F5223617126}"/>
              </a:ext>
            </a:extLst>
          </p:cNvPr>
          <p:cNvSpPr txBox="1"/>
          <p:nvPr/>
        </p:nvSpPr>
        <p:spPr>
          <a:xfrm>
            <a:off x="359763" y="3611120"/>
            <a:ext cx="10335864" cy="369332"/>
          </a:xfrm>
          <a:prstGeom prst="rect">
            <a:avLst/>
          </a:prstGeom>
          <a:noFill/>
        </p:spPr>
        <p:txBody>
          <a:bodyPr wrap="square" rtlCol="0">
            <a:spAutoFit/>
          </a:bodyPr>
          <a:lstStyle/>
          <a:p>
            <a:pPr defTabSz="685800"/>
            <a:r>
              <a:rPr lang="en-US" kern="100" dirty="0">
                <a:solidFill>
                  <a:srgbClr val="222222"/>
                </a:solidFill>
                <a:latin typeface="Arial" panose="020B0604020202020204" pitchFamily="34" charset="0"/>
                <a:ea typeface="Calibri" panose="020F0502020204030204" pitchFamily="34" charset="0"/>
                <a:cs typeface="Times New Roman" panose="02020603050405020304" pitchFamily="18" charset="0"/>
              </a:rPr>
              <a:t>Envisioned uses include:</a:t>
            </a:r>
          </a:p>
        </p:txBody>
      </p:sp>
      <p:pic>
        <p:nvPicPr>
          <p:cNvPr id="26" name="Picture 25" descr="A power lines with smoke coming out of them&#10;&#10;Description automatically generated">
            <a:extLst>
              <a:ext uri="{FF2B5EF4-FFF2-40B4-BE49-F238E27FC236}">
                <a16:creationId xmlns:a16="http://schemas.microsoft.com/office/drawing/2014/main" id="{193130CB-EC7F-8C16-88F3-4ABFC3E33C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893" y="4343339"/>
            <a:ext cx="2749849" cy="1832786"/>
          </a:xfrm>
          <a:prstGeom prst="rect">
            <a:avLst/>
          </a:prstGeom>
        </p:spPr>
      </p:pic>
      <p:sp>
        <p:nvSpPr>
          <p:cNvPr id="27" name="TextBox 26">
            <a:extLst>
              <a:ext uri="{FF2B5EF4-FFF2-40B4-BE49-F238E27FC236}">
                <a16:creationId xmlns:a16="http://schemas.microsoft.com/office/drawing/2014/main" id="{789254DA-1672-A947-1DBA-BAE0F11B6D0B}"/>
              </a:ext>
            </a:extLst>
          </p:cNvPr>
          <p:cNvSpPr txBox="1"/>
          <p:nvPr/>
        </p:nvSpPr>
        <p:spPr>
          <a:xfrm>
            <a:off x="3517988" y="3942503"/>
            <a:ext cx="2858368" cy="369332"/>
          </a:xfrm>
          <a:prstGeom prst="rect">
            <a:avLst/>
          </a:prstGeom>
          <a:noFill/>
        </p:spPr>
        <p:txBody>
          <a:bodyPr wrap="square" rtlCol="0">
            <a:spAutoFit/>
          </a:bodyPr>
          <a:lstStyle/>
          <a:p>
            <a:pPr defTabSz="685800"/>
            <a:r>
              <a:rPr lang="en-US" kern="100" dirty="0">
                <a:solidFill>
                  <a:srgbClr val="222222"/>
                </a:solidFill>
                <a:latin typeface="Arial" panose="020B0604020202020204" pitchFamily="34" charset="0"/>
                <a:ea typeface="Calibri" panose="020F0502020204030204" pitchFamily="34" charset="0"/>
                <a:cs typeface="Times New Roman" panose="02020603050405020304" pitchFamily="18" charset="0"/>
              </a:rPr>
              <a:t>Combating world hunger</a:t>
            </a:r>
          </a:p>
        </p:txBody>
      </p:sp>
      <p:pic>
        <p:nvPicPr>
          <p:cNvPr id="28" name="Picture 27" descr="A hand pointing at different types of grains&#10;&#10;Description automatically generated">
            <a:extLst>
              <a:ext uri="{FF2B5EF4-FFF2-40B4-BE49-F238E27FC236}">
                <a16:creationId xmlns:a16="http://schemas.microsoft.com/office/drawing/2014/main" id="{14A899E4-4083-1FB1-5714-918A13D724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5242" y="4325298"/>
            <a:ext cx="2749849" cy="1833233"/>
          </a:xfrm>
          <a:prstGeom prst="rect">
            <a:avLst/>
          </a:prstGeom>
        </p:spPr>
      </p:pic>
      <p:sp>
        <p:nvSpPr>
          <p:cNvPr id="29" name="TextBox 28">
            <a:extLst>
              <a:ext uri="{FF2B5EF4-FFF2-40B4-BE49-F238E27FC236}">
                <a16:creationId xmlns:a16="http://schemas.microsoft.com/office/drawing/2014/main" id="{F9619A10-C5A2-5CE5-DE2E-A43A989176D6}"/>
              </a:ext>
            </a:extLst>
          </p:cNvPr>
          <p:cNvSpPr txBox="1"/>
          <p:nvPr/>
        </p:nvSpPr>
        <p:spPr>
          <a:xfrm>
            <a:off x="372470" y="3974007"/>
            <a:ext cx="3065138" cy="369332"/>
          </a:xfrm>
          <a:prstGeom prst="rect">
            <a:avLst/>
          </a:prstGeom>
          <a:noFill/>
        </p:spPr>
        <p:txBody>
          <a:bodyPr wrap="square" rtlCol="0">
            <a:spAutoFit/>
          </a:bodyPr>
          <a:lstStyle/>
          <a:p>
            <a:pPr defTabSz="685800"/>
            <a:r>
              <a:rPr lang="en-US" kern="100" dirty="0">
                <a:solidFill>
                  <a:srgbClr val="222222"/>
                </a:solidFill>
                <a:latin typeface="Arial" panose="020B0604020202020204" pitchFamily="34" charset="0"/>
                <a:ea typeface="Calibri" panose="020F0502020204030204" pitchFamily="34" charset="0"/>
                <a:cs typeface="Times New Roman" panose="02020603050405020304" pitchFamily="18" charset="0"/>
              </a:rPr>
              <a:t>Addressing climate change</a:t>
            </a:r>
          </a:p>
        </p:txBody>
      </p:sp>
      <p:pic>
        <p:nvPicPr>
          <p:cNvPr id="30" name="Picture 29" descr="A person holding a globe&#10;&#10;Description automatically generated">
            <a:extLst>
              <a:ext uri="{FF2B5EF4-FFF2-40B4-BE49-F238E27FC236}">
                <a16:creationId xmlns:a16="http://schemas.microsoft.com/office/drawing/2014/main" id="{28ACD0BF-CBD8-E9A3-D19F-B2F7A632B2C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95428" y="4325298"/>
            <a:ext cx="1680637" cy="1787912"/>
          </a:xfrm>
          <a:prstGeom prst="rect">
            <a:avLst/>
          </a:prstGeom>
        </p:spPr>
      </p:pic>
      <p:sp>
        <p:nvSpPr>
          <p:cNvPr id="31" name="TextBox 30">
            <a:extLst>
              <a:ext uri="{FF2B5EF4-FFF2-40B4-BE49-F238E27FC236}">
                <a16:creationId xmlns:a16="http://schemas.microsoft.com/office/drawing/2014/main" id="{E32AF5A4-1F1F-DA99-FB26-8726BBF3CD8C}"/>
              </a:ext>
            </a:extLst>
          </p:cNvPr>
          <p:cNvSpPr txBox="1"/>
          <p:nvPr/>
        </p:nvSpPr>
        <p:spPr>
          <a:xfrm>
            <a:off x="6643721" y="3653874"/>
            <a:ext cx="2749849" cy="646331"/>
          </a:xfrm>
          <a:prstGeom prst="rect">
            <a:avLst/>
          </a:prstGeom>
          <a:noFill/>
        </p:spPr>
        <p:txBody>
          <a:bodyPr wrap="square" rtlCol="0">
            <a:spAutoFit/>
          </a:bodyPr>
          <a:lstStyle/>
          <a:p>
            <a:pPr algn="ctr" defTabSz="685800"/>
            <a:r>
              <a:rPr lang="en-US" kern="100" dirty="0">
                <a:solidFill>
                  <a:srgbClr val="222222"/>
                </a:solidFill>
                <a:latin typeface="Arial" panose="020B0604020202020204" pitchFamily="34" charset="0"/>
                <a:ea typeface="Calibri" panose="020F0502020204030204" pitchFamily="34" charset="0"/>
                <a:cs typeface="Times New Roman" panose="02020603050405020304" pitchFamily="18" charset="0"/>
              </a:rPr>
              <a:t>Reducing global inequality and poverty</a:t>
            </a:r>
          </a:p>
        </p:txBody>
      </p:sp>
      <p:sp>
        <p:nvSpPr>
          <p:cNvPr id="32" name="TextBox 31">
            <a:extLst>
              <a:ext uri="{FF2B5EF4-FFF2-40B4-BE49-F238E27FC236}">
                <a16:creationId xmlns:a16="http://schemas.microsoft.com/office/drawing/2014/main" id="{841C516B-6F20-01A8-5D86-F5DB859F8E21}"/>
              </a:ext>
            </a:extLst>
          </p:cNvPr>
          <p:cNvSpPr txBox="1"/>
          <p:nvPr/>
        </p:nvSpPr>
        <p:spPr>
          <a:xfrm>
            <a:off x="9315262" y="4048436"/>
            <a:ext cx="2123655" cy="2031325"/>
          </a:xfrm>
          <a:prstGeom prst="rect">
            <a:avLst/>
          </a:prstGeom>
          <a:noFill/>
        </p:spPr>
        <p:txBody>
          <a:bodyPr wrap="square">
            <a:spAutoFit/>
          </a:bodyPr>
          <a:lstStyle/>
          <a:p>
            <a:pPr algn="ctr" defTabSz="685800"/>
            <a:r>
              <a:rPr lang="en-US" i="1" kern="100" dirty="0">
                <a:solidFill>
                  <a:srgbClr val="222222"/>
                </a:solidFill>
                <a:latin typeface="Arial" panose="020B0604020202020204" pitchFamily="34" charset="0"/>
                <a:ea typeface="Calibri" panose="020F0502020204030204" pitchFamily="34" charset="0"/>
                <a:cs typeface="Times New Roman" panose="02020603050405020304" pitchFamily="18" charset="0"/>
              </a:rPr>
              <a:t>Although AI comes with risks, when managed, and managed ethically, it can benefit humanity tremendously</a:t>
            </a:r>
            <a:r>
              <a:rPr lang="en-US" kern="100" dirty="0">
                <a:solidFill>
                  <a:srgbClr val="222222"/>
                </a:solidFill>
                <a:latin typeface="Arial" panose="020B0604020202020204" pitchFamily="34" charset="0"/>
                <a:ea typeface="Calibri" panose="020F0502020204030204" pitchFamily="34" charset="0"/>
                <a:cs typeface="Times New Roman" panose="02020603050405020304" pitchFamily="18" charset="0"/>
              </a:rPr>
              <a:t>.</a:t>
            </a:r>
            <a:endParaRPr lang="en-US" dirty="0">
              <a:solidFill>
                <a:srgbClr val="000000"/>
              </a:solidFill>
              <a:latin typeface="Aptos Light"/>
            </a:endParaRPr>
          </a:p>
        </p:txBody>
      </p:sp>
    </p:spTree>
    <p:extLst>
      <p:ext uri="{BB962C8B-B14F-4D97-AF65-F5344CB8AC3E}">
        <p14:creationId xmlns:p14="http://schemas.microsoft.com/office/powerpoint/2010/main" val="2706142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FBC53D0-E63C-8243-5AD3-F8A58212484F}"/>
              </a:ext>
            </a:extLst>
          </p:cNvPr>
          <p:cNvSpPr>
            <a:spLocks noGrp="1"/>
          </p:cNvSpPr>
          <p:nvPr>
            <p:ph type="title"/>
          </p:nvPr>
        </p:nvSpPr>
        <p:spPr>
          <a:xfrm>
            <a:off x="505693" y="68940"/>
            <a:ext cx="8463740" cy="1194558"/>
          </a:xfrm>
        </p:spPr>
        <p:txBody>
          <a:bodyPr/>
          <a:lstStyle/>
          <a:p>
            <a:r>
              <a:rPr lang="en-US" dirty="0"/>
              <a:t>The 4</a:t>
            </a:r>
            <a:r>
              <a:rPr lang="en-US" baseline="30000" dirty="0"/>
              <a:t>th</a:t>
            </a:r>
            <a:r>
              <a:rPr lang="en-US" dirty="0"/>
              <a:t> Industrial Revolution?</a:t>
            </a:r>
          </a:p>
        </p:txBody>
      </p:sp>
      <p:sp>
        <p:nvSpPr>
          <p:cNvPr id="12" name="Content Placeholder 2">
            <a:extLst>
              <a:ext uri="{FF2B5EF4-FFF2-40B4-BE49-F238E27FC236}">
                <a16:creationId xmlns:a16="http://schemas.microsoft.com/office/drawing/2014/main" id="{A9C3FBD8-F5EF-1CF2-9BCB-1FAD20C6354B}"/>
              </a:ext>
            </a:extLst>
          </p:cNvPr>
          <p:cNvSpPr txBox="1">
            <a:spLocks/>
          </p:cNvSpPr>
          <p:nvPr/>
        </p:nvSpPr>
        <p:spPr>
          <a:xfrm>
            <a:off x="429733" y="897004"/>
            <a:ext cx="10459940" cy="1733760"/>
          </a:xfrm>
          <a:prstGeom prst="rect">
            <a:avLst/>
          </a:prstGeom>
        </p:spPr>
        <p:txBody>
          <a:bodyPr>
            <a:no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dirty="0" smtClean="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solidFill>
                  <a:srgbClr val="222222"/>
                </a:solidFill>
                <a:latin typeface="Arial" panose="020B0604020202020204" pitchFamily="34" charset="0"/>
                <a:ea typeface="Calibri" panose="020F0502020204030204" pitchFamily="34" charset="0"/>
              </a:rPr>
              <a:t>OpenAI releases ChatGPT in Nov. 2022 achieving </a:t>
            </a:r>
            <a:r>
              <a:rPr lang="en-US" sz="1800" i="1" dirty="0">
                <a:solidFill>
                  <a:srgbClr val="222222"/>
                </a:solidFill>
                <a:latin typeface="Arial" panose="020B0604020202020204" pitchFamily="34" charset="0"/>
                <a:ea typeface="Calibri" panose="020F0502020204030204" pitchFamily="34" charset="0"/>
              </a:rPr>
              <a:t>one hundred million</a:t>
            </a:r>
            <a:r>
              <a:rPr lang="en-US" sz="1800" dirty="0">
                <a:solidFill>
                  <a:srgbClr val="222222"/>
                </a:solidFill>
                <a:latin typeface="Arial" panose="020B0604020202020204" pitchFamily="34" charset="0"/>
                <a:ea typeface="Calibri" panose="020F0502020204030204" pitchFamily="34" charset="0"/>
              </a:rPr>
              <a:t> users in two months.</a:t>
            </a:r>
          </a:p>
          <a:p>
            <a:endParaRPr lang="en-US" sz="1800" dirty="0">
              <a:solidFill>
                <a:srgbClr val="222222"/>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sz="1800" dirty="0">
                <a:solidFill>
                  <a:srgbClr val="222222"/>
                </a:solidFill>
                <a:latin typeface="Arial" panose="020B0604020202020204" pitchFamily="34" charset="0"/>
                <a:ea typeface="Calibri" panose="020F0502020204030204" pitchFamily="34" charset="0"/>
              </a:rPr>
              <a:t>Shortly thereafter Google, Amazon, and Microsoft released versions of generative AI.</a:t>
            </a:r>
          </a:p>
          <a:p>
            <a:endParaRPr lang="en-US" sz="1800" dirty="0">
              <a:solidFill>
                <a:srgbClr val="222222"/>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sz="1800" dirty="0">
                <a:solidFill>
                  <a:srgbClr val="222222"/>
                </a:solidFill>
                <a:latin typeface="Arial" panose="020B0604020202020204" pitchFamily="34" charset="0"/>
                <a:ea typeface="Calibri" panose="020F0502020204030204" pitchFamily="34" charset="0"/>
              </a:rPr>
              <a:t>This started what experts in the field described as a “fourth” Industrial Revolution.</a:t>
            </a:r>
            <a:endParaRPr lang="en-US" sz="1800" baseline="30000" dirty="0">
              <a:solidFill>
                <a:srgbClr val="222222"/>
              </a:solidFill>
              <a:latin typeface="Arial" panose="020B0604020202020204" pitchFamily="34" charset="0"/>
              <a:ea typeface="Calibri" panose="020F0502020204030204" pitchFamily="34" charset="0"/>
            </a:endParaRPr>
          </a:p>
        </p:txBody>
      </p:sp>
      <p:sp>
        <p:nvSpPr>
          <p:cNvPr id="13" name="Speech Bubble: Oval 12">
            <a:extLst>
              <a:ext uri="{FF2B5EF4-FFF2-40B4-BE49-F238E27FC236}">
                <a16:creationId xmlns:a16="http://schemas.microsoft.com/office/drawing/2014/main" id="{755AF836-4E4A-886C-AEFC-FB4B1DACAF06}"/>
              </a:ext>
            </a:extLst>
          </p:cNvPr>
          <p:cNvSpPr/>
          <p:nvPr/>
        </p:nvSpPr>
        <p:spPr>
          <a:xfrm>
            <a:off x="6184666" y="3217026"/>
            <a:ext cx="4680065" cy="1831135"/>
          </a:xfrm>
          <a:prstGeom prst="wedgeEllipseCallou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dirty="0">
                <a:solidFill>
                  <a:srgbClr val="222222"/>
                </a:solidFill>
                <a:latin typeface="Arial" panose="020B0604020202020204" pitchFamily="34" charset="0"/>
                <a:ea typeface="Calibri" panose="020F0502020204030204" pitchFamily="34" charset="0"/>
              </a:rPr>
              <a:t>“Mitigating the risk of extinction from A.I. should be a global priority alongside other societal-scale risks, such as pandemics and nuclear war.”</a:t>
            </a:r>
          </a:p>
        </p:txBody>
      </p:sp>
      <p:sp>
        <p:nvSpPr>
          <p:cNvPr id="14" name="Speech Bubble: Oval 13">
            <a:extLst>
              <a:ext uri="{FF2B5EF4-FFF2-40B4-BE49-F238E27FC236}">
                <a16:creationId xmlns:a16="http://schemas.microsoft.com/office/drawing/2014/main" id="{F2FDED02-CB5A-0F99-1241-5828D054ACF9}"/>
              </a:ext>
            </a:extLst>
          </p:cNvPr>
          <p:cNvSpPr/>
          <p:nvPr/>
        </p:nvSpPr>
        <p:spPr>
          <a:xfrm>
            <a:off x="983669" y="3217026"/>
            <a:ext cx="4120342" cy="1539223"/>
          </a:xfrm>
          <a:prstGeom prst="wedgeEllipseCallou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defTabSz="685800"/>
            <a:r>
              <a:rPr lang="en-US" dirty="0">
                <a:solidFill>
                  <a:srgbClr val="222222"/>
                </a:solidFill>
                <a:latin typeface="Arial" panose="020B0604020202020204" pitchFamily="34" charset="0"/>
                <a:ea typeface="Calibri" panose="020F0502020204030204" pitchFamily="34" charset="0"/>
              </a:rPr>
              <a:t>“It’s quite conceivable that humanity is just a passing phase in the evolution of intelligence.”</a:t>
            </a:r>
          </a:p>
        </p:txBody>
      </p:sp>
      <p:pic>
        <p:nvPicPr>
          <p:cNvPr id="15" name="Graphic 14" descr="Confused person with solid fill">
            <a:extLst>
              <a:ext uri="{FF2B5EF4-FFF2-40B4-BE49-F238E27FC236}">
                <a16:creationId xmlns:a16="http://schemas.microsoft.com/office/drawing/2014/main" id="{71B7B106-5041-0216-46D6-C1760C7FFB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9889" y="4863803"/>
            <a:ext cx="685800" cy="685800"/>
          </a:xfrm>
          <a:prstGeom prst="rect">
            <a:avLst/>
          </a:prstGeom>
        </p:spPr>
      </p:pic>
      <p:sp>
        <p:nvSpPr>
          <p:cNvPr id="16" name="TextBox 15">
            <a:extLst>
              <a:ext uri="{FF2B5EF4-FFF2-40B4-BE49-F238E27FC236}">
                <a16:creationId xmlns:a16="http://schemas.microsoft.com/office/drawing/2014/main" id="{2C5072BC-461E-1800-3040-A32C1F441882}"/>
              </a:ext>
            </a:extLst>
          </p:cNvPr>
          <p:cNvSpPr txBox="1"/>
          <p:nvPr/>
        </p:nvSpPr>
        <p:spPr>
          <a:xfrm>
            <a:off x="983669" y="5657158"/>
            <a:ext cx="3965470" cy="369332"/>
          </a:xfrm>
          <a:prstGeom prst="rect">
            <a:avLst/>
          </a:prstGeom>
          <a:noFill/>
        </p:spPr>
        <p:txBody>
          <a:bodyPr wrap="square" rtlCol="0">
            <a:spAutoFit/>
          </a:bodyPr>
          <a:lstStyle/>
          <a:p>
            <a:pPr defTabSz="685800"/>
            <a:r>
              <a:rPr lang="en-US" dirty="0">
                <a:solidFill>
                  <a:srgbClr val="222222"/>
                </a:solidFill>
                <a:latin typeface="Arial" panose="020B0604020202020204" pitchFamily="34" charset="0"/>
                <a:ea typeface="Calibri" panose="020F0502020204030204" pitchFamily="34" charset="0"/>
              </a:rPr>
              <a:t>Geoffrey Hinton (the godfather of AI)</a:t>
            </a:r>
            <a:endParaRPr lang="en-US" dirty="0">
              <a:solidFill>
                <a:srgbClr val="000000"/>
              </a:solidFill>
              <a:latin typeface="Aptos Light"/>
            </a:endParaRPr>
          </a:p>
        </p:txBody>
      </p:sp>
      <p:sp>
        <p:nvSpPr>
          <p:cNvPr id="19" name="TextBox 18">
            <a:extLst>
              <a:ext uri="{FF2B5EF4-FFF2-40B4-BE49-F238E27FC236}">
                <a16:creationId xmlns:a16="http://schemas.microsoft.com/office/drawing/2014/main" id="{01274D69-38DD-B1D5-65DA-ADA523A04084}"/>
              </a:ext>
            </a:extLst>
          </p:cNvPr>
          <p:cNvSpPr txBox="1"/>
          <p:nvPr/>
        </p:nvSpPr>
        <p:spPr>
          <a:xfrm>
            <a:off x="5638122" y="5716355"/>
            <a:ext cx="5813125" cy="369332"/>
          </a:xfrm>
          <a:prstGeom prst="rect">
            <a:avLst/>
          </a:prstGeom>
          <a:noFill/>
        </p:spPr>
        <p:txBody>
          <a:bodyPr wrap="square" rtlCol="0">
            <a:spAutoFit/>
          </a:bodyPr>
          <a:lstStyle/>
          <a:p>
            <a:pPr defTabSz="685800"/>
            <a:r>
              <a:rPr lang="en-US" dirty="0">
                <a:solidFill>
                  <a:srgbClr val="222222"/>
                </a:solidFill>
                <a:latin typeface="Arial" panose="020B0604020202020204" pitchFamily="34" charset="0"/>
                <a:ea typeface="Calibri" panose="020F0502020204030204" pitchFamily="34" charset="0"/>
              </a:rPr>
              <a:t>Center for AI Safety statement signed by AI executives</a:t>
            </a:r>
            <a:endParaRPr lang="en-US" dirty="0">
              <a:solidFill>
                <a:srgbClr val="000000"/>
              </a:solidFill>
              <a:latin typeface="Aptos Light"/>
            </a:endParaRPr>
          </a:p>
        </p:txBody>
      </p:sp>
      <p:pic>
        <p:nvPicPr>
          <p:cNvPr id="20" name="Graphic 19" descr="Users with solid fill">
            <a:extLst>
              <a:ext uri="{FF2B5EF4-FFF2-40B4-BE49-F238E27FC236}">
                <a16:creationId xmlns:a16="http://schemas.microsoft.com/office/drawing/2014/main" id="{5BFC22BC-2467-2BAF-2FA2-47B398E57E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6496" y="5156024"/>
            <a:ext cx="685800" cy="685800"/>
          </a:xfrm>
          <a:prstGeom prst="rect">
            <a:avLst/>
          </a:prstGeom>
        </p:spPr>
      </p:pic>
    </p:spTree>
    <p:extLst>
      <p:ext uri="{BB962C8B-B14F-4D97-AF65-F5344CB8AC3E}">
        <p14:creationId xmlns:p14="http://schemas.microsoft.com/office/powerpoint/2010/main" val="2372672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D8580FB-58EF-32A0-751C-ABE360AC6524}"/>
              </a:ext>
            </a:extLst>
          </p:cNvPr>
          <p:cNvSpPr txBox="1">
            <a:spLocks/>
          </p:cNvSpPr>
          <p:nvPr/>
        </p:nvSpPr>
        <p:spPr>
          <a:xfrm>
            <a:off x="224982" y="351618"/>
            <a:ext cx="11729258" cy="553293"/>
          </a:xfrm>
          <a:prstGeom prst="rect">
            <a:avLst/>
          </a:prstGeom>
        </p:spPr>
        <p:txBody>
          <a:bodyPr vert="horz" wrap="square" lIns="0" tIns="0" rIns="0" bIns="0" rtlCol="0" anchor="t" anchorCtr="0">
            <a:spAutoFit/>
          </a:bodyPr>
          <a:lstStyle>
            <a:lvl1pPr algn="l" defTabSz="514350" rtl="0" eaLnBrk="1" latinLnBrk="0" hangingPunct="1">
              <a:lnSpc>
                <a:spcPct val="80000"/>
              </a:lnSpc>
              <a:spcBef>
                <a:spcPct val="0"/>
              </a:spcBef>
              <a:buNone/>
              <a:defRPr sz="3600" b="1" kern="1200" spc="0" baseline="0">
                <a:solidFill>
                  <a:schemeClr val="tx2"/>
                </a:solidFill>
                <a:latin typeface="+mj-lt"/>
                <a:ea typeface="+mj-ea"/>
                <a:cs typeface="+mj-cs"/>
              </a:defRPr>
            </a:lvl1pPr>
          </a:lstStyle>
          <a:p>
            <a:r>
              <a:rPr lang="en-US" sz="4400" dirty="0"/>
              <a:t>AI as a threat to humanity is not a new concept</a:t>
            </a:r>
          </a:p>
        </p:txBody>
      </p:sp>
      <p:cxnSp>
        <p:nvCxnSpPr>
          <p:cNvPr id="12" name="Straight Connector 11">
            <a:extLst>
              <a:ext uri="{FF2B5EF4-FFF2-40B4-BE49-F238E27FC236}">
                <a16:creationId xmlns:a16="http://schemas.microsoft.com/office/drawing/2014/main" id="{9F8D78C1-1C5C-1E9B-3552-61151B4B72F3}"/>
              </a:ext>
            </a:extLst>
          </p:cNvPr>
          <p:cNvCxnSpPr>
            <a:cxnSpLocks/>
          </p:cNvCxnSpPr>
          <p:nvPr/>
        </p:nvCxnSpPr>
        <p:spPr>
          <a:xfrm>
            <a:off x="407868" y="1279077"/>
            <a:ext cx="11279833"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1A9BBC10-7EC0-1538-FDD2-84E29774EB40}"/>
              </a:ext>
            </a:extLst>
          </p:cNvPr>
          <p:cNvCxnSpPr>
            <a:cxnSpLocks/>
          </p:cNvCxnSpPr>
          <p:nvPr/>
        </p:nvCxnSpPr>
        <p:spPr>
          <a:xfrm>
            <a:off x="3352190" y="1004086"/>
            <a:ext cx="0" cy="862445"/>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86D538D1-F7AF-A898-72C4-B22B6D36384B}"/>
              </a:ext>
            </a:extLst>
          </p:cNvPr>
          <p:cNvCxnSpPr>
            <a:cxnSpLocks/>
          </p:cNvCxnSpPr>
          <p:nvPr/>
        </p:nvCxnSpPr>
        <p:spPr>
          <a:xfrm>
            <a:off x="1930714" y="995696"/>
            <a:ext cx="0" cy="862445"/>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D2C1DD8E-FA2E-7423-E4E3-5BCC774605E9}"/>
              </a:ext>
            </a:extLst>
          </p:cNvPr>
          <p:cNvSpPr txBox="1"/>
          <p:nvPr/>
        </p:nvSpPr>
        <p:spPr>
          <a:xfrm>
            <a:off x="588180" y="3595804"/>
            <a:ext cx="1224666" cy="2462213"/>
          </a:xfrm>
          <a:prstGeom prst="rect">
            <a:avLst/>
          </a:prstGeom>
          <a:noFill/>
        </p:spPr>
        <p:txBody>
          <a:bodyPr wrap="square" rtlCol="0">
            <a:spAutoFit/>
          </a:bodyPr>
          <a:lstStyle/>
          <a:p>
            <a:pPr algn="ctr" defTabSz="685800"/>
            <a:r>
              <a:rPr lang="en-US" sz="1400" b="1" dirty="0">
                <a:solidFill>
                  <a:srgbClr val="222222"/>
                </a:solidFill>
                <a:latin typeface="Arial" panose="020B0604020202020204" pitchFamily="34" charset="0"/>
                <a:ea typeface="Calibri" panose="020F0502020204030204" pitchFamily="34" charset="0"/>
              </a:rPr>
              <a:t>1950</a:t>
            </a:r>
          </a:p>
          <a:p>
            <a:pPr algn="ctr" defTabSz="685800"/>
            <a:r>
              <a:rPr lang="en-US" sz="1400" i="1" dirty="0">
                <a:solidFill>
                  <a:srgbClr val="222222"/>
                </a:solidFill>
                <a:latin typeface="Arial" panose="020B0604020202020204" pitchFamily="34" charset="0"/>
                <a:ea typeface="Calibri" panose="020F0502020204030204" pitchFamily="34" charset="0"/>
              </a:rPr>
              <a:t>iRobot</a:t>
            </a:r>
          </a:p>
          <a:p>
            <a:pPr algn="ctr" defTabSz="685800"/>
            <a:r>
              <a:rPr lang="en-US" sz="1400" dirty="0">
                <a:solidFill>
                  <a:srgbClr val="222222"/>
                </a:solidFill>
                <a:latin typeface="Arial" panose="020B0604020202020204" pitchFamily="34" charset="0"/>
                <a:ea typeface="Calibri" panose="020F0502020204030204" pitchFamily="34" charset="0"/>
              </a:rPr>
              <a:t>Isaac Asimov publishes a story about</a:t>
            </a:r>
          </a:p>
          <a:p>
            <a:pPr algn="ctr" defTabSz="685800"/>
            <a:r>
              <a:rPr lang="en-US" sz="1400" dirty="0">
                <a:solidFill>
                  <a:srgbClr val="222222"/>
                </a:solidFill>
                <a:latin typeface="Arial" panose="020B0604020202020204" pitchFamily="34" charset="0"/>
                <a:ea typeface="Calibri" panose="020F0502020204030204" pitchFamily="34" charset="0"/>
              </a:rPr>
              <a:t>a robot uprising threatening humanity.</a:t>
            </a:r>
          </a:p>
          <a:p>
            <a:pPr algn="ctr" defTabSz="685800"/>
            <a:endParaRPr lang="en-US" sz="1400" dirty="0">
              <a:solidFill>
                <a:srgbClr val="000000"/>
              </a:solidFill>
              <a:latin typeface="Aptos Light"/>
            </a:endParaRPr>
          </a:p>
        </p:txBody>
      </p:sp>
      <p:cxnSp>
        <p:nvCxnSpPr>
          <p:cNvPr id="16" name="Straight Connector 15">
            <a:extLst>
              <a:ext uri="{FF2B5EF4-FFF2-40B4-BE49-F238E27FC236}">
                <a16:creationId xmlns:a16="http://schemas.microsoft.com/office/drawing/2014/main" id="{F811A738-E52D-2FF0-96BF-999D839B24A5}"/>
              </a:ext>
            </a:extLst>
          </p:cNvPr>
          <p:cNvCxnSpPr>
            <a:cxnSpLocks/>
          </p:cNvCxnSpPr>
          <p:nvPr/>
        </p:nvCxnSpPr>
        <p:spPr>
          <a:xfrm>
            <a:off x="4757041" y="1032063"/>
            <a:ext cx="0" cy="862445"/>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94215F00-E990-CECE-56C0-7518D2E20D38}"/>
              </a:ext>
            </a:extLst>
          </p:cNvPr>
          <p:cNvSpPr txBox="1"/>
          <p:nvPr/>
        </p:nvSpPr>
        <p:spPr>
          <a:xfrm>
            <a:off x="2032097" y="3649442"/>
            <a:ext cx="1168671" cy="2246769"/>
          </a:xfrm>
          <a:prstGeom prst="rect">
            <a:avLst/>
          </a:prstGeom>
          <a:noFill/>
        </p:spPr>
        <p:txBody>
          <a:bodyPr wrap="square" rtlCol="0">
            <a:spAutoFit/>
          </a:bodyPr>
          <a:lstStyle/>
          <a:p>
            <a:pPr algn="ctr" defTabSz="685800"/>
            <a:r>
              <a:rPr lang="en-US" sz="1400" b="1" dirty="0">
                <a:solidFill>
                  <a:srgbClr val="222222"/>
                </a:solidFill>
                <a:latin typeface="Arial" panose="020B0604020202020204" pitchFamily="34" charset="0"/>
                <a:ea typeface="Calibri" panose="020F0502020204030204" pitchFamily="34" charset="0"/>
              </a:rPr>
              <a:t>1968</a:t>
            </a:r>
          </a:p>
          <a:p>
            <a:pPr algn="ctr" defTabSz="685800"/>
            <a:r>
              <a:rPr lang="en-US" sz="1400" i="1" dirty="0">
                <a:solidFill>
                  <a:srgbClr val="222222"/>
                </a:solidFill>
                <a:latin typeface="Arial" panose="020B0604020202020204" pitchFamily="34" charset="0"/>
                <a:ea typeface="Calibri" panose="020F0502020204030204" pitchFamily="34" charset="0"/>
              </a:rPr>
              <a:t>2001: A Space Odyssey</a:t>
            </a:r>
          </a:p>
          <a:p>
            <a:pPr algn="ctr" defTabSz="685800"/>
            <a:r>
              <a:rPr lang="en-US" sz="1400" dirty="0">
                <a:solidFill>
                  <a:srgbClr val="222222"/>
                </a:solidFill>
                <a:latin typeface="Arial" panose="020B0604020202020204" pitchFamily="34" charset="0"/>
                <a:ea typeface="Calibri" panose="020F0502020204030204" pitchFamily="34" charset="0"/>
              </a:rPr>
              <a:t>A computer named Hal wipes out most of the crew on board.</a:t>
            </a:r>
          </a:p>
        </p:txBody>
      </p:sp>
      <p:sp>
        <p:nvSpPr>
          <p:cNvPr id="18" name="TextBox 17">
            <a:extLst>
              <a:ext uri="{FF2B5EF4-FFF2-40B4-BE49-F238E27FC236}">
                <a16:creationId xmlns:a16="http://schemas.microsoft.com/office/drawing/2014/main" id="{3C55C2A4-52A4-134A-3B76-516B829A0F9A}"/>
              </a:ext>
            </a:extLst>
          </p:cNvPr>
          <p:cNvSpPr txBox="1"/>
          <p:nvPr/>
        </p:nvSpPr>
        <p:spPr>
          <a:xfrm>
            <a:off x="859303" y="1507157"/>
            <a:ext cx="758379" cy="307777"/>
          </a:xfrm>
          <a:prstGeom prst="rect">
            <a:avLst/>
          </a:prstGeom>
          <a:noFill/>
        </p:spPr>
        <p:txBody>
          <a:bodyPr wrap="square" rtlCol="0">
            <a:spAutoFit/>
          </a:bodyPr>
          <a:lstStyle/>
          <a:p>
            <a:pPr defTabSz="685800"/>
            <a:r>
              <a:rPr lang="en-US" sz="1400" b="1" dirty="0">
                <a:solidFill>
                  <a:srgbClr val="222222"/>
                </a:solidFill>
                <a:latin typeface="Arial" panose="020B0604020202020204" pitchFamily="34" charset="0"/>
                <a:ea typeface="Calibri" panose="020F0502020204030204" pitchFamily="34" charset="0"/>
              </a:rPr>
              <a:t>1950’s</a:t>
            </a:r>
            <a:endParaRPr lang="en-US" sz="1400" b="1" baseline="30000" dirty="0">
              <a:solidFill>
                <a:srgbClr val="000000"/>
              </a:solidFill>
              <a:latin typeface="Aptos Light"/>
            </a:endParaRPr>
          </a:p>
        </p:txBody>
      </p:sp>
      <p:sp>
        <p:nvSpPr>
          <p:cNvPr id="19" name="TextBox 18">
            <a:extLst>
              <a:ext uri="{FF2B5EF4-FFF2-40B4-BE49-F238E27FC236}">
                <a16:creationId xmlns:a16="http://schemas.microsoft.com/office/drawing/2014/main" id="{EFD4054B-0FE9-0171-AD85-64C0C4FFC8FC}"/>
              </a:ext>
            </a:extLst>
          </p:cNvPr>
          <p:cNvSpPr txBox="1"/>
          <p:nvPr/>
        </p:nvSpPr>
        <p:spPr>
          <a:xfrm>
            <a:off x="2163128" y="1569643"/>
            <a:ext cx="758379" cy="307777"/>
          </a:xfrm>
          <a:prstGeom prst="rect">
            <a:avLst/>
          </a:prstGeom>
          <a:noFill/>
        </p:spPr>
        <p:txBody>
          <a:bodyPr wrap="square" rtlCol="0">
            <a:spAutoFit/>
          </a:bodyPr>
          <a:lstStyle/>
          <a:p>
            <a:pPr defTabSz="685800"/>
            <a:r>
              <a:rPr lang="en-US" sz="1400" b="1" dirty="0">
                <a:solidFill>
                  <a:srgbClr val="222222"/>
                </a:solidFill>
                <a:latin typeface="Arial" panose="020B0604020202020204" pitchFamily="34" charset="0"/>
                <a:ea typeface="Calibri" panose="020F0502020204030204" pitchFamily="34" charset="0"/>
              </a:rPr>
              <a:t>1960’s</a:t>
            </a:r>
            <a:endParaRPr lang="en-US" sz="1400" b="1" dirty="0">
              <a:solidFill>
                <a:srgbClr val="000000"/>
              </a:solidFill>
              <a:latin typeface="Aptos Light"/>
            </a:endParaRPr>
          </a:p>
        </p:txBody>
      </p:sp>
      <p:sp>
        <p:nvSpPr>
          <p:cNvPr id="20" name="TextBox 19">
            <a:extLst>
              <a:ext uri="{FF2B5EF4-FFF2-40B4-BE49-F238E27FC236}">
                <a16:creationId xmlns:a16="http://schemas.microsoft.com/office/drawing/2014/main" id="{45C3D575-5310-1AF7-EC2A-F404DB3EEF30}"/>
              </a:ext>
            </a:extLst>
          </p:cNvPr>
          <p:cNvSpPr txBox="1"/>
          <p:nvPr/>
        </p:nvSpPr>
        <p:spPr>
          <a:xfrm>
            <a:off x="3699667" y="1580733"/>
            <a:ext cx="758379" cy="307777"/>
          </a:xfrm>
          <a:prstGeom prst="rect">
            <a:avLst/>
          </a:prstGeom>
          <a:noFill/>
        </p:spPr>
        <p:txBody>
          <a:bodyPr wrap="square" rtlCol="0">
            <a:spAutoFit/>
          </a:bodyPr>
          <a:lstStyle/>
          <a:p>
            <a:pPr defTabSz="685800"/>
            <a:r>
              <a:rPr lang="en-US" sz="1400" b="1" dirty="0">
                <a:solidFill>
                  <a:srgbClr val="222222"/>
                </a:solidFill>
                <a:latin typeface="Arial" panose="020B0604020202020204" pitchFamily="34" charset="0"/>
                <a:ea typeface="Calibri" panose="020F0502020204030204" pitchFamily="34" charset="0"/>
              </a:rPr>
              <a:t>1970’s</a:t>
            </a:r>
            <a:endParaRPr lang="en-US" sz="1400" b="1" dirty="0">
              <a:solidFill>
                <a:srgbClr val="000000"/>
              </a:solidFill>
              <a:latin typeface="Aptos Light"/>
            </a:endParaRPr>
          </a:p>
        </p:txBody>
      </p:sp>
      <p:cxnSp>
        <p:nvCxnSpPr>
          <p:cNvPr id="21" name="Straight Connector 20">
            <a:extLst>
              <a:ext uri="{FF2B5EF4-FFF2-40B4-BE49-F238E27FC236}">
                <a16:creationId xmlns:a16="http://schemas.microsoft.com/office/drawing/2014/main" id="{734C4159-82FC-2B80-CB19-F797BC2781FD}"/>
              </a:ext>
            </a:extLst>
          </p:cNvPr>
          <p:cNvCxnSpPr>
            <a:cxnSpLocks/>
          </p:cNvCxnSpPr>
          <p:nvPr/>
        </p:nvCxnSpPr>
        <p:spPr>
          <a:xfrm>
            <a:off x="6168127" y="1034018"/>
            <a:ext cx="0" cy="862445"/>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8D0E4A84-ECB9-A325-0B95-B620D43FD674}"/>
              </a:ext>
            </a:extLst>
          </p:cNvPr>
          <p:cNvSpPr txBox="1"/>
          <p:nvPr/>
        </p:nvSpPr>
        <p:spPr>
          <a:xfrm>
            <a:off x="5099348" y="1551026"/>
            <a:ext cx="758379" cy="307777"/>
          </a:xfrm>
          <a:prstGeom prst="rect">
            <a:avLst/>
          </a:prstGeom>
          <a:noFill/>
        </p:spPr>
        <p:txBody>
          <a:bodyPr wrap="square" rtlCol="0">
            <a:spAutoFit/>
          </a:bodyPr>
          <a:lstStyle/>
          <a:p>
            <a:pPr defTabSz="685800"/>
            <a:r>
              <a:rPr lang="en-US" sz="1400" b="1" dirty="0">
                <a:solidFill>
                  <a:srgbClr val="222222"/>
                </a:solidFill>
                <a:latin typeface="Arial" panose="020B0604020202020204" pitchFamily="34" charset="0"/>
                <a:ea typeface="Calibri" panose="020F0502020204030204" pitchFamily="34" charset="0"/>
              </a:rPr>
              <a:t>1980’s</a:t>
            </a:r>
            <a:endParaRPr lang="en-US" sz="1400" b="1" dirty="0">
              <a:solidFill>
                <a:srgbClr val="000000"/>
              </a:solidFill>
              <a:latin typeface="Aptos Light"/>
            </a:endParaRPr>
          </a:p>
        </p:txBody>
      </p:sp>
      <p:cxnSp>
        <p:nvCxnSpPr>
          <p:cNvPr id="23" name="Straight Connector 22">
            <a:extLst>
              <a:ext uri="{FF2B5EF4-FFF2-40B4-BE49-F238E27FC236}">
                <a16:creationId xmlns:a16="http://schemas.microsoft.com/office/drawing/2014/main" id="{F97BAD6F-CE3F-DA77-19FA-78CE067EFE7D}"/>
              </a:ext>
            </a:extLst>
          </p:cNvPr>
          <p:cNvCxnSpPr>
            <a:cxnSpLocks/>
          </p:cNvCxnSpPr>
          <p:nvPr/>
        </p:nvCxnSpPr>
        <p:spPr>
          <a:xfrm>
            <a:off x="8737275" y="1064802"/>
            <a:ext cx="0" cy="862445"/>
          </a:xfrm>
          <a:prstGeom prst="line">
            <a:avLst/>
          </a:prstGeom>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377927D3-D641-13DE-BE88-7279311B514B}"/>
              </a:ext>
            </a:extLst>
          </p:cNvPr>
          <p:cNvSpPr txBox="1"/>
          <p:nvPr/>
        </p:nvSpPr>
        <p:spPr>
          <a:xfrm>
            <a:off x="6466163" y="1524137"/>
            <a:ext cx="758379" cy="307777"/>
          </a:xfrm>
          <a:prstGeom prst="rect">
            <a:avLst/>
          </a:prstGeom>
          <a:noFill/>
        </p:spPr>
        <p:txBody>
          <a:bodyPr wrap="square" rtlCol="0">
            <a:spAutoFit/>
          </a:bodyPr>
          <a:lstStyle/>
          <a:p>
            <a:pPr defTabSz="685800"/>
            <a:r>
              <a:rPr lang="en-US" sz="1400" b="1" dirty="0">
                <a:solidFill>
                  <a:srgbClr val="222222"/>
                </a:solidFill>
                <a:latin typeface="Arial" panose="020B0604020202020204" pitchFamily="34" charset="0"/>
                <a:ea typeface="Calibri" panose="020F0502020204030204" pitchFamily="34" charset="0"/>
              </a:rPr>
              <a:t>1990’s</a:t>
            </a:r>
            <a:endParaRPr lang="en-US" sz="1400" b="1" dirty="0">
              <a:solidFill>
                <a:srgbClr val="000000"/>
              </a:solidFill>
              <a:latin typeface="Aptos Light"/>
            </a:endParaRPr>
          </a:p>
        </p:txBody>
      </p:sp>
      <p:sp>
        <p:nvSpPr>
          <p:cNvPr id="25" name="TextBox 24">
            <a:extLst>
              <a:ext uri="{FF2B5EF4-FFF2-40B4-BE49-F238E27FC236}">
                <a16:creationId xmlns:a16="http://schemas.microsoft.com/office/drawing/2014/main" id="{C5F37C0A-C02C-00EF-CBB4-9E73716FBA1B}"/>
              </a:ext>
            </a:extLst>
          </p:cNvPr>
          <p:cNvSpPr txBox="1"/>
          <p:nvPr/>
        </p:nvSpPr>
        <p:spPr>
          <a:xfrm>
            <a:off x="7734892" y="1550364"/>
            <a:ext cx="758379" cy="307777"/>
          </a:xfrm>
          <a:prstGeom prst="rect">
            <a:avLst/>
          </a:prstGeom>
          <a:noFill/>
        </p:spPr>
        <p:txBody>
          <a:bodyPr wrap="square" rtlCol="0">
            <a:spAutoFit/>
          </a:bodyPr>
          <a:lstStyle/>
          <a:p>
            <a:pPr defTabSz="685800"/>
            <a:r>
              <a:rPr lang="en-US" sz="1400" b="1" dirty="0">
                <a:solidFill>
                  <a:srgbClr val="222222"/>
                </a:solidFill>
                <a:latin typeface="Arial" panose="020B0604020202020204" pitchFamily="34" charset="0"/>
                <a:ea typeface="Calibri" panose="020F0502020204030204" pitchFamily="34" charset="0"/>
              </a:rPr>
              <a:t>2000’s</a:t>
            </a:r>
            <a:endParaRPr lang="en-US" sz="1400" b="1" dirty="0">
              <a:solidFill>
                <a:srgbClr val="000000"/>
              </a:solidFill>
              <a:latin typeface="Aptos Light"/>
            </a:endParaRPr>
          </a:p>
        </p:txBody>
      </p:sp>
      <p:cxnSp>
        <p:nvCxnSpPr>
          <p:cNvPr id="26" name="Straight Connector 25">
            <a:extLst>
              <a:ext uri="{FF2B5EF4-FFF2-40B4-BE49-F238E27FC236}">
                <a16:creationId xmlns:a16="http://schemas.microsoft.com/office/drawing/2014/main" id="{338AF3F9-C7A3-14C4-7D78-D2B8DE179758}"/>
              </a:ext>
            </a:extLst>
          </p:cNvPr>
          <p:cNvCxnSpPr>
            <a:cxnSpLocks/>
          </p:cNvCxnSpPr>
          <p:nvPr/>
        </p:nvCxnSpPr>
        <p:spPr>
          <a:xfrm>
            <a:off x="7486240" y="1046411"/>
            <a:ext cx="0" cy="862445"/>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1FB75591-660F-70BF-FF76-05149C0BD76A}"/>
              </a:ext>
            </a:extLst>
          </p:cNvPr>
          <p:cNvCxnSpPr>
            <a:cxnSpLocks/>
          </p:cNvCxnSpPr>
          <p:nvPr/>
        </p:nvCxnSpPr>
        <p:spPr>
          <a:xfrm>
            <a:off x="10023700" y="1065205"/>
            <a:ext cx="0" cy="862445"/>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632AEE0-07A0-3466-CBFB-7D06EEA8FEE6}"/>
              </a:ext>
            </a:extLst>
          </p:cNvPr>
          <p:cNvCxnSpPr>
            <a:cxnSpLocks/>
          </p:cNvCxnSpPr>
          <p:nvPr/>
        </p:nvCxnSpPr>
        <p:spPr>
          <a:xfrm>
            <a:off x="11280944" y="1004086"/>
            <a:ext cx="0" cy="862445"/>
          </a:xfrm>
          <a:prstGeom prst="line">
            <a:avLst/>
          </a:prstGeom>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749160C1-96C5-E331-4C2B-75DBED5DE7B9}"/>
              </a:ext>
            </a:extLst>
          </p:cNvPr>
          <p:cNvSpPr txBox="1"/>
          <p:nvPr/>
        </p:nvSpPr>
        <p:spPr>
          <a:xfrm>
            <a:off x="9031266" y="1569642"/>
            <a:ext cx="758379" cy="307777"/>
          </a:xfrm>
          <a:prstGeom prst="rect">
            <a:avLst/>
          </a:prstGeom>
          <a:noFill/>
        </p:spPr>
        <p:txBody>
          <a:bodyPr wrap="square" rtlCol="0">
            <a:spAutoFit/>
          </a:bodyPr>
          <a:lstStyle/>
          <a:p>
            <a:pPr defTabSz="685800"/>
            <a:r>
              <a:rPr lang="en-US" sz="1400" b="1" dirty="0">
                <a:solidFill>
                  <a:srgbClr val="222222"/>
                </a:solidFill>
                <a:latin typeface="Arial" panose="020B0604020202020204" pitchFamily="34" charset="0"/>
                <a:ea typeface="Calibri" panose="020F0502020204030204" pitchFamily="34" charset="0"/>
              </a:rPr>
              <a:t>2010’s</a:t>
            </a:r>
            <a:endParaRPr lang="en-US" sz="1400" b="1" dirty="0">
              <a:solidFill>
                <a:srgbClr val="000000"/>
              </a:solidFill>
              <a:latin typeface="Aptos Light"/>
            </a:endParaRPr>
          </a:p>
        </p:txBody>
      </p:sp>
      <p:sp>
        <p:nvSpPr>
          <p:cNvPr id="30" name="TextBox 29">
            <a:extLst>
              <a:ext uri="{FF2B5EF4-FFF2-40B4-BE49-F238E27FC236}">
                <a16:creationId xmlns:a16="http://schemas.microsoft.com/office/drawing/2014/main" id="{65F15612-E325-196F-FBCA-92DEFD3CF95A}"/>
              </a:ext>
            </a:extLst>
          </p:cNvPr>
          <p:cNvSpPr txBox="1"/>
          <p:nvPr/>
        </p:nvSpPr>
        <p:spPr>
          <a:xfrm>
            <a:off x="4821146" y="3636862"/>
            <a:ext cx="1380903" cy="2462213"/>
          </a:xfrm>
          <a:prstGeom prst="rect">
            <a:avLst/>
          </a:prstGeom>
          <a:noFill/>
        </p:spPr>
        <p:txBody>
          <a:bodyPr wrap="square" rtlCol="0">
            <a:spAutoFit/>
          </a:bodyPr>
          <a:lstStyle/>
          <a:p>
            <a:pPr algn="ctr" defTabSz="685800"/>
            <a:r>
              <a:rPr lang="en-US" sz="1400" b="1" dirty="0">
                <a:solidFill>
                  <a:srgbClr val="222222"/>
                </a:solidFill>
                <a:latin typeface="Arial" panose="020B0604020202020204" pitchFamily="34" charset="0"/>
                <a:ea typeface="Calibri" panose="020F0502020204030204" pitchFamily="34" charset="0"/>
              </a:rPr>
              <a:t>1984</a:t>
            </a:r>
          </a:p>
          <a:p>
            <a:pPr algn="ctr" defTabSz="685800"/>
            <a:r>
              <a:rPr lang="en-US" sz="1400" i="1" dirty="0">
                <a:solidFill>
                  <a:srgbClr val="222222"/>
                </a:solidFill>
                <a:latin typeface="Arial" panose="020B0604020202020204" pitchFamily="34" charset="0"/>
                <a:ea typeface="Calibri" panose="020F0502020204030204" pitchFamily="34" charset="0"/>
              </a:rPr>
              <a:t>The Terminator</a:t>
            </a:r>
          </a:p>
          <a:p>
            <a:pPr algn="ctr" defTabSz="685800"/>
            <a:r>
              <a:rPr lang="en-US" sz="1400" dirty="0">
                <a:solidFill>
                  <a:srgbClr val="222222"/>
                </a:solidFill>
                <a:latin typeface="Arial" panose="020B0604020202020204" pitchFamily="34" charset="0"/>
                <a:ea typeface="Calibri" panose="020F0502020204030204" pitchFamily="34" charset="0"/>
              </a:rPr>
              <a:t>A defense system becomes self-aware and attacks the humans it is meant to protect. </a:t>
            </a:r>
          </a:p>
          <a:p>
            <a:pPr defTabSz="685800"/>
            <a:endParaRPr lang="en-US" sz="1400" dirty="0">
              <a:solidFill>
                <a:srgbClr val="000000"/>
              </a:solidFill>
              <a:latin typeface="Aptos Light"/>
            </a:endParaRPr>
          </a:p>
        </p:txBody>
      </p:sp>
      <p:sp>
        <p:nvSpPr>
          <p:cNvPr id="31" name="TextBox 30">
            <a:extLst>
              <a:ext uri="{FF2B5EF4-FFF2-40B4-BE49-F238E27FC236}">
                <a16:creationId xmlns:a16="http://schemas.microsoft.com/office/drawing/2014/main" id="{EE945BA6-ACC5-FBF7-382C-D95A73A8B8AD}"/>
              </a:ext>
            </a:extLst>
          </p:cNvPr>
          <p:cNvSpPr txBox="1"/>
          <p:nvPr/>
        </p:nvSpPr>
        <p:spPr>
          <a:xfrm>
            <a:off x="6272497" y="3595804"/>
            <a:ext cx="1106631" cy="2135136"/>
          </a:xfrm>
          <a:prstGeom prst="rect">
            <a:avLst/>
          </a:prstGeom>
          <a:noFill/>
        </p:spPr>
        <p:txBody>
          <a:bodyPr wrap="square" rtlCol="0">
            <a:spAutoFit/>
          </a:bodyPr>
          <a:lstStyle/>
          <a:p>
            <a:pPr algn="ctr" defTabSz="685800"/>
            <a:r>
              <a:rPr lang="en-US" sz="1400" b="1" dirty="0">
                <a:solidFill>
                  <a:srgbClr val="222222"/>
                </a:solidFill>
                <a:latin typeface="Arial" panose="020B0604020202020204" pitchFamily="34" charset="0"/>
                <a:ea typeface="Calibri" panose="020F0502020204030204" pitchFamily="34" charset="0"/>
              </a:rPr>
              <a:t>1999</a:t>
            </a:r>
          </a:p>
          <a:p>
            <a:pPr algn="ctr" defTabSz="685800">
              <a:lnSpc>
                <a:spcPct val="107000"/>
              </a:lnSpc>
              <a:spcAft>
                <a:spcPts val="600"/>
              </a:spcAft>
            </a:pPr>
            <a:r>
              <a:rPr lang="en-US" sz="1400" i="1" dirty="0">
                <a:solidFill>
                  <a:srgbClr val="222222"/>
                </a:solidFill>
                <a:latin typeface="Arial" panose="020B0604020202020204" pitchFamily="34" charset="0"/>
                <a:ea typeface="Calibri" panose="020F0502020204030204" pitchFamily="34" charset="0"/>
              </a:rPr>
              <a:t>The Matrix </a:t>
            </a:r>
            <a:r>
              <a:rPr lang="en-US" sz="1400" dirty="0">
                <a:solidFill>
                  <a:srgbClr val="222222"/>
                </a:solidFill>
                <a:latin typeface="Arial" panose="020B0604020202020204" pitchFamily="34" charset="0"/>
                <a:ea typeface="Calibri" panose="020F0502020204030204" pitchFamily="34" charset="0"/>
              </a:rPr>
              <a:t>Humanity is enslaved by sentient machines in a simulated reality.</a:t>
            </a:r>
          </a:p>
        </p:txBody>
      </p:sp>
      <p:sp>
        <p:nvSpPr>
          <p:cNvPr id="32" name="TextBox 31">
            <a:extLst>
              <a:ext uri="{FF2B5EF4-FFF2-40B4-BE49-F238E27FC236}">
                <a16:creationId xmlns:a16="http://schemas.microsoft.com/office/drawing/2014/main" id="{1C4680B7-D4F5-498B-BAC7-2C85643B7499}"/>
              </a:ext>
            </a:extLst>
          </p:cNvPr>
          <p:cNvSpPr txBox="1"/>
          <p:nvPr/>
        </p:nvSpPr>
        <p:spPr>
          <a:xfrm>
            <a:off x="8698973" y="3521648"/>
            <a:ext cx="1324728" cy="1889556"/>
          </a:xfrm>
          <a:prstGeom prst="rect">
            <a:avLst/>
          </a:prstGeom>
          <a:noFill/>
        </p:spPr>
        <p:txBody>
          <a:bodyPr wrap="square" rtlCol="0">
            <a:spAutoFit/>
          </a:bodyPr>
          <a:lstStyle/>
          <a:p>
            <a:pPr algn="ctr" defTabSz="685800"/>
            <a:r>
              <a:rPr lang="en-US" sz="1400" b="1" dirty="0">
                <a:solidFill>
                  <a:srgbClr val="222222"/>
                </a:solidFill>
                <a:latin typeface="Arial" panose="020B0604020202020204" pitchFamily="34" charset="0"/>
                <a:ea typeface="Calibri" panose="020F0502020204030204" pitchFamily="34" charset="0"/>
              </a:rPr>
              <a:t>2015</a:t>
            </a:r>
          </a:p>
          <a:p>
            <a:pPr algn="ctr" defTabSz="685800"/>
            <a:r>
              <a:rPr lang="en-US" sz="1400" i="1" dirty="0">
                <a:solidFill>
                  <a:srgbClr val="222222"/>
                </a:solidFill>
                <a:latin typeface="Arial" panose="020B0604020202020204" pitchFamily="34" charset="0"/>
                <a:ea typeface="Calibri" panose="020F0502020204030204" pitchFamily="34" charset="0"/>
              </a:rPr>
              <a:t>Age of Ultron </a:t>
            </a:r>
          </a:p>
          <a:p>
            <a:pPr algn="ctr" defTabSz="685800">
              <a:lnSpc>
                <a:spcPct val="107000"/>
              </a:lnSpc>
              <a:spcAft>
                <a:spcPts val="600"/>
              </a:spcAft>
            </a:pPr>
            <a:r>
              <a:rPr lang="en-US" sz="1400" dirty="0">
                <a:solidFill>
                  <a:srgbClr val="222222"/>
                </a:solidFill>
                <a:latin typeface="Arial" panose="020B0604020202020204" pitchFamily="34" charset="0"/>
                <a:ea typeface="Calibri" panose="020F0502020204030204" pitchFamily="34" charset="0"/>
              </a:rPr>
              <a:t>An AI system goes rogue, deciding to save earth by eradicating humanity.</a:t>
            </a:r>
          </a:p>
        </p:txBody>
      </p:sp>
      <p:pic>
        <p:nvPicPr>
          <p:cNvPr id="33" name="Picture 32" descr="A close-up of a baby&#10;&#10;Description automatically generated">
            <a:extLst>
              <a:ext uri="{FF2B5EF4-FFF2-40B4-BE49-F238E27FC236}">
                <a16:creationId xmlns:a16="http://schemas.microsoft.com/office/drawing/2014/main" id="{A099D2BD-02B0-ABD7-4AB6-1D1EAAE0B5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97" y="1927650"/>
            <a:ext cx="1204335" cy="1605780"/>
          </a:xfrm>
          <a:prstGeom prst="rect">
            <a:avLst/>
          </a:prstGeom>
        </p:spPr>
      </p:pic>
      <p:pic>
        <p:nvPicPr>
          <p:cNvPr id="34" name="Picture 33" descr="A person holding an object&#10;&#10;Description automatically generated">
            <a:extLst>
              <a:ext uri="{FF2B5EF4-FFF2-40B4-BE49-F238E27FC236}">
                <a16:creationId xmlns:a16="http://schemas.microsoft.com/office/drawing/2014/main" id="{2DB82861-0571-BF19-5D43-81151F1E17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7620" y="1937636"/>
            <a:ext cx="1192362" cy="1640625"/>
          </a:xfrm>
          <a:prstGeom prst="rect">
            <a:avLst/>
          </a:prstGeom>
        </p:spPr>
      </p:pic>
      <p:sp>
        <p:nvSpPr>
          <p:cNvPr id="35" name="TextBox 34">
            <a:extLst>
              <a:ext uri="{FF2B5EF4-FFF2-40B4-BE49-F238E27FC236}">
                <a16:creationId xmlns:a16="http://schemas.microsoft.com/office/drawing/2014/main" id="{D65357D6-B671-177D-E415-5BE1FC27DAD1}"/>
              </a:ext>
            </a:extLst>
          </p:cNvPr>
          <p:cNvSpPr txBox="1"/>
          <p:nvPr/>
        </p:nvSpPr>
        <p:spPr>
          <a:xfrm>
            <a:off x="7561836" y="3578261"/>
            <a:ext cx="1059715" cy="2031325"/>
          </a:xfrm>
          <a:prstGeom prst="rect">
            <a:avLst/>
          </a:prstGeom>
          <a:noFill/>
        </p:spPr>
        <p:txBody>
          <a:bodyPr wrap="square" rtlCol="0">
            <a:spAutoFit/>
          </a:bodyPr>
          <a:lstStyle/>
          <a:p>
            <a:pPr algn="ctr" defTabSz="685800"/>
            <a:r>
              <a:rPr lang="en-US" sz="1400" b="1" dirty="0">
                <a:solidFill>
                  <a:srgbClr val="222222"/>
                </a:solidFill>
                <a:latin typeface="Arial" panose="020B0604020202020204" pitchFamily="34" charset="0"/>
                <a:ea typeface="Calibri" panose="020F0502020204030204" pitchFamily="34" charset="0"/>
              </a:rPr>
              <a:t>2004</a:t>
            </a:r>
          </a:p>
          <a:p>
            <a:pPr algn="ctr" defTabSz="685800"/>
            <a:r>
              <a:rPr lang="en-US" sz="1400" i="1" dirty="0">
                <a:solidFill>
                  <a:srgbClr val="222222"/>
                </a:solidFill>
                <a:latin typeface="Arial" panose="020B0604020202020204" pitchFamily="34" charset="0"/>
                <a:ea typeface="Calibri" panose="020F0502020204030204" pitchFamily="34" charset="0"/>
              </a:rPr>
              <a:t>iRobot</a:t>
            </a:r>
          </a:p>
          <a:p>
            <a:pPr algn="ctr" defTabSz="685800"/>
            <a:r>
              <a:rPr lang="en-US" sz="1400" dirty="0">
                <a:solidFill>
                  <a:srgbClr val="222222"/>
                </a:solidFill>
                <a:latin typeface="Arial" panose="020B0604020202020204" pitchFamily="34" charset="0"/>
                <a:ea typeface="Calibri" panose="020F0502020204030204" pitchFamily="34" charset="0"/>
              </a:rPr>
              <a:t>A move adaption starring Will Smith of Isaac Asimov’s story.</a:t>
            </a:r>
            <a:endParaRPr lang="en-US" sz="1400" dirty="0">
              <a:solidFill>
                <a:srgbClr val="000000"/>
              </a:solidFill>
              <a:latin typeface="Aptos Light"/>
            </a:endParaRPr>
          </a:p>
        </p:txBody>
      </p:sp>
      <p:sp>
        <p:nvSpPr>
          <p:cNvPr id="36" name="TextBox 35">
            <a:extLst>
              <a:ext uri="{FF2B5EF4-FFF2-40B4-BE49-F238E27FC236}">
                <a16:creationId xmlns:a16="http://schemas.microsoft.com/office/drawing/2014/main" id="{06A8FB6E-8BD9-5CC7-E9AB-224097E9C30D}"/>
              </a:ext>
            </a:extLst>
          </p:cNvPr>
          <p:cNvSpPr txBox="1"/>
          <p:nvPr/>
        </p:nvSpPr>
        <p:spPr>
          <a:xfrm>
            <a:off x="3455846" y="3597536"/>
            <a:ext cx="1246020" cy="2350580"/>
          </a:xfrm>
          <a:prstGeom prst="rect">
            <a:avLst/>
          </a:prstGeom>
          <a:noFill/>
        </p:spPr>
        <p:txBody>
          <a:bodyPr wrap="square" rtlCol="0">
            <a:spAutoFit/>
          </a:bodyPr>
          <a:lstStyle/>
          <a:p>
            <a:pPr algn="ctr" defTabSz="685800"/>
            <a:r>
              <a:rPr lang="en-US" sz="1400" b="1" dirty="0">
                <a:solidFill>
                  <a:srgbClr val="222222"/>
                </a:solidFill>
                <a:latin typeface="Arial" panose="020B0604020202020204" pitchFamily="34" charset="0"/>
                <a:ea typeface="Calibri" panose="020F0502020204030204" pitchFamily="34" charset="0"/>
              </a:rPr>
              <a:t>1973</a:t>
            </a:r>
          </a:p>
          <a:p>
            <a:pPr algn="ctr" defTabSz="685800"/>
            <a:r>
              <a:rPr lang="en-US" sz="1400" i="1" dirty="0">
                <a:solidFill>
                  <a:srgbClr val="222222"/>
                </a:solidFill>
                <a:latin typeface="Arial" panose="020B0604020202020204" pitchFamily="34" charset="0"/>
                <a:ea typeface="Calibri" panose="020F0502020204030204" pitchFamily="34" charset="0"/>
              </a:rPr>
              <a:t>West World</a:t>
            </a:r>
          </a:p>
          <a:p>
            <a:pPr algn="ctr" defTabSz="685800">
              <a:lnSpc>
                <a:spcPct val="107000"/>
              </a:lnSpc>
              <a:spcAft>
                <a:spcPts val="600"/>
              </a:spcAft>
            </a:pPr>
            <a:r>
              <a:rPr lang="en-US" sz="1400" dirty="0">
                <a:solidFill>
                  <a:srgbClr val="222222"/>
                </a:solidFill>
                <a:latin typeface="Arial" panose="020B0604020202020204" pitchFamily="34" charset="0"/>
                <a:ea typeface="Calibri" panose="020F0502020204030204" pitchFamily="34" charset="0"/>
              </a:rPr>
              <a:t>Androids in a futurist theme park become self-aware and rebel against their human creators.</a:t>
            </a:r>
          </a:p>
        </p:txBody>
      </p:sp>
      <p:pic>
        <p:nvPicPr>
          <p:cNvPr id="37" name="Picture 36" descr="A person with an object and a hat&#10;&#10;Description automatically generated">
            <a:extLst>
              <a:ext uri="{FF2B5EF4-FFF2-40B4-BE49-F238E27FC236}">
                <a16:creationId xmlns:a16="http://schemas.microsoft.com/office/drawing/2014/main" id="{7D427014-0F69-52DF-4CFD-73018927CD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4452" y="1896463"/>
            <a:ext cx="1336193" cy="1668154"/>
          </a:xfrm>
          <a:prstGeom prst="rect">
            <a:avLst/>
          </a:prstGeom>
        </p:spPr>
      </p:pic>
      <p:pic>
        <p:nvPicPr>
          <p:cNvPr id="38" name="Picture 37" descr="A book cover of a robot&#10;&#10;Description automatically generated">
            <a:extLst>
              <a:ext uri="{FF2B5EF4-FFF2-40B4-BE49-F238E27FC236}">
                <a16:creationId xmlns:a16="http://schemas.microsoft.com/office/drawing/2014/main" id="{219014F4-3A47-6AD5-664B-609CD8AB86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179" y="1927651"/>
            <a:ext cx="1224667" cy="1605784"/>
          </a:xfrm>
          <a:prstGeom prst="rect">
            <a:avLst/>
          </a:prstGeom>
        </p:spPr>
      </p:pic>
      <p:pic>
        <p:nvPicPr>
          <p:cNvPr id="39" name="Picture 38" descr="A movie poster of two people&#10;&#10;Description automatically generated">
            <a:extLst>
              <a:ext uri="{FF2B5EF4-FFF2-40B4-BE49-F238E27FC236}">
                <a16:creationId xmlns:a16="http://schemas.microsoft.com/office/drawing/2014/main" id="{4C36824F-7475-E2F5-9F43-E6F08F9C20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2497" y="1942898"/>
            <a:ext cx="1084501" cy="1626752"/>
          </a:xfrm>
          <a:prstGeom prst="rect">
            <a:avLst/>
          </a:prstGeom>
        </p:spPr>
      </p:pic>
      <p:pic>
        <p:nvPicPr>
          <p:cNvPr id="40" name="Picture 39" descr="A poster of a movie&#10;&#10;Description automatically generated">
            <a:extLst>
              <a:ext uri="{FF2B5EF4-FFF2-40B4-BE49-F238E27FC236}">
                <a16:creationId xmlns:a16="http://schemas.microsoft.com/office/drawing/2014/main" id="{267ED53F-82EA-8D0A-A2A8-C168E62110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54270" y="1884587"/>
            <a:ext cx="1082324" cy="1648842"/>
          </a:xfrm>
          <a:prstGeom prst="rect">
            <a:avLst/>
          </a:prstGeom>
        </p:spPr>
      </p:pic>
      <p:pic>
        <p:nvPicPr>
          <p:cNvPr id="41" name="Picture 40" descr="A person in a black coat&#10;&#10;Description automatically generated">
            <a:extLst>
              <a:ext uri="{FF2B5EF4-FFF2-40B4-BE49-F238E27FC236}">
                <a16:creationId xmlns:a16="http://schemas.microsoft.com/office/drawing/2014/main" id="{7D22FEB1-0ED0-B437-DB72-D56C2DDA546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55426" y="1937636"/>
            <a:ext cx="1129273" cy="1612850"/>
          </a:xfrm>
          <a:prstGeom prst="rect">
            <a:avLst/>
          </a:prstGeom>
        </p:spPr>
      </p:pic>
      <p:sp>
        <p:nvSpPr>
          <p:cNvPr id="42" name="TextBox 41">
            <a:extLst>
              <a:ext uri="{FF2B5EF4-FFF2-40B4-BE49-F238E27FC236}">
                <a16:creationId xmlns:a16="http://schemas.microsoft.com/office/drawing/2014/main" id="{D73B636E-8900-BCE9-F886-F59FE3BE9742}"/>
              </a:ext>
            </a:extLst>
          </p:cNvPr>
          <p:cNvSpPr txBox="1"/>
          <p:nvPr/>
        </p:nvSpPr>
        <p:spPr>
          <a:xfrm>
            <a:off x="10300501" y="1556700"/>
            <a:ext cx="758379" cy="307777"/>
          </a:xfrm>
          <a:prstGeom prst="rect">
            <a:avLst/>
          </a:prstGeom>
          <a:noFill/>
        </p:spPr>
        <p:txBody>
          <a:bodyPr wrap="square" rtlCol="0">
            <a:spAutoFit/>
          </a:bodyPr>
          <a:lstStyle/>
          <a:p>
            <a:pPr defTabSz="685800"/>
            <a:r>
              <a:rPr lang="en-US" sz="1400" b="1" dirty="0">
                <a:solidFill>
                  <a:srgbClr val="222222"/>
                </a:solidFill>
                <a:latin typeface="Arial" panose="020B0604020202020204" pitchFamily="34" charset="0"/>
                <a:ea typeface="Calibri" panose="020F0502020204030204" pitchFamily="34" charset="0"/>
              </a:rPr>
              <a:t>2020’s</a:t>
            </a:r>
            <a:endParaRPr lang="en-US" sz="1400" b="1" dirty="0">
              <a:solidFill>
                <a:srgbClr val="000000"/>
              </a:solidFill>
              <a:latin typeface="Aptos Light"/>
            </a:endParaRPr>
          </a:p>
        </p:txBody>
      </p:sp>
      <p:cxnSp>
        <p:nvCxnSpPr>
          <p:cNvPr id="43" name="Straight Connector 42">
            <a:extLst>
              <a:ext uri="{FF2B5EF4-FFF2-40B4-BE49-F238E27FC236}">
                <a16:creationId xmlns:a16="http://schemas.microsoft.com/office/drawing/2014/main" id="{522F69F6-FC8C-19C7-5D52-0503A4E27B29}"/>
              </a:ext>
            </a:extLst>
          </p:cNvPr>
          <p:cNvCxnSpPr>
            <a:cxnSpLocks/>
          </p:cNvCxnSpPr>
          <p:nvPr/>
        </p:nvCxnSpPr>
        <p:spPr>
          <a:xfrm>
            <a:off x="546271" y="1009677"/>
            <a:ext cx="0" cy="862445"/>
          </a:xfrm>
          <a:prstGeom prst="line">
            <a:avLst/>
          </a:prstGeom>
        </p:spPr>
        <p:style>
          <a:lnRef idx="1">
            <a:schemeClr val="dk1"/>
          </a:lnRef>
          <a:fillRef idx="0">
            <a:schemeClr val="dk1"/>
          </a:fillRef>
          <a:effectRef idx="0">
            <a:schemeClr val="dk1"/>
          </a:effectRef>
          <a:fontRef idx="minor">
            <a:schemeClr val="tx1"/>
          </a:fontRef>
        </p:style>
      </p:cxnSp>
      <p:pic>
        <p:nvPicPr>
          <p:cNvPr id="44" name="Picture 43" descr="A person and a child walking in a desert&#10;&#10;Description automatically generated">
            <a:extLst>
              <a:ext uri="{FF2B5EF4-FFF2-40B4-BE49-F238E27FC236}">
                <a16:creationId xmlns:a16="http://schemas.microsoft.com/office/drawing/2014/main" id="{0CDE1F15-B542-2CD9-E96E-9D61D454935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94149" y="1904280"/>
            <a:ext cx="1069229" cy="1642776"/>
          </a:xfrm>
          <a:prstGeom prst="rect">
            <a:avLst/>
          </a:prstGeom>
        </p:spPr>
      </p:pic>
      <p:sp>
        <p:nvSpPr>
          <p:cNvPr id="45" name="TextBox 44">
            <a:extLst>
              <a:ext uri="{FF2B5EF4-FFF2-40B4-BE49-F238E27FC236}">
                <a16:creationId xmlns:a16="http://schemas.microsoft.com/office/drawing/2014/main" id="{EAAC9671-663E-2567-90CC-CD75949DFA0B}"/>
              </a:ext>
            </a:extLst>
          </p:cNvPr>
          <p:cNvSpPr txBox="1"/>
          <p:nvPr/>
        </p:nvSpPr>
        <p:spPr>
          <a:xfrm>
            <a:off x="10079876" y="3547056"/>
            <a:ext cx="1129273" cy="2120068"/>
          </a:xfrm>
          <a:prstGeom prst="rect">
            <a:avLst/>
          </a:prstGeom>
          <a:noFill/>
        </p:spPr>
        <p:txBody>
          <a:bodyPr wrap="square" rtlCol="0">
            <a:spAutoFit/>
          </a:bodyPr>
          <a:lstStyle/>
          <a:p>
            <a:pPr algn="ctr" defTabSz="685800"/>
            <a:r>
              <a:rPr lang="en-US" sz="1400" b="1" dirty="0">
                <a:solidFill>
                  <a:srgbClr val="222222"/>
                </a:solidFill>
                <a:latin typeface="Arial" panose="020B0604020202020204" pitchFamily="34" charset="0"/>
                <a:ea typeface="Calibri" panose="020F0502020204030204" pitchFamily="34" charset="0"/>
              </a:rPr>
              <a:t>2023</a:t>
            </a:r>
          </a:p>
          <a:p>
            <a:pPr algn="ctr" defTabSz="685800"/>
            <a:r>
              <a:rPr lang="en-US" sz="1400" i="1" dirty="0">
                <a:solidFill>
                  <a:srgbClr val="222222"/>
                </a:solidFill>
                <a:latin typeface="Arial" panose="020B0604020202020204" pitchFamily="34" charset="0"/>
                <a:ea typeface="Calibri" panose="020F0502020204030204" pitchFamily="34" charset="0"/>
              </a:rPr>
              <a:t>The Creator</a:t>
            </a:r>
          </a:p>
          <a:p>
            <a:pPr algn="ctr" defTabSz="685800">
              <a:lnSpc>
                <a:spcPct val="107000"/>
              </a:lnSpc>
              <a:spcAft>
                <a:spcPts val="600"/>
              </a:spcAft>
            </a:pPr>
            <a:r>
              <a:rPr lang="en-US" sz="1400" dirty="0">
                <a:solidFill>
                  <a:srgbClr val="222222"/>
                </a:solidFill>
                <a:latin typeface="Arial" panose="020B0604020202020204" pitchFamily="34" charset="0"/>
                <a:ea typeface="Calibri" panose="020F0502020204030204" pitchFamily="34" charset="0"/>
              </a:rPr>
              <a:t>Takes place in a post-apocalyptic work where AI and humans are at war.</a:t>
            </a:r>
          </a:p>
        </p:txBody>
      </p:sp>
    </p:spTree>
    <p:extLst>
      <p:ext uri="{BB962C8B-B14F-4D97-AF65-F5344CB8AC3E}">
        <p14:creationId xmlns:p14="http://schemas.microsoft.com/office/powerpoint/2010/main" val="3519310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90C969-8649-325B-72F5-481BB4DBF2CA}"/>
              </a:ext>
            </a:extLst>
          </p:cNvPr>
          <p:cNvSpPr txBox="1">
            <a:spLocks/>
          </p:cNvSpPr>
          <p:nvPr/>
        </p:nvSpPr>
        <p:spPr>
          <a:xfrm>
            <a:off x="266007" y="282633"/>
            <a:ext cx="11479877" cy="796372"/>
          </a:xfrm>
          <a:prstGeom prst="rect">
            <a:avLst/>
          </a:prstGeom>
        </p:spPr>
        <p:txBody>
          <a:bodyPr vert="horz" wrap="square" lIns="0" tIns="0" rIns="0" bIns="0" rtlCol="0" anchor="t" anchorCtr="0">
            <a:spAutoFit/>
          </a:bodyPr>
          <a:lstStyle>
            <a:defPPr>
              <a:defRPr lang="en-US"/>
            </a:defPPr>
            <a:lvl1pPr defTabSz="514350">
              <a:lnSpc>
                <a:spcPct val="80000"/>
              </a:lnSpc>
              <a:spcBef>
                <a:spcPct val="0"/>
              </a:spcBef>
              <a:buNone/>
              <a:defRPr sz="3200" b="1" spc="0" baseline="0">
                <a:solidFill>
                  <a:schemeClr val="tx2"/>
                </a:solidFill>
                <a:latin typeface="+mj-lt"/>
                <a:ea typeface="+mj-ea"/>
                <a:cs typeface="+mj-cs"/>
              </a:defRPr>
            </a:lvl1pPr>
          </a:lstStyle>
          <a:p>
            <a:r>
              <a:rPr lang="en-US" dirty="0"/>
              <a:t>What makes this most recent round of AI tools so alarming that executives have warned about the threat of extinction?</a:t>
            </a:r>
          </a:p>
        </p:txBody>
      </p:sp>
      <p:graphicFrame>
        <p:nvGraphicFramePr>
          <p:cNvPr id="12" name="Content Placeholder 6">
            <a:extLst>
              <a:ext uri="{FF2B5EF4-FFF2-40B4-BE49-F238E27FC236}">
                <a16:creationId xmlns:a16="http://schemas.microsoft.com/office/drawing/2014/main" id="{CD5D8A69-AB04-4A2B-6327-2919C86F9065}"/>
              </a:ext>
            </a:extLst>
          </p:cNvPr>
          <p:cNvGraphicFramePr>
            <a:graphicFrameLocks/>
          </p:cNvGraphicFramePr>
          <p:nvPr>
            <p:extLst>
              <p:ext uri="{D42A27DB-BD31-4B8C-83A1-F6EECF244321}">
                <p14:modId xmlns:p14="http://schemas.microsoft.com/office/powerpoint/2010/main" val="4079766561"/>
              </p:ext>
            </p:extLst>
          </p:nvPr>
        </p:nvGraphicFramePr>
        <p:xfrm>
          <a:off x="482138" y="1180407"/>
          <a:ext cx="11080866" cy="511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6211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AA49A96-3118-3BDD-44FA-C47646CC595B}"/>
              </a:ext>
            </a:extLst>
          </p:cNvPr>
          <p:cNvSpPr txBox="1">
            <a:spLocks/>
          </p:cNvSpPr>
          <p:nvPr/>
        </p:nvSpPr>
        <p:spPr>
          <a:xfrm>
            <a:off x="416727" y="236869"/>
            <a:ext cx="11212777" cy="402418"/>
          </a:xfrm>
          <a:prstGeom prst="rect">
            <a:avLst/>
          </a:prstGeom>
        </p:spPr>
        <p:txBody>
          <a:bodyPr vert="horz" wrap="square" lIns="0" tIns="0" rIns="0" bIns="0" rtlCol="0" anchor="t" anchorCtr="0">
            <a:spAutoFit/>
          </a:bodyPr>
          <a:lstStyle>
            <a:defPPr>
              <a:defRPr lang="en-US"/>
            </a:defPPr>
            <a:lvl1pPr defTabSz="514350">
              <a:lnSpc>
                <a:spcPct val="80000"/>
              </a:lnSpc>
              <a:spcBef>
                <a:spcPct val="0"/>
              </a:spcBef>
              <a:buNone/>
              <a:defRPr sz="3200" b="1" spc="0" baseline="0">
                <a:solidFill>
                  <a:schemeClr val="tx2"/>
                </a:solidFill>
                <a:latin typeface="+mj-lt"/>
                <a:ea typeface="+mj-ea"/>
                <a:cs typeface="+mj-cs"/>
              </a:defRPr>
            </a:lvl1pPr>
          </a:lstStyle>
          <a:p>
            <a:r>
              <a:rPr lang="en-US" dirty="0"/>
              <a:t>The downside of AI – Hallucinations and other Risks</a:t>
            </a:r>
          </a:p>
        </p:txBody>
      </p:sp>
      <p:sp>
        <p:nvSpPr>
          <p:cNvPr id="12" name="Rectangle: Folded Corner 11">
            <a:extLst>
              <a:ext uri="{FF2B5EF4-FFF2-40B4-BE49-F238E27FC236}">
                <a16:creationId xmlns:a16="http://schemas.microsoft.com/office/drawing/2014/main" id="{D43CBA2B-FC71-EB20-0257-732BAE5598FA}"/>
              </a:ext>
            </a:extLst>
          </p:cNvPr>
          <p:cNvSpPr/>
          <p:nvPr/>
        </p:nvSpPr>
        <p:spPr>
          <a:xfrm>
            <a:off x="6096000" y="742961"/>
            <a:ext cx="5165730" cy="1188237"/>
          </a:xfrm>
          <a:prstGeom prst="foldedCorner">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defTabSz="685800"/>
            <a:r>
              <a:rPr lang="en-US" b="1" dirty="0">
                <a:solidFill>
                  <a:srgbClr val="404040"/>
                </a:solidFill>
                <a:latin typeface="var(--tr-font-medium)"/>
              </a:rPr>
              <a:t>Microsoft’s Bing A.I. made several factual errors in last week’s launch demo</a:t>
            </a:r>
          </a:p>
          <a:p>
            <a:pPr defTabSz="685800"/>
            <a:r>
              <a:rPr lang="en-US" dirty="0">
                <a:solidFill>
                  <a:srgbClr val="404040"/>
                </a:solidFill>
                <a:latin typeface="var(--tr-font-medium)"/>
              </a:rPr>
              <a:t>– </a:t>
            </a:r>
            <a:r>
              <a:rPr lang="en-US" dirty="0">
                <a:solidFill>
                  <a:srgbClr val="404040"/>
                </a:solidFill>
                <a:latin typeface="var(--tr-font-medium)"/>
                <a:hlinkClick r:id="rId3"/>
              </a:rPr>
              <a:t>CNBC</a:t>
            </a:r>
            <a:r>
              <a:rPr lang="en-US" dirty="0">
                <a:solidFill>
                  <a:srgbClr val="404040"/>
                </a:solidFill>
                <a:latin typeface="var(--tr-font-medium)"/>
              </a:rPr>
              <a:t>, February 2023</a:t>
            </a:r>
          </a:p>
        </p:txBody>
      </p:sp>
      <p:sp>
        <p:nvSpPr>
          <p:cNvPr id="13" name="Cloud 12">
            <a:extLst>
              <a:ext uri="{FF2B5EF4-FFF2-40B4-BE49-F238E27FC236}">
                <a16:creationId xmlns:a16="http://schemas.microsoft.com/office/drawing/2014/main" id="{21C79371-A315-6640-3C89-F3D25E834736}"/>
              </a:ext>
            </a:extLst>
          </p:cNvPr>
          <p:cNvSpPr/>
          <p:nvPr/>
        </p:nvSpPr>
        <p:spPr>
          <a:xfrm>
            <a:off x="416727" y="693139"/>
            <a:ext cx="4019652" cy="1877516"/>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defTabSz="685800"/>
            <a:r>
              <a:rPr lang="en-US" b="1" dirty="0">
                <a:solidFill>
                  <a:srgbClr val="404040"/>
                </a:solidFill>
                <a:latin typeface="var(--tr-font-medium)"/>
              </a:rPr>
              <a:t>New York lawyers sanctioned for using fake ChatGPT cases in legal brief </a:t>
            </a:r>
            <a:r>
              <a:rPr lang="en-US" dirty="0">
                <a:solidFill>
                  <a:srgbClr val="404040"/>
                </a:solidFill>
                <a:latin typeface="var(--tr-font-medium)"/>
              </a:rPr>
              <a:t>– </a:t>
            </a:r>
            <a:r>
              <a:rPr lang="en-US" dirty="0">
                <a:solidFill>
                  <a:srgbClr val="404040"/>
                </a:solidFill>
                <a:latin typeface="var(--tr-font-medium)"/>
                <a:hlinkClick r:id="rId4"/>
              </a:rPr>
              <a:t>Reuters</a:t>
            </a:r>
            <a:r>
              <a:rPr lang="en-US" dirty="0">
                <a:solidFill>
                  <a:srgbClr val="404040"/>
                </a:solidFill>
                <a:latin typeface="var(--tr-font-medium)"/>
              </a:rPr>
              <a:t>, June 2023</a:t>
            </a:r>
          </a:p>
        </p:txBody>
      </p:sp>
      <p:sp>
        <p:nvSpPr>
          <p:cNvPr id="14" name="TextBox 13">
            <a:extLst>
              <a:ext uri="{FF2B5EF4-FFF2-40B4-BE49-F238E27FC236}">
                <a16:creationId xmlns:a16="http://schemas.microsoft.com/office/drawing/2014/main" id="{82E60AD2-737F-581A-0574-CBCD92FB1953}"/>
              </a:ext>
            </a:extLst>
          </p:cNvPr>
          <p:cNvSpPr txBox="1"/>
          <p:nvPr/>
        </p:nvSpPr>
        <p:spPr>
          <a:xfrm>
            <a:off x="193321" y="5371934"/>
            <a:ext cx="11659588" cy="646331"/>
          </a:xfrm>
          <a:prstGeom prst="rect">
            <a:avLst/>
          </a:prstGeom>
          <a:solidFill>
            <a:schemeClr val="tx2">
              <a:lumMod val="10000"/>
              <a:lumOff val="90000"/>
            </a:schemeClr>
          </a:solidFill>
        </p:spPr>
        <p:txBody>
          <a:bodyPr wrap="square" rtlCol="0">
            <a:spAutoFit/>
          </a:bodyPr>
          <a:lstStyle/>
          <a:p>
            <a:pPr defTabSz="685800"/>
            <a:r>
              <a:rPr lang="en-US" i="1" dirty="0">
                <a:solidFill>
                  <a:srgbClr val="222222"/>
                </a:solidFill>
                <a:latin typeface="Arial" panose="020B0604020202020204" pitchFamily="34" charset="0"/>
                <a:ea typeface="Calibri" panose="020F0502020204030204" pitchFamily="34" charset="0"/>
              </a:rPr>
              <a:t>Recent public policy updates include the European Union AI Act, the 2023 Executive Order on AI, the Whitehouse Blueprint for an AI Bill of Rights, and the NAIC Model Bulletin on the Use of AI Systems by Insurers.</a:t>
            </a:r>
            <a:endParaRPr lang="en-US" i="1" dirty="0">
              <a:solidFill>
                <a:srgbClr val="000000"/>
              </a:solidFill>
              <a:latin typeface="Aptos Light"/>
            </a:endParaRPr>
          </a:p>
        </p:txBody>
      </p:sp>
      <p:pic>
        <p:nvPicPr>
          <p:cNvPr id="15" name="Graphic 14" descr="Exit with solid fill">
            <a:extLst>
              <a:ext uri="{FF2B5EF4-FFF2-40B4-BE49-F238E27FC236}">
                <a16:creationId xmlns:a16="http://schemas.microsoft.com/office/drawing/2014/main" id="{2EF5B8AC-7E4D-6FEF-0C8A-78BA45CB3D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483" y="4181898"/>
            <a:ext cx="910438" cy="910438"/>
          </a:xfrm>
          <a:prstGeom prst="rect">
            <a:avLst/>
          </a:prstGeom>
        </p:spPr>
      </p:pic>
      <p:sp>
        <p:nvSpPr>
          <p:cNvPr id="16" name="TextBox 15">
            <a:extLst>
              <a:ext uri="{FF2B5EF4-FFF2-40B4-BE49-F238E27FC236}">
                <a16:creationId xmlns:a16="http://schemas.microsoft.com/office/drawing/2014/main" id="{95694A32-F7D2-8051-C7A8-6424A5697182}"/>
              </a:ext>
            </a:extLst>
          </p:cNvPr>
          <p:cNvSpPr txBox="1"/>
          <p:nvPr/>
        </p:nvSpPr>
        <p:spPr>
          <a:xfrm>
            <a:off x="608137" y="3787193"/>
            <a:ext cx="790601" cy="369332"/>
          </a:xfrm>
          <a:prstGeom prst="rect">
            <a:avLst/>
          </a:prstGeom>
          <a:noFill/>
        </p:spPr>
        <p:txBody>
          <a:bodyPr wrap="none" rtlCol="0">
            <a:spAutoFit/>
          </a:bodyPr>
          <a:lstStyle/>
          <a:p>
            <a:pPr defTabSz="685800"/>
            <a:r>
              <a:rPr lang="en-US" dirty="0">
                <a:solidFill>
                  <a:srgbClr val="000000"/>
                </a:solidFill>
                <a:latin typeface="Aptos Light"/>
              </a:rPr>
              <a:t>Model</a:t>
            </a:r>
          </a:p>
        </p:txBody>
      </p:sp>
      <p:sp>
        <p:nvSpPr>
          <p:cNvPr id="17" name="TextBox 16">
            <a:extLst>
              <a:ext uri="{FF2B5EF4-FFF2-40B4-BE49-F238E27FC236}">
                <a16:creationId xmlns:a16="http://schemas.microsoft.com/office/drawing/2014/main" id="{59E494D4-ED9A-8D59-49C4-CDC7DAB864A4}"/>
              </a:ext>
            </a:extLst>
          </p:cNvPr>
          <p:cNvSpPr txBox="1"/>
          <p:nvPr/>
        </p:nvSpPr>
        <p:spPr>
          <a:xfrm>
            <a:off x="492006" y="3313618"/>
            <a:ext cx="1467068" cy="369332"/>
          </a:xfrm>
          <a:prstGeom prst="rect">
            <a:avLst/>
          </a:prstGeom>
          <a:noFill/>
        </p:spPr>
        <p:txBody>
          <a:bodyPr wrap="none" rtlCol="0">
            <a:spAutoFit/>
          </a:bodyPr>
          <a:lstStyle/>
          <a:p>
            <a:pPr defTabSz="685800"/>
            <a:r>
              <a:rPr lang="en-US" b="1" i="1" dirty="0">
                <a:solidFill>
                  <a:srgbClr val="3A3ACC"/>
                </a:solidFill>
                <a:latin typeface="Arial" panose="020B0604020202020204" pitchFamily="34" charset="0"/>
                <a:ea typeface="Calibri" panose="020F0502020204030204" pitchFamily="34" charset="0"/>
              </a:rPr>
              <a:t>Other risks</a:t>
            </a:r>
            <a:r>
              <a:rPr lang="en-US" i="1" dirty="0">
                <a:solidFill>
                  <a:srgbClr val="222222"/>
                </a:solidFill>
                <a:latin typeface="Arial" panose="020B0604020202020204" pitchFamily="34" charset="0"/>
                <a:ea typeface="Calibri" panose="020F0502020204030204" pitchFamily="34" charset="0"/>
              </a:rPr>
              <a:t>:</a:t>
            </a:r>
          </a:p>
        </p:txBody>
      </p:sp>
      <p:pic>
        <p:nvPicPr>
          <p:cNvPr id="18" name="Graphic 17" descr="Abacus outline">
            <a:extLst>
              <a:ext uri="{FF2B5EF4-FFF2-40B4-BE49-F238E27FC236}">
                <a16:creationId xmlns:a16="http://schemas.microsoft.com/office/drawing/2014/main" id="{B89E5F3F-EB9B-24CF-6B1B-70B6765D88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27906" y="4198841"/>
            <a:ext cx="884986" cy="884986"/>
          </a:xfrm>
          <a:prstGeom prst="rect">
            <a:avLst/>
          </a:prstGeom>
        </p:spPr>
      </p:pic>
      <p:sp>
        <p:nvSpPr>
          <p:cNvPr id="19" name="TextBox 18">
            <a:extLst>
              <a:ext uri="{FF2B5EF4-FFF2-40B4-BE49-F238E27FC236}">
                <a16:creationId xmlns:a16="http://schemas.microsoft.com/office/drawing/2014/main" id="{42D199BB-0994-A686-20CB-3FD8FC5B9B5C}"/>
              </a:ext>
            </a:extLst>
          </p:cNvPr>
          <p:cNvSpPr txBox="1"/>
          <p:nvPr/>
        </p:nvSpPr>
        <p:spPr>
          <a:xfrm>
            <a:off x="1827056" y="3786628"/>
            <a:ext cx="647741" cy="369332"/>
          </a:xfrm>
          <a:prstGeom prst="rect">
            <a:avLst/>
          </a:prstGeom>
          <a:noFill/>
        </p:spPr>
        <p:txBody>
          <a:bodyPr wrap="none" rtlCol="0">
            <a:spAutoFit/>
          </a:bodyPr>
          <a:lstStyle/>
          <a:p>
            <a:pPr defTabSz="685800"/>
            <a:r>
              <a:rPr lang="en-US" dirty="0">
                <a:solidFill>
                  <a:srgbClr val="000000"/>
                </a:solidFill>
                <a:latin typeface="Aptos Light"/>
              </a:rPr>
              <a:t>Data</a:t>
            </a:r>
          </a:p>
        </p:txBody>
      </p:sp>
      <p:pic>
        <p:nvPicPr>
          <p:cNvPr id="20" name="Graphic 19" descr="Scales of justice outline">
            <a:extLst>
              <a:ext uri="{FF2B5EF4-FFF2-40B4-BE49-F238E27FC236}">
                <a16:creationId xmlns:a16="http://schemas.microsoft.com/office/drawing/2014/main" id="{3B0CDEFD-DF1C-9E96-3080-0F72E7BCDE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71975" y="4213988"/>
            <a:ext cx="884986" cy="884986"/>
          </a:xfrm>
          <a:prstGeom prst="rect">
            <a:avLst/>
          </a:prstGeom>
        </p:spPr>
      </p:pic>
      <p:sp>
        <p:nvSpPr>
          <p:cNvPr id="21" name="TextBox 20">
            <a:extLst>
              <a:ext uri="{FF2B5EF4-FFF2-40B4-BE49-F238E27FC236}">
                <a16:creationId xmlns:a16="http://schemas.microsoft.com/office/drawing/2014/main" id="{8DB9409D-0965-DCDC-3105-9DB90482BB43}"/>
              </a:ext>
            </a:extLst>
          </p:cNvPr>
          <p:cNvSpPr txBox="1"/>
          <p:nvPr/>
        </p:nvSpPr>
        <p:spPr>
          <a:xfrm>
            <a:off x="2650454" y="3627575"/>
            <a:ext cx="1539652" cy="646331"/>
          </a:xfrm>
          <a:prstGeom prst="rect">
            <a:avLst/>
          </a:prstGeom>
          <a:noFill/>
        </p:spPr>
        <p:txBody>
          <a:bodyPr wrap="square" rtlCol="0">
            <a:spAutoFit/>
          </a:bodyPr>
          <a:lstStyle/>
          <a:p>
            <a:pPr algn="ctr" defTabSz="685800"/>
            <a:r>
              <a:rPr lang="en-US" dirty="0">
                <a:solidFill>
                  <a:srgbClr val="000000"/>
                </a:solidFill>
                <a:latin typeface="Aptos Light"/>
              </a:rPr>
              <a:t>Regulatory &amp; compliance</a:t>
            </a:r>
          </a:p>
        </p:txBody>
      </p:sp>
      <p:sp>
        <p:nvSpPr>
          <p:cNvPr id="22" name="TextBox 21">
            <a:extLst>
              <a:ext uri="{FF2B5EF4-FFF2-40B4-BE49-F238E27FC236}">
                <a16:creationId xmlns:a16="http://schemas.microsoft.com/office/drawing/2014/main" id="{0A6700B5-8B8C-3FEF-0C33-E66AFD123A26}"/>
              </a:ext>
            </a:extLst>
          </p:cNvPr>
          <p:cNvSpPr txBox="1"/>
          <p:nvPr/>
        </p:nvSpPr>
        <p:spPr>
          <a:xfrm>
            <a:off x="3964224" y="3710691"/>
            <a:ext cx="1539652" cy="369332"/>
          </a:xfrm>
          <a:prstGeom prst="rect">
            <a:avLst/>
          </a:prstGeom>
          <a:noFill/>
        </p:spPr>
        <p:txBody>
          <a:bodyPr wrap="square" rtlCol="0">
            <a:spAutoFit/>
          </a:bodyPr>
          <a:lstStyle/>
          <a:p>
            <a:pPr algn="ctr" defTabSz="685800"/>
            <a:r>
              <a:rPr lang="en-US" dirty="0">
                <a:solidFill>
                  <a:srgbClr val="000000"/>
                </a:solidFill>
                <a:latin typeface="Aptos Light"/>
              </a:rPr>
              <a:t>Operational</a:t>
            </a:r>
          </a:p>
        </p:txBody>
      </p:sp>
      <p:sp>
        <p:nvSpPr>
          <p:cNvPr id="23" name="TextBox 22">
            <a:extLst>
              <a:ext uri="{FF2B5EF4-FFF2-40B4-BE49-F238E27FC236}">
                <a16:creationId xmlns:a16="http://schemas.microsoft.com/office/drawing/2014/main" id="{AEACBC58-AEC2-EEC4-B8C1-A4916119EC09}"/>
              </a:ext>
            </a:extLst>
          </p:cNvPr>
          <p:cNvSpPr txBox="1"/>
          <p:nvPr/>
        </p:nvSpPr>
        <p:spPr>
          <a:xfrm>
            <a:off x="5714280" y="3370378"/>
            <a:ext cx="2300630" cy="369332"/>
          </a:xfrm>
          <a:prstGeom prst="rect">
            <a:avLst/>
          </a:prstGeom>
          <a:noFill/>
        </p:spPr>
        <p:txBody>
          <a:bodyPr wrap="none" rtlCol="0">
            <a:spAutoFit/>
          </a:bodyPr>
          <a:lstStyle/>
          <a:p>
            <a:pPr defTabSz="685800"/>
            <a:r>
              <a:rPr lang="en-US" b="1" i="1" dirty="0">
                <a:solidFill>
                  <a:srgbClr val="3A3ACC"/>
                </a:solidFill>
                <a:latin typeface="Arial" panose="020B0604020202020204" pitchFamily="34" charset="0"/>
                <a:ea typeface="Calibri" panose="020F0502020204030204" pitchFamily="34" charset="0"/>
              </a:rPr>
              <a:t>AI rewards include</a:t>
            </a:r>
            <a:r>
              <a:rPr lang="en-US" i="1" dirty="0">
                <a:solidFill>
                  <a:srgbClr val="222222"/>
                </a:solidFill>
                <a:latin typeface="Arial" panose="020B0604020202020204" pitchFamily="34" charset="0"/>
                <a:ea typeface="Calibri" panose="020F0502020204030204" pitchFamily="34" charset="0"/>
              </a:rPr>
              <a:t>:</a:t>
            </a:r>
          </a:p>
        </p:txBody>
      </p:sp>
      <p:sp>
        <p:nvSpPr>
          <p:cNvPr id="24" name="TextBox 23">
            <a:extLst>
              <a:ext uri="{FF2B5EF4-FFF2-40B4-BE49-F238E27FC236}">
                <a16:creationId xmlns:a16="http://schemas.microsoft.com/office/drawing/2014/main" id="{CA3F6CA0-C8E9-1368-D578-E1885BC151A2}"/>
              </a:ext>
            </a:extLst>
          </p:cNvPr>
          <p:cNvSpPr txBox="1"/>
          <p:nvPr/>
        </p:nvSpPr>
        <p:spPr>
          <a:xfrm>
            <a:off x="5663084" y="3656840"/>
            <a:ext cx="1417129" cy="646331"/>
          </a:xfrm>
          <a:prstGeom prst="rect">
            <a:avLst/>
          </a:prstGeom>
          <a:noFill/>
        </p:spPr>
        <p:txBody>
          <a:bodyPr wrap="square" rtlCol="0">
            <a:spAutoFit/>
          </a:bodyPr>
          <a:lstStyle/>
          <a:p>
            <a:pPr algn="ctr" defTabSz="685800"/>
            <a:r>
              <a:rPr lang="en-US" dirty="0">
                <a:solidFill>
                  <a:srgbClr val="000000"/>
                </a:solidFill>
                <a:latin typeface="Aptos Light"/>
              </a:rPr>
              <a:t>Efficiency &amp; productivity</a:t>
            </a:r>
          </a:p>
        </p:txBody>
      </p:sp>
      <p:pic>
        <p:nvPicPr>
          <p:cNvPr id="25" name="Graphic 24" descr="Double Tap Gesture with solid fill">
            <a:extLst>
              <a:ext uri="{FF2B5EF4-FFF2-40B4-BE49-F238E27FC236}">
                <a16:creationId xmlns:a16="http://schemas.microsoft.com/office/drawing/2014/main" id="{383EA330-87BD-0D9B-E964-54ED297AE30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56386" y="4205431"/>
            <a:ext cx="804659" cy="804659"/>
          </a:xfrm>
          <a:prstGeom prst="rect">
            <a:avLst/>
          </a:prstGeom>
        </p:spPr>
      </p:pic>
      <p:pic>
        <p:nvPicPr>
          <p:cNvPr id="26" name="Graphic 25" descr="Exponential Graph outline">
            <a:extLst>
              <a:ext uri="{FF2B5EF4-FFF2-40B4-BE49-F238E27FC236}">
                <a16:creationId xmlns:a16="http://schemas.microsoft.com/office/drawing/2014/main" id="{90947772-AEC3-74E6-F456-D70FC312664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30468" y="4255720"/>
            <a:ext cx="828107" cy="828107"/>
          </a:xfrm>
          <a:prstGeom prst="rect">
            <a:avLst/>
          </a:prstGeom>
        </p:spPr>
      </p:pic>
      <p:pic>
        <p:nvPicPr>
          <p:cNvPr id="27" name="Graphic 26" descr="Shield Cross outline">
            <a:extLst>
              <a:ext uri="{FF2B5EF4-FFF2-40B4-BE49-F238E27FC236}">
                <a16:creationId xmlns:a16="http://schemas.microsoft.com/office/drawing/2014/main" id="{24AB477F-329B-C1A4-8260-05E55D5DCC6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260921" y="4198841"/>
            <a:ext cx="884986" cy="884986"/>
          </a:xfrm>
          <a:prstGeom prst="rect">
            <a:avLst/>
          </a:prstGeom>
        </p:spPr>
      </p:pic>
      <p:sp>
        <p:nvSpPr>
          <p:cNvPr id="28" name="TextBox 27">
            <a:extLst>
              <a:ext uri="{FF2B5EF4-FFF2-40B4-BE49-F238E27FC236}">
                <a16:creationId xmlns:a16="http://schemas.microsoft.com/office/drawing/2014/main" id="{98474249-D9C1-D518-8889-961BAE6C98C2}"/>
              </a:ext>
            </a:extLst>
          </p:cNvPr>
          <p:cNvSpPr txBox="1"/>
          <p:nvPr/>
        </p:nvSpPr>
        <p:spPr>
          <a:xfrm>
            <a:off x="7201686" y="3790373"/>
            <a:ext cx="1417128" cy="369332"/>
          </a:xfrm>
          <a:prstGeom prst="rect">
            <a:avLst/>
          </a:prstGeom>
          <a:noFill/>
        </p:spPr>
        <p:txBody>
          <a:bodyPr wrap="square" rtlCol="0">
            <a:spAutoFit/>
          </a:bodyPr>
          <a:lstStyle/>
          <a:p>
            <a:pPr algn="ctr" defTabSz="685800"/>
            <a:r>
              <a:rPr lang="en-US" dirty="0">
                <a:solidFill>
                  <a:srgbClr val="000000"/>
                </a:solidFill>
                <a:latin typeface="Aptos Light"/>
              </a:rPr>
              <a:t>Automation</a:t>
            </a:r>
          </a:p>
        </p:txBody>
      </p:sp>
      <p:pic>
        <p:nvPicPr>
          <p:cNvPr id="29" name="Graphic 28" descr="Lightbulb and gear with solid fill">
            <a:extLst>
              <a:ext uri="{FF2B5EF4-FFF2-40B4-BE49-F238E27FC236}">
                <a16:creationId xmlns:a16="http://schemas.microsoft.com/office/drawing/2014/main" id="{F468408A-DF42-9BE1-E708-0D4BE18E31D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922596" y="4223882"/>
            <a:ext cx="804659" cy="804659"/>
          </a:xfrm>
          <a:prstGeom prst="rect">
            <a:avLst/>
          </a:prstGeom>
        </p:spPr>
      </p:pic>
      <p:sp>
        <p:nvSpPr>
          <p:cNvPr id="30" name="TextBox 29">
            <a:extLst>
              <a:ext uri="{FF2B5EF4-FFF2-40B4-BE49-F238E27FC236}">
                <a16:creationId xmlns:a16="http://schemas.microsoft.com/office/drawing/2014/main" id="{2F859A70-F74D-3D0E-35CE-D73FF2B34BC8}"/>
              </a:ext>
            </a:extLst>
          </p:cNvPr>
          <p:cNvSpPr txBox="1"/>
          <p:nvPr/>
        </p:nvSpPr>
        <p:spPr>
          <a:xfrm>
            <a:off x="8711344" y="3590344"/>
            <a:ext cx="1165386" cy="646331"/>
          </a:xfrm>
          <a:prstGeom prst="rect">
            <a:avLst/>
          </a:prstGeom>
          <a:noFill/>
        </p:spPr>
        <p:txBody>
          <a:bodyPr wrap="square" rtlCol="0">
            <a:spAutoFit/>
          </a:bodyPr>
          <a:lstStyle/>
          <a:p>
            <a:pPr algn="ctr" defTabSz="685800"/>
            <a:r>
              <a:rPr lang="en-US" dirty="0">
                <a:solidFill>
                  <a:srgbClr val="000000"/>
                </a:solidFill>
                <a:latin typeface="Aptos Light"/>
              </a:rPr>
              <a:t>Increased insights</a:t>
            </a:r>
          </a:p>
        </p:txBody>
      </p:sp>
      <p:sp>
        <p:nvSpPr>
          <p:cNvPr id="31" name="TextBox 30">
            <a:extLst>
              <a:ext uri="{FF2B5EF4-FFF2-40B4-BE49-F238E27FC236}">
                <a16:creationId xmlns:a16="http://schemas.microsoft.com/office/drawing/2014/main" id="{939F9FA9-F1AE-FDDA-18AA-5B7DD5A7B197}"/>
              </a:ext>
            </a:extLst>
          </p:cNvPr>
          <p:cNvSpPr txBox="1"/>
          <p:nvPr/>
        </p:nvSpPr>
        <p:spPr>
          <a:xfrm>
            <a:off x="9995475" y="3443491"/>
            <a:ext cx="1725472" cy="923330"/>
          </a:xfrm>
          <a:prstGeom prst="rect">
            <a:avLst/>
          </a:prstGeom>
          <a:noFill/>
        </p:spPr>
        <p:txBody>
          <a:bodyPr wrap="square" rtlCol="0">
            <a:spAutoFit/>
          </a:bodyPr>
          <a:lstStyle/>
          <a:p>
            <a:pPr algn="ctr" defTabSz="685800"/>
            <a:r>
              <a:rPr lang="en-US" dirty="0">
                <a:solidFill>
                  <a:srgbClr val="000000"/>
                </a:solidFill>
                <a:latin typeface="Aptos Light"/>
              </a:rPr>
              <a:t>Customer experience / continuity</a:t>
            </a:r>
          </a:p>
        </p:txBody>
      </p:sp>
      <p:pic>
        <p:nvPicPr>
          <p:cNvPr id="32" name="Graphic 31" descr="Business Growth outline">
            <a:extLst>
              <a:ext uri="{FF2B5EF4-FFF2-40B4-BE49-F238E27FC236}">
                <a16:creationId xmlns:a16="http://schemas.microsoft.com/office/drawing/2014/main" id="{B715EB54-E038-D81B-1079-88E94AD50A3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425512" y="4235957"/>
            <a:ext cx="927661" cy="927661"/>
          </a:xfrm>
          <a:prstGeom prst="rect">
            <a:avLst/>
          </a:prstGeom>
        </p:spPr>
      </p:pic>
      <p:sp>
        <p:nvSpPr>
          <p:cNvPr id="33" name="Rectangle: Rounded Corners 32">
            <a:extLst>
              <a:ext uri="{FF2B5EF4-FFF2-40B4-BE49-F238E27FC236}">
                <a16:creationId xmlns:a16="http://schemas.microsoft.com/office/drawing/2014/main" id="{E77F3495-1736-8C7E-0F22-7DCE4DEC5A91}"/>
              </a:ext>
            </a:extLst>
          </p:cNvPr>
          <p:cNvSpPr/>
          <p:nvPr/>
        </p:nvSpPr>
        <p:spPr>
          <a:xfrm>
            <a:off x="3978108" y="2211846"/>
            <a:ext cx="4604193" cy="1022008"/>
          </a:xfrm>
          <a:custGeom>
            <a:avLst/>
            <a:gdLst>
              <a:gd name="connsiteX0" fmla="*/ 0 w 4604193"/>
              <a:gd name="connsiteY0" fmla="*/ 170338 h 1022008"/>
              <a:gd name="connsiteX1" fmla="*/ 170338 w 4604193"/>
              <a:gd name="connsiteY1" fmla="*/ 0 h 1022008"/>
              <a:gd name="connsiteX2" fmla="*/ 618007 w 4604193"/>
              <a:gd name="connsiteY2" fmla="*/ 0 h 1022008"/>
              <a:gd name="connsiteX3" fmla="*/ 1065677 w 4604193"/>
              <a:gd name="connsiteY3" fmla="*/ 0 h 1022008"/>
              <a:gd name="connsiteX4" fmla="*/ 1513346 w 4604193"/>
              <a:gd name="connsiteY4" fmla="*/ 0 h 1022008"/>
              <a:gd name="connsiteX5" fmla="*/ 2003650 w 4604193"/>
              <a:gd name="connsiteY5" fmla="*/ 0 h 1022008"/>
              <a:gd name="connsiteX6" fmla="*/ 2579225 w 4604193"/>
              <a:gd name="connsiteY6" fmla="*/ 0 h 1022008"/>
              <a:gd name="connsiteX7" fmla="*/ 3112165 w 4604193"/>
              <a:gd name="connsiteY7" fmla="*/ 0 h 1022008"/>
              <a:gd name="connsiteX8" fmla="*/ 3645104 w 4604193"/>
              <a:gd name="connsiteY8" fmla="*/ 0 h 1022008"/>
              <a:gd name="connsiteX9" fmla="*/ 4433855 w 4604193"/>
              <a:gd name="connsiteY9" fmla="*/ 0 h 1022008"/>
              <a:gd name="connsiteX10" fmla="*/ 4604193 w 4604193"/>
              <a:gd name="connsiteY10" fmla="*/ 170338 h 1022008"/>
              <a:gd name="connsiteX11" fmla="*/ 4604193 w 4604193"/>
              <a:gd name="connsiteY11" fmla="*/ 490564 h 1022008"/>
              <a:gd name="connsiteX12" fmla="*/ 4604193 w 4604193"/>
              <a:gd name="connsiteY12" fmla="*/ 851670 h 1022008"/>
              <a:gd name="connsiteX13" fmla="*/ 4433855 w 4604193"/>
              <a:gd name="connsiteY13" fmla="*/ 1022008 h 1022008"/>
              <a:gd name="connsiteX14" fmla="*/ 3986186 w 4604193"/>
              <a:gd name="connsiteY14" fmla="*/ 1022008 h 1022008"/>
              <a:gd name="connsiteX15" fmla="*/ 3495881 w 4604193"/>
              <a:gd name="connsiteY15" fmla="*/ 1022008 h 1022008"/>
              <a:gd name="connsiteX16" fmla="*/ 3005577 w 4604193"/>
              <a:gd name="connsiteY16" fmla="*/ 1022008 h 1022008"/>
              <a:gd name="connsiteX17" fmla="*/ 2557908 w 4604193"/>
              <a:gd name="connsiteY17" fmla="*/ 1022008 h 1022008"/>
              <a:gd name="connsiteX18" fmla="*/ 1939698 w 4604193"/>
              <a:gd name="connsiteY18" fmla="*/ 1022008 h 1022008"/>
              <a:gd name="connsiteX19" fmla="*/ 1534663 w 4604193"/>
              <a:gd name="connsiteY19" fmla="*/ 1022008 h 1022008"/>
              <a:gd name="connsiteX20" fmla="*/ 1129629 w 4604193"/>
              <a:gd name="connsiteY20" fmla="*/ 1022008 h 1022008"/>
              <a:gd name="connsiteX21" fmla="*/ 639325 w 4604193"/>
              <a:gd name="connsiteY21" fmla="*/ 1022008 h 1022008"/>
              <a:gd name="connsiteX22" fmla="*/ 170338 w 4604193"/>
              <a:gd name="connsiteY22" fmla="*/ 1022008 h 1022008"/>
              <a:gd name="connsiteX23" fmla="*/ 0 w 4604193"/>
              <a:gd name="connsiteY23" fmla="*/ 851670 h 1022008"/>
              <a:gd name="connsiteX24" fmla="*/ 0 w 4604193"/>
              <a:gd name="connsiteY24" fmla="*/ 497377 h 1022008"/>
              <a:gd name="connsiteX25" fmla="*/ 0 w 4604193"/>
              <a:gd name="connsiteY25" fmla="*/ 170338 h 102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04193" h="1022008" fill="none" extrusionOk="0">
                <a:moveTo>
                  <a:pt x="0" y="170338"/>
                </a:moveTo>
                <a:cubicBezTo>
                  <a:pt x="-1523" y="67594"/>
                  <a:pt x="85296" y="7173"/>
                  <a:pt x="170338" y="0"/>
                </a:cubicBezTo>
                <a:cubicBezTo>
                  <a:pt x="305461" y="-44524"/>
                  <a:pt x="425567" y="22161"/>
                  <a:pt x="618007" y="0"/>
                </a:cubicBezTo>
                <a:cubicBezTo>
                  <a:pt x="810447" y="-22161"/>
                  <a:pt x="846052" y="15830"/>
                  <a:pt x="1065677" y="0"/>
                </a:cubicBezTo>
                <a:cubicBezTo>
                  <a:pt x="1285302" y="-15830"/>
                  <a:pt x="1292624" y="15289"/>
                  <a:pt x="1513346" y="0"/>
                </a:cubicBezTo>
                <a:cubicBezTo>
                  <a:pt x="1734068" y="-15289"/>
                  <a:pt x="1840835" y="40661"/>
                  <a:pt x="2003650" y="0"/>
                </a:cubicBezTo>
                <a:cubicBezTo>
                  <a:pt x="2166465" y="-40661"/>
                  <a:pt x="2319098" y="68849"/>
                  <a:pt x="2579225" y="0"/>
                </a:cubicBezTo>
                <a:cubicBezTo>
                  <a:pt x="2839352" y="-68849"/>
                  <a:pt x="2852058" y="15650"/>
                  <a:pt x="3112165" y="0"/>
                </a:cubicBezTo>
                <a:cubicBezTo>
                  <a:pt x="3372272" y="-15650"/>
                  <a:pt x="3393317" y="4462"/>
                  <a:pt x="3645104" y="0"/>
                </a:cubicBezTo>
                <a:cubicBezTo>
                  <a:pt x="3896891" y="-4462"/>
                  <a:pt x="4121430" y="55037"/>
                  <a:pt x="4433855" y="0"/>
                </a:cubicBezTo>
                <a:cubicBezTo>
                  <a:pt x="4539944" y="-8433"/>
                  <a:pt x="4614817" y="78200"/>
                  <a:pt x="4604193" y="170338"/>
                </a:cubicBezTo>
                <a:cubicBezTo>
                  <a:pt x="4608871" y="316448"/>
                  <a:pt x="4567979" y="345375"/>
                  <a:pt x="4604193" y="490564"/>
                </a:cubicBezTo>
                <a:cubicBezTo>
                  <a:pt x="4640407" y="635753"/>
                  <a:pt x="4591086" y="675246"/>
                  <a:pt x="4604193" y="851670"/>
                </a:cubicBezTo>
                <a:cubicBezTo>
                  <a:pt x="4622517" y="948494"/>
                  <a:pt x="4534583" y="1048360"/>
                  <a:pt x="4433855" y="1022008"/>
                </a:cubicBezTo>
                <a:cubicBezTo>
                  <a:pt x="4244521" y="1052645"/>
                  <a:pt x="4167488" y="970108"/>
                  <a:pt x="3986186" y="1022008"/>
                </a:cubicBezTo>
                <a:cubicBezTo>
                  <a:pt x="3804884" y="1073908"/>
                  <a:pt x="3654229" y="978945"/>
                  <a:pt x="3495881" y="1022008"/>
                </a:cubicBezTo>
                <a:cubicBezTo>
                  <a:pt x="3337533" y="1065071"/>
                  <a:pt x="3176791" y="985440"/>
                  <a:pt x="3005577" y="1022008"/>
                </a:cubicBezTo>
                <a:cubicBezTo>
                  <a:pt x="2834363" y="1058576"/>
                  <a:pt x="2711387" y="1002511"/>
                  <a:pt x="2557908" y="1022008"/>
                </a:cubicBezTo>
                <a:cubicBezTo>
                  <a:pt x="2404429" y="1041505"/>
                  <a:pt x="2094831" y="962108"/>
                  <a:pt x="1939698" y="1022008"/>
                </a:cubicBezTo>
                <a:cubicBezTo>
                  <a:pt x="1784565" y="1081908"/>
                  <a:pt x="1726317" y="990398"/>
                  <a:pt x="1534663" y="1022008"/>
                </a:cubicBezTo>
                <a:cubicBezTo>
                  <a:pt x="1343009" y="1053618"/>
                  <a:pt x="1233606" y="993253"/>
                  <a:pt x="1129629" y="1022008"/>
                </a:cubicBezTo>
                <a:cubicBezTo>
                  <a:pt x="1025652" y="1050763"/>
                  <a:pt x="761294" y="998819"/>
                  <a:pt x="639325" y="1022008"/>
                </a:cubicBezTo>
                <a:cubicBezTo>
                  <a:pt x="517356" y="1045197"/>
                  <a:pt x="313271" y="1012743"/>
                  <a:pt x="170338" y="1022008"/>
                </a:cubicBezTo>
                <a:cubicBezTo>
                  <a:pt x="58035" y="1011281"/>
                  <a:pt x="-11106" y="926614"/>
                  <a:pt x="0" y="851670"/>
                </a:cubicBezTo>
                <a:cubicBezTo>
                  <a:pt x="-17759" y="699124"/>
                  <a:pt x="30269" y="607959"/>
                  <a:pt x="0" y="497377"/>
                </a:cubicBezTo>
                <a:cubicBezTo>
                  <a:pt x="-30269" y="386795"/>
                  <a:pt x="37586" y="283142"/>
                  <a:pt x="0" y="170338"/>
                </a:cubicBezTo>
                <a:close/>
              </a:path>
              <a:path w="4604193" h="1022008" stroke="0" extrusionOk="0">
                <a:moveTo>
                  <a:pt x="0" y="170338"/>
                </a:moveTo>
                <a:cubicBezTo>
                  <a:pt x="-857" y="67073"/>
                  <a:pt x="90959" y="4773"/>
                  <a:pt x="170338" y="0"/>
                </a:cubicBezTo>
                <a:cubicBezTo>
                  <a:pt x="360516" y="-36618"/>
                  <a:pt x="517056" y="31454"/>
                  <a:pt x="788548" y="0"/>
                </a:cubicBezTo>
                <a:cubicBezTo>
                  <a:pt x="1060040" y="-31454"/>
                  <a:pt x="1163073" y="21616"/>
                  <a:pt x="1278852" y="0"/>
                </a:cubicBezTo>
                <a:cubicBezTo>
                  <a:pt x="1394631" y="-21616"/>
                  <a:pt x="1488977" y="25888"/>
                  <a:pt x="1683887" y="0"/>
                </a:cubicBezTo>
                <a:cubicBezTo>
                  <a:pt x="1878797" y="-25888"/>
                  <a:pt x="1960249" y="1358"/>
                  <a:pt x="2174191" y="0"/>
                </a:cubicBezTo>
                <a:cubicBezTo>
                  <a:pt x="2388133" y="-1358"/>
                  <a:pt x="2468029" y="23147"/>
                  <a:pt x="2621860" y="0"/>
                </a:cubicBezTo>
                <a:cubicBezTo>
                  <a:pt x="2775691" y="-23147"/>
                  <a:pt x="2891049" y="30220"/>
                  <a:pt x="3069530" y="0"/>
                </a:cubicBezTo>
                <a:cubicBezTo>
                  <a:pt x="3248011" y="-30220"/>
                  <a:pt x="3332547" y="23076"/>
                  <a:pt x="3559834" y="0"/>
                </a:cubicBezTo>
                <a:cubicBezTo>
                  <a:pt x="3787121" y="-23076"/>
                  <a:pt x="4095729" y="23625"/>
                  <a:pt x="4433855" y="0"/>
                </a:cubicBezTo>
                <a:cubicBezTo>
                  <a:pt x="4530705" y="5007"/>
                  <a:pt x="4611658" y="65540"/>
                  <a:pt x="4604193" y="170338"/>
                </a:cubicBezTo>
                <a:cubicBezTo>
                  <a:pt x="4642047" y="288079"/>
                  <a:pt x="4598318" y="417556"/>
                  <a:pt x="4604193" y="511004"/>
                </a:cubicBezTo>
                <a:cubicBezTo>
                  <a:pt x="4610068" y="604452"/>
                  <a:pt x="4590839" y="719289"/>
                  <a:pt x="4604193" y="851670"/>
                </a:cubicBezTo>
                <a:cubicBezTo>
                  <a:pt x="4614356" y="919766"/>
                  <a:pt x="4535875" y="1014265"/>
                  <a:pt x="4433855" y="1022008"/>
                </a:cubicBezTo>
                <a:cubicBezTo>
                  <a:pt x="4199567" y="1054575"/>
                  <a:pt x="4012335" y="952996"/>
                  <a:pt x="3858280" y="1022008"/>
                </a:cubicBezTo>
                <a:cubicBezTo>
                  <a:pt x="3704226" y="1091020"/>
                  <a:pt x="3385685" y="1016844"/>
                  <a:pt x="3240070" y="1022008"/>
                </a:cubicBezTo>
                <a:cubicBezTo>
                  <a:pt x="3094455" y="1027172"/>
                  <a:pt x="3026520" y="1009172"/>
                  <a:pt x="2835036" y="1022008"/>
                </a:cubicBezTo>
                <a:cubicBezTo>
                  <a:pt x="2643552" y="1034844"/>
                  <a:pt x="2513470" y="971678"/>
                  <a:pt x="2216826" y="1022008"/>
                </a:cubicBezTo>
                <a:cubicBezTo>
                  <a:pt x="1920182" y="1072338"/>
                  <a:pt x="1914823" y="986853"/>
                  <a:pt x="1726522" y="1022008"/>
                </a:cubicBezTo>
                <a:cubicBezTo>
                  <a:pt x="1538221" y="1057163"/>
                  <a:pt x="1481337" y="978494"/>
                  <a:pt x="1236217" y="1022008"/>
                </a:cubicBezTo>
                <a:cubicBezTo>
                  <a:pt x="991098" y="1065522"/>
                  <a:pt x="628718" y="986686"/>
                  <a:pt x="170338" y="1022008"/>
                </a:cubicBezTo>
                <a:cubicBezTo>
                  <a:pt x="67786" y="1034116"/>
                  <a:pt x="-8770" y="964307"/>
                  <a:pt x="0" y="851670"/>
                </a:cubicBezTo>
                <a:cubicBezTo>
                  <a:pt x="-22601" y="781280"/>
                  <a:pt x="6087" y="581752"/>
                  <a:pt x="0" y="511004"/>
                </a:cubicBezTo>
                <a:cubicBezTo>
                  <a:pt x="-6087" y="440256"/>
                  <a:pt x="34248" y="312446"/>
                  <a:pt x="0" y="170338"/>
                </a:cubicBezTo>
                <a:close/>
              </a:path>
            </a:pathLst>
          </a:custGeom>
          <a:ln>
            <a:solidFill>
              <a:schemeClr val="tx2"/>
            </a:solidFill>
            <a:extLst>
              <a:ext uri="{C807C97D-BFC1-408E-A445-0C87EB9F89A2}">
                <ask:lineSketchStyleProps xmlns:ask="http://schemas.microsoft.com/office/drawing/2018/sketchyshapes" sd="263298200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defTabSz="685800"/>
            <a:r>
              <a:rPr lang="en-US" b="1" dirty="0">
                <a:solidFill>
                  <a:srgbClr val="000000"/>
                </a:solidFill>
                <a:latin typeface="var(--font-polysans)"/>
              </a:rPr>
              <a:t>Google’s AI chatbot Bard makes factual error in first demo</a:t>
            </a:r>
          </a:p>
          <a:p>
            <a:pPr defTabSz="685800"/>
            <a:r>
              <a:rPr lang="en-US" dirty="0">
                <a:solidFill>
                  <a:srgbClr val="404040"/>
                </a:solidFill>
                <a:latin typeface="var(--tr-font-medium)"/>
              </a:rPr>
              <a:t>– </a:t>
            </a:r>
            <a:r>
              <a:rPr lang="en-US" dirty="0">
                <a:solidFill>
                  <a:srgbClr val="404040"/>
                </a:solidFill>
                <a:latin typeface="var(--tr-font-medium)"/>
                <a:hlinkClick r:id="rId21"/>
              </a:rPr>
              <a:t>The Verge</a:t>
            </a:r>
            <a:r>
              <a:rPr lang="en-US" dirty="0">
                <a:solidFill>
                  <a:srgbClr val="404040"/>
                </a:solidFill>
                <a:latin typeface="var(--tr-font-medium)"/>
              </a:rPr>
              <a:t>, February 2023</a:t>
            </a:r>
          </a:p>
        </p:txBody>
      </p:sp>
    </p:spTree>
    <p:extLst>
      <p:ext uri="{BB962C8B-B14F-4D97-AF65-F5344CB8AC3E}">
        <p14:creationId xmlns:p14="http://schemas.microsoft.com/office/powerpoint/2010/main" val="407243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AD30C4D-7604-F6C2-2AE4-C1DDB4655597}"/>
              </a:ext>
            </a:extLst>
          </p:cNvPr>
          <p:cNvSpPr txBox="1">
            <a:spLocks/>
          </p:cNvSpPr>
          <p:nvPr/>
        </p:nvSpPr>
        <p:spPr>
          <a:xfrm>
            <a:off x="379801" y="436939"/>
            <a:ext cx="9720953" cy="402418"/>
          </a:xfrm>
          <a:prstGeom prst="rect">
            <a:avLst/>
          </a:prstGeom>
        </p:spPr>
        <p:txBody>
          <a:bodyPr vert="horz" wrap="square" lIns="0" tIns="0" rIns="0" bIns="0" rtlCol="0" anchor="t" anchorCtr="0">
            <a:spAutoFit/>
          </a:bodyPr>
          <a:lstStyle>
            <a:defPPr>
              <a:defRPr lang="en-US"/>
            </a:defPPr>
            <a:lvl1pPr defTabSz="514350">
              <a:lnSpc>
                <a:spcPct val="80000"/>
              </a:lnSpc>
              <a:spcBef>
                <a:spcPct val="0"/>
              </a:spcBef>
              <a:buNone/>
              <a:defRPr sz="3200" b="1" spc="0" baseline="0">
                <a:solidFill>
                  <a:schemeClr val="tx2"/>
                </a:solidFill>
                <a:latin typeface="+mj-lt"/>
                <a:ea typeface="+mj-ea"/>
                <a:cs typeface="+mj-cs"/>
              </a:defRPr>
            </a:lvl1pPr>
          </a:lstStyle>
          <a:p>
            <a:r>
              <a:rPr lang="en-US" dirty="0"/>
              <a:t>Questions</a:t>
            </a:r>
          </a:p>
        </p:txBody>
      </p:sp>
      <p:graphicFrame>
        <p:nvGraphicFramePr>
          <p:cNvPr id="12" name="Diagram 11">
            <a:extLst>
              <a:ext uri="{FF2B5EF4-FFF2-40B4-BE49-F238E27FC236}">
                <a16:creationId xmlns:a16="http://schemas.microsoft.com/office/drawing/2014/main" id="{19DC7F14-CE7D-A8B7-2310-EDBE905207C1}"/>
              </a:ext>
            </a:extLst>
          </p:cNvPr>
          <p:cNvGraphicFramePr/>
          <p:nvPr>
            <p:extLst>
              <p:ext uri="{D42A27DB-BD31-4B8C-83A1-F6EECF244321}">
                <p14:modId xmlns:p14="http://schemas.microsoft.com/office/powerpoint/2010/main" val="1220690686"/>
              </p:ext>
            </p:extLst>
          </p:nvPr>
        </p:nvGraphicFramePr>
        <p:xfrm>
          <a:off x="678268" y="1535575"/>
          <a:ext cx="972095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972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6DE213A-1DC2-152E-3C1D-08B462DAE11B}"/>
              </a:ext>
            </a:extLst>
          </p:cNvPr>
          <p:cNvSpPr txBox="1">
            <a:spLocks/>
          </p:cNvSpPr>
          <p:nvPr/>
        </p:nvSpPr>
        <p:spPr>
          <a:xfrm>
            <a:off x="354863" y="413088"/>
            <a:ext cx="11441669" cy="796372"/>
          </a:xfrm>
          <a:prstGeom prst="rect">
            <a:avLst/>
          </a:prstGeom>
        </p:spPr>
        <p:txBody>
          <a:bodyPr vert="horz" wrap="square" lIns="0" tIns="0" rIns="0" bIns="0" rtlCol="0" anchor="t" anchorCtr="0">
            <a:spAutoFit/>
          </a:bodyPr>
          <a:lstStyle>
            <a:defPPr>
              <a:defRPr lang="en-US"/>
            </a:defPPr>
            <a:lvl1pPr defTabSz="514350">
              <a:lnSpc>
                <a:spcPct val="80000"/>
              </a:lnSpc>
              <a:spcBef>
                <a:spcPct val="0"/>
              </a:spcBef>
              <a:buNone/>
              <a:defRPr sz="3200" b="1" spc="0" baseline="0">
                <a:solidFill>
                  <a:schemeClr val="tx2"/>
                </a:solidFill>
                <a:latin typeface="+mj-lt"/>
                <a:ea typeface="+mj-ea"/>
                <a:cs typeface="+mj-cs"/>
              </a:defRPr>
            </a:lvl1pPr>
          </a:lstStyle>
          <a:p>
            <a:r>
              <a:rPr lang="en-US" dirty="0"/>
              <a:t>An AI Governance Framework: Principles, Standards, and Best Practices</a:t>
            </a:r>
          </a:p>
        </p:txBody>
      </p:sp>
      <p:sp>
        <p:nvSpPr>
          <p:cNvPr id="12" name="TextBox 11">
            <a:extLst>
              <a:ext uri="{FF2B5EF4-FFF2-40B4-BE49-F238E27FC236}">
                <a16:creationId xmlns:a16="http://schemas.microsoft.com/office/drawing/2014/main" id="{E2BF97A8-2EBA-F1FB-7CD9-CC37179E7865}"/>
              </a:ext>
            </a:extLst>
          </p:cNvPr>
          <p:cNvSpPr txBox="1"/>
          <p:nvPr/>
        </p:nvSpPr>
        <p:spPr>
          <a:xfrm>
            <a:off x="212774" y="5052742"/>
            <a:ext cx="11441670" cy="923330"/>
          </a:xfrm>
          <a:prstGeom prst="rect">
            <a:avLst/>
          </a:prstGeom>
          <a:solidFill>
            <a:schemeClr val="tx2">
              <a:lumMod val="10000"/>
              <a:lumOff val="90000"/>
            </a:schemeClr>
          </a:solidFill>
        </p:spPr>
        <p:txBody>
          <a:bodyPr wrap="square" rtlCol="0">
            <a:spAutoFit/>
          </a:bodyPr>
          <a:lstStyle/>
          <a:p>
            <a:pPr defTabSz="685800"/>
            <a:r>
              <a:rPr lang="en-US" dirty="0">
                <a:solidFill>
                  <a:srgbClr val="222222"/>
                </a:solidFill>
                <a:latin typeface="Arial" panose="020B0604020202020204" pitchFamily="34" charset="0"/>
                <a:ea typeface="Calibri" panose="020F0502020204030204" pitchFamily="34" charset="0"/>
              </a:rPr>
              <a:t>1: Based on those articulated in the World Economic Forum, Forrester Research, White House AI Bill of Rights, FHFA AB 2022, NAIC ethical principles, Society of Actuaries Ethical and Responsible Use of Data Ethical Track, and leading AI companies.</a:t>
            </a:r>
            <a:endParaRPr lang="en-US" dirty="0">
              <a:solidFill>
                <a:srgbClr val="000000"/>
              </a:solidFill>
              <a:latin typeface="Aptos Light"/>
            </a:endParaRPr>
          </a:p>
        </p:txBody>
      </p:sp>
      <p:graphicFrame>
        <p:nvGraphicFramePr>
          <p:cNvPr id="13" name="Diagram 12">
            <a:extLst>
              <a:ext uri="{FF2B5EF4-FFF2-40B4-BE49-F238E27FC236}">
                <a16:creationId xmlns:a16="http://schemas.microsoft.com/office/drawing/2014/main" id="{3D50C79C-FAFD-FB80-33D0-718331BE804E}"/>
              </a:ext>
            </a:extLst>
          </p:cNvPr>
          <p:cNvGraphicFramePr/>
          <p:nvPr>
            <p:extLst>
              <p:ext uri="{D42A27DB-BD31-4B8C-83A1-F6EECF244321}">
                <p14:modId xmlns:p14="http://schemas.microsoft.com/office/powerpoint/2010/main" val="1246901336"/>
              </p:ext>
            </p:extLst>
          </p:nvPr>
        </p:nvGraphicFramePr>
        <p:xfrm>
          <a:off x="129648" y="1803862"/>
          <a:ext cx="11740927" cy="2735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432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F3E8476-FFE8-9911-FD5F-9179669EA6AC}"/>
              </a:ext>
            </a:extLst>
          </p:cNvPr>
          <p:cNvSpPr txBox="1">
            <a:spLocks/>
          </p:cNvSpPr>
          <p:nvPr/>
        </p:nvSpPr>
        <p:spPr>
          <a:xfrm>
            <a:off x="354864" y="461877"/>
            <a:ext cx="7837338" cy="402418"/>
          </a:xfrm>
          <a:prstGeom prst="rect">
            <a:avLst/>
          </a:prstGeom>
        </p:spPr>
        <p:txBody>
          <a:bodyPr vert="horz" wrap="square" lIns="0" tIns="0" rIns="0" bIns="0" rtlCol="0" anchor="t" anchorCtr="0">
            <a:spAutoFit/>
          </a:bodyPr>
          <a:lstStyle>
            <a:defPPr>
              <a:defRPr lang="en-US"/>
            </a:defPPr>
            <a:lvl1pPr defTabSz="514350">
              <a:lnSpc>
                <a:spcPct val="80000"/>
              </a:lnSpc>
              <a:spcBef>
                <a:spcPct val="0"/>
              </a:spcBef>
              <a:buNone/>
              <a:defRPr sz="3200" b="1" spc="0" baseline="0">
                <a:solidFill>
                  <a:schemeClr val="tx2"/>
                </a:solidFill>
                <a:latin typeface="+mj-lt"/>
                <a:ea typeface="+mj-ea"/>
                <a:cs typeface="+mj-cs"/>
              </a:defRPr>
            </a:lvl1pPr>
          </a:lstStyle>
          <a:p>
            <a:r>
              <a:rPr lang="en-US" dirty="0"/>
              <a:t>Principle #1: </a:t>
            </a:r>
            <a:r>
              <a:rPr lang="en-US" b="1" dirty="0">
                <a:solidFill>
                  <a:srgbClr val="C00000"/>
                </a:solidFill>
              </a:rPr>
              <a:t>Avoid bias</a:t>
            </a:r>
            <a:endParaRPr lang="en-US" dirty="0"/>
          </a:p>
        </p:txBody>
      </p:sp>
      <p:cxnSp>
        <p:nvCxnSpPr>
          <p:cNvPr id="12" name="Straight Connector 11">
            <a:extLst>
              <a:ext uri="{FF2B5EF4-FFF2-40B4-BE49-F238E27FC236}">
                <a16:creationId xmlns:a16="http://schemas.microsoft.com/office/drawing/2014/main" id="{087962D4-3FA4-2D20-1754-21136E80C8A0}"/>
              </a:ext>
            </a:extLst>
          </p:cNvPr>
          <p:cNvCxnSpPr>
            <a:cxnSpLocks/>
          </p:cNvCxnSpPr>
          <p:nvPr/>
        </p:nvCxnSpPr>
        <p:spPr>
          <a:xfrm>
            <a:off x="334775" y="955147"/>
            <a:ext cx="11294730" cy="48253"/>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428C2F94-C8E1-07CB-90A0-CE1EA8A43960}"/>
              </a:ext>
            </a:extLst>
          </p:cNvPr>
          <p:cNvSpPr txBox="1"/>
          <p:nvPr/>
        </p:nvSpPr>
        <p:spPr>
          <a:xfrm>
            <a:off x="227377" y="961685"/>
            <a:ext cx="11042446" cy="369332"/>
          </a:xfrm>
          <a:prstGeom prst="rect">
            <a:avLst/>
          </a:prstGeom>
          <a:noFill/>
        </p:spPr>
        <p:txBody>
          <a:bodyPr wrap="none" rtlCol="0">
            <a:spAutoFit/>
          </a:bodyPr>
          <a:lstStyle/>
          <a:p>
            <a:pPr defTabSz="685800"/>
            <a:r>
              <a:rPr lang="en-US" b="1" i="1" dirty="0">
                <a:latin typeface="Arial" panose="020B0604020202020204" pitchFamily="34" charset="0"/>
                <a:ea typeface="Calibri" panose="020F0502020204030204" pitchFamily="34" charset="0"/>
              </a:rPr>
              <a:t>Avoid bias caused by limited /unrepresentative data and differentiation based on protected classes</a:t>
            </a:r>
            <a:endParaRPr lang="en-US" baseline="30000" dirty="0">
              <a:latin typeface="Arial" panose="020B060402020202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3B339D82-6F95-7A78-86E8-8F6E89C849BF}"/>
              </a:ext>
            </a:extLst>
          </p:cNvPr>
          <p:cNvSpPr txBox="1"/>
          <p:nvPr/>
        </p:nvSpPr>
        <p:spPr>
          <a:xfrm>
            <a:off x="334775" y="1387581"/>
            <a:ext cx="11361232" cy="923330"/>
          </a:xfrm>
          <a:custGeom>
            <a:avLst/>
            <a:gdLst>
              <a:gd name="connsiteX0" fmla="*/ 0 w 11361232"/>
              <a:gd name="connsiteY0" fmla="*/ 0 h 923330"/>
              <a:gd name="connsiteX1" fmla="*/ 370735 w 11361232"/>
              <a:gd name="connsiteY1" fmla="*/ 0 h 923330"/>
              <a:gd name="connsiteX2" fmla="*/ 855082 w 11361232"/>
              <a:gd name="connsiteY2" fmla="*/ 0 h 923330"/>
              <a:gd name="connsiteX3" fmla="*/ 1112205 w 11361232"/>
              <a:gd name="connsiteY3" fmla="*/ 0 h 923330"/>
              <a:gd name="connsiteX4" fmla="*/ 1369327 w 11361232"/>
              <a:gd name="connsiteY4" fmla="*/ 0 h 923330"/>
              <a:gd name="connsiteX5" fmla="*/ 2080899 w 11361232"/>
              <a:gd name="connsiteY5" fmla="*/ 0 h 923330"/>
              <a:gd name="connsiteX6" fmla="*/ 2451634 w 11361232"/>
              <a:gd name="connsiteY6" fmla="*/ 0 h 923330"/>
              <a:gd name="connsiteX7" fmla="*/ 2822369 w 11361232"/>
              <a:gd name="connsiteY7" fmla="*/ 0 h 923330"/>
              <a:gd name="connsiteX8" fmla="*/ 3193104 w 11361232"/>
              <a:gd name="connsiteY8" fmla="*/ 0 h 923330"/>
              <a:gd name="connsiteX9" fmla="*/ 3450227 w 11361232"/>
              <a:gd name="connsiteY9" fmla="*/ 0 h 923330"/>
              <a:gd name="connsiteX10" fmla="*/ 3934574 w 11361232"/>
              <a:gd name="connsiteY10" fmla="*/ 0 h 923330"/>
              <a:gd name="connsiteX11" fmla="*/ 4532534 w 11361232"/>
              <a:gd name="connsiteY11" fmla="*/ 0 h 923330"/>
              <a:gd name="connsiteX12" fmla="*/ 5244106 w 11361232"/>
              <a:gd name="connsiteY12" fmla="*/ 0 h 923330"/>
              <a:gd name="connsiteX13" fmla="*/ 6069290 w 11361232"/>
              <a:gd name="connsiteY13" fmla="*/ 0 h 923330"/>
              <a:gd name="connsiteX14" fmla="*/ 6667249 w 11361232"/>
              <a:gd name="connsiteY14" fmla="*/ 0 h 923330"/>
              <a:gd name="connsiteX15" fmla="*/ 6924372 w 11361232"/>
              <a:gd name="connsiteY15" fmla="*/ 0 h 923330"/>
              <a:gd name="connsiteX16" fmla="*/ 7522332 w 11361232"/>
              <a:gd name="connsiteY16" fmla="*/ 0 h 923330"/>
              <a:gd name="connsiteX17" fmla="*/ 8006679 w 11361232"/>
              <a:gd name="connsiteY17" fmla="*/ 0 h 923330"/>
              <a:gd name="connsiteX18" fmla="*/ 8604638 w 11361232"/>
              <a:gd name="connsiteY18" fmla="*/ 0 h 923330"/>
              <a:gd name="connsiteX19" fmla="*/ 8975373 w 11361232"/>
              <a:gd name="connsiteY19" fmla="*/ 0 h 923330"/>
              <a:gd name="connsiteX20" fmla="*/ 9686945 w 11361232"/>
              <a:gd name="connsiteY20" fmla="*/ 0 h 923330"/>
              <a:gd name="connsiteX21" fmla="*/ 10512129 w 11361232"/>
              <a:gd name="connsiteY21" fmla="*/ 0 h 923330"/>
              <a:gd name="connsiteX22" fmla="*/ 11361232 w 11361232"/>
              <a:gd name="connsiteY22" fmla="*/ 0 h 923330"/>
              <a:gd name="connsiteX23" fmla="*/ 11361232 w 11361232"/>
              <a:gd name="connsiteY23" fmla="*/ 461665 h 923330"/>
              <a:gd name="connsiteX24" fmla="*/ 11361232 w 11361232"/>
              <a:gd name="connsiteY24" fmla="*/ 923330 h 923330"/>
              <a:gd name="connsiteX25" fmla="*/ 10649660 w 11361232"/>
              <a:gd name="connsiteY25" fmla="*/ 923330 h 923330"/>
              <a:gd name="connsiteX26" fmla="*/ 10392537 w 11361232"/>
              <a:gd name="connsiteY26" fmla="*/ 923330 h 923330"/>
              <a:gd name="connsiteX27" fmla="*/ 9680966 w 11361232"/>
              <a:gd name="connsiteY27" fmla="*/ 923330 h 923330"/>
              <a:gd name="connsiteX28" fmla="*/ 8855781 w 11361232"/>
              <a:gd name="connsiteY28" fmla="*/ 923330 h 923330"/>
              <a:gd name="connsiteX29" fmla="*/ 8144209 w 11361232"/>
              <a:gd name="connsiteY29" fmla="*/ 923330 h 923330"/>
              <a:gd name="connsiteX30" fmla="*/ 7659862 w 11361232"/>
              <a:gd name="connsiteY30" fmla="*/ 923330 h 923330"/>
              <a:gd name="connsiteX31" fmla="*/ 7175515 w 11361232"/>
              <a:gd name="connsiteY31" fmla="*/ 923330 h 923330"/>
              <a:gd name="connsiteX32" fmla="*/ 6577555 w 11361232"/>
              <a:gd name="connsiteY32" fmla="*/ 923330 h 923330"/>
              <a:gd name="connsiteX33" fmla="*/ 6320433 w 11361232"/>
              <a:gd name="connsiteY33" fmla="*/ 923330 h 923330"/>
              <a:gd name="connsiteX34" fmla="*/ 5495249 w 11361232"/>
              <a:gd name="connsiteY34" fmla="*/ 923330 h 923330"/>
              <a:gd name="connsiteX35" fmla="*/ 5124514 w 11361232"/>
              <a:gd name="connsiteY35" fmla="*/ 923330 h 923330"/>
              <a:gd name="connsiteX36" fmla="*/ 4412942 w 11361232"/>
              <a:gd name="connsiteY36" fmla="*/ 923330 h 923330"/>
              <a:gd name="connsiteX37" fmla="*/ 3701370 w 11361232"/>
              <a:gd name="connsiteY37" fmla="*/ 923330 h 923330"/>
              <a:gd name="connsiteX38" fmla="*/ 2876186 w 11361232"/>
              <a:gd name="connsiteY38" fmla="*/ 923330 h 923330"/>
              <a:gd name="connsiteX39" fmla="*/ 2164614 w 11361232"/>
              <a:gd name="connsiteY39" fmla="*/ 923330 h 923330"/>
              <a:gd name="connsiteX40" fmla="*/ 1339429 w 11361232"/>
              <a:gd name="connsiteY40" fmla="*/ 923330 h 923330"/>
              <a:gd name="connsiteX41" fmla="*/ 968695 w 11361232"/>
              <a:gd name="connsiteY41" fmla="*/ 923330 h 923330"/>
              <a:gd name="connsiteX42" fmla="*/ 0 w 11361232"/>
              <a:gd name="connsiteY42" fmla="*/ 923330 h 923330"/>
              <a:gd name="connsiteX43" fmla="*/ 0 w 11361232"/>
              <a:gd name="connsiteY43" fmla="*/ 443198 h 923330"/>
              <a:gd name="connsiteX44" fmla="*/ 0 w 11361232"/>
              <a:gd name="connsiteY44"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61232" h="923330" fill="none" extrusionOk="0">
                <a:moveTo>
                  <a:pt x="0" y="0"/>
                </a:moveTo>
                <a:cubicBezTo>
                  <a:pt x="84652" y="-35531"/>
                  <a:pt x="232622" y="8483"/>
                  <a:pt x="370735" y="0"/>
                </a:cubicBezTo>
                <a:cubicBezTo>
                  <a:pt x="508848" y="-8483"/>
                  <a:pt x="618997" y="57539"/>
                  <a:pt x="855082" y="0"/>
                </a:cubicBezTo>
                <a:cubicBezTo>
                  <a:pt x="1091167" y="-57539"/>
                  <a:pt x="1017025" y="24331"/>
                  <a:pt x="1112205" y="0"/>
                </a:cubicBezTo>
                <a:cubicBezTo>
                  <a:pt x="1207385" y="-24331"/>
                  <a:pt x="1295384" y="20980"/>
                  <a:pt x="1369327" y="0"/>
                </a:cubicBezTo>
                <a:cubicBezTo>
                  <a:pt x="1443270" y="-20980"/>
                  <a:pt x="1891165" y="67462"/>
                  <a:pt x="2080899" y="0"/>
                </a:cubicBezTo>
                <a:cubicBezTo>
                  <a:pt x="2270633" y="-67462"/>
                  <a:pt x="2328268" y="18582"/>
                  <a:pt x="2451634" y="0"/>
                </a:cubicBezTo>
                <a:cubicBezTo>
                  <a:pt x="2575000" y="-18582"/>
                  <a:pt x="2677616" y="36004"/>
                  <a:pt x="2822369" y="0"/>
                </a:cubicBezTo>
                <a:cubicBezTo>
                  <a:pt x="2967123" y="-36004"/>
                  <a:pt x="3098657" y="29003"/>
                  <a:pt x="3193104" y="0"/>
                </a:cubicBezTo>
                <a:cubicBezTo>
                  <a:pt x="3287551" y="-29003"/>
                  <a:pt x="3357926" y="21257"/>
                  <a:pt x="3450227" y="0"/>
                </a:cubicBezTo>
                <a:cubicBezTo>
                  <a:pt x="3542528" y="-21257"/>
                  <a:pt x="3822420" y="12099"/>
                  <a:pt x="3934574" y="0"/>
                </a:cubicBezTo>
                <a:cubicBezTo>
                  <a:pt x="4046728" y="-12099"/>
                  <a:pt x="4286155" y="15721"/>
                  <a:pt x="4532534" y="0"/>
                </a:cubicBezTo>
                <a:cubicBezTo>
                  <a:pt x="4778913" y="-15721"/>
                  <a:pt x="5054490" y="39476"/>
                  <a:pt x="5244106" y="0"/>
                </a:cubicBezTo>
                <a:cubicBezTo>
                  <a:pt x="5433722" y="-39476"/>
                  <a:pt x="5751482" y="124"/>
                  <a:pt x="6069290" y="0"/>
                </a:cubicBezTo>
                <a:cubicBezTo>
                  <a:pt x="6387098" y="-124"/>
                  <a:pt x="6532632" y="28888"/>
                  <a:pt x="6667249" y="0"/>
                </a:cubicBezTo>
                <a:cubicBezTo>
                  <a:pt x="6801866" y="-28888"/>
                  <a:pt x="6812868" y="24602"/>
                  <a:pt x="6924372" y="0"/>
                </a:cubicBezTo>
                <a:cubicBezTo>
                  <a:pt x="7035876" y="-24602"/>
                  <a:pt x="7226290" y="22461"/>
                  <a:pt x="7522332" y="0"/>
                </a:cubicBezTo>
                <a:cubicBezTo>
                  <a:pt x="7818374" y="-22461"/>
                  <a:pt x="7827060" y="2949"/>
                  <a:pt x="8006679" y="0"/>
                </a:cubicBezTo>
                <a:cubicBezTo>
                  <a:pt x="8186298" y="-2949"/>
                  <a:pt x="8368261" y="40693"/>
                  <a:pt x="8604638" y="0"/>
                </a:cubicBezTo>
                <a:cubicBezTo>
                  <a:pt x="8841015" y="-40693"/>
                  <a:pt x="8842472" y="8966"/>
                  <a:pt x="8975373" y="0"/>
                </a:cubicBezTo>
                <a:cubicBezTo>
                  <a:pt x="9108274" y="-8966"/>
                  <a:pt x="9538379" y="5867"/>
                  <a:pt x="9686945" y="0"/>
                </a:cubicBezTo>
                <a:cubicBezTo>
                  <a:pt x="9835511" y="-5867"/>
                  <a:pt x="10339884" y="74930"/>
                  <a:pt x="10512129" y="0"/>
                </a:cubicBezTo>
                <a:cubicBezTo>
                  <a:pt x="10684374" y="-74930"/>
                  <a:pt x="11162641" y="84429"/>
                  <a:pt x="11361232" y="0"/>
                </a:cubicBezTo>
                <a:cubicBezTo>
                  <a:pt x="11406890" y="178588"/>
                  <a:pt x="11310527" y="342128"/>
                  <a:pt x="11361232" y="461665"/>
                </a:cubicBezTo>
                <a:cubicBezTo>
                  <a:pt x="11411937" y="581202"/>
                  <a:pt x="11306525" y="768056"/>
                  <a:pt x="11361232" y="923330"/>
                </a:cubicBezTo>
                <a:cubicBezTo>
                  <a:pt x="11019524" y="995232"/>
                  <a:pt x="10803409" y="886663"/>
                  <a:pt x="10649660" y="923330"/>
                </a:cubicBezTo>
                <a:cubicBezTo>
                  <a:pt x="10495911" y="959997"/>
                  <a:pt x="10512361" y="893011"/>
                  <a:pt x="10392537" y="923330"/>
                </a:cubicBezTo>
                <a:cubicBezTo>
                  <a:pt x="10272713" y="953649"/>
                  <a:pt x="9900082" y="906150"/>
                  <a:pt x="9680966" y="923330"/>
                </a:cubicBezTo>
                <a:cubicBezTo>
                  <a:pt x="9461850" y="940510"/>
                  <a:pt x="9068332" y="855300"/>
                  <a:pt x="8855781" y="923330"/>
                </a:cubicBezTo>
                <a:cubicBezTo>
                  <a:pt x="8643231" y="991360"/>
                  <a:pt x="8450606" y="877727"/>
                  <a:pt x="8144209" y="923330"/>
                </a:cubicBezTo>
                <a:cubicBezTo>
                  <a:pt x="7837812" y="968933"/>
                  <a:pt x="7805023" y="891393"/>
                  <a:pt x="7659862" y="923330"/>
                </a:cubicBezTo>
                <a:cubicBezTo>
                  <a:pt x="7514701" y="955267"/>
                  <a:pt x="7291136" y="874339"/>
                  <a:pt x="7175515" y="923330"/>
                </a:cubicBezTo>
                <a:cubicBezTo>
                  <a:pt x="7059894" y="972321"/>
                  <a:pt x="6833998" y="915143"/>
                  <a:pt x="6577555" y="923330"/>
                </a:cubicBezTo>
                <a:cubicBezTo>
                  <a:pt x="6321112" y="931517"/>
                  <a:pt x="6385766" y="913714"/>
                  <a:pt x="6320433" y="923330"/>
                </a:cubicBezTo>
                <a:cubicBezTo>
                  <a:pt x="6255100" y="932946"/>
                  <a:pt x="5663613" y="868366"/>
                  <a:pt x="5495249" y="923330"/>
                </a:cubicBezTo>
                <a:cubicBezTo>
                  <a:pt x="5326885" y="978294"/>
                  <a:pt x="5241071" y="909402"/>
                  <a:pt x="5124514" y="923330"/>
                </a:cubicBezTo>
                <a:cubicBezTo>
                  <a:pt x="5007958" y="937258"/>
                  <a:pt x="4727652" y="914002"/>
                  <a:pt x="4412942" y="923330"/>
                </a:cubicBezTo>
                <a:cubicBezTo>
                  <a:pt x="4098232" y="932658"/>
                  <a:pt x="3972299" y="839538"/>
                  <a:pt x="3701370" y="923330"/>
                </a:cubicBezTo>
                <a:cubicBezTo>
                  <a:pt x="3430441" y="1007122"/>
                  <a:pt x="3168347" y="852877"/>
                  <a:pt x="2876186" y="923330"/>
                </a:cubicBezTo>
                <a:cubicBezTo>
                  <a:pt x="2584025" y="993783"/>
                  <a:pt x="2518834" y="864531"/>
                  <a:pt x="2164614" y="923330"/>
                </a:cubicBezTo>
                <a:cubicBezTo>
                  <a:pt x="1810394" y="982129"/>
                  <a:pt x="1545225" y="851641"/>
                  <a:pt x="1339429" y="923330"/>
                </a:cubicBezTo>
                <a:cubicBezTo>
                  <a:pt x="1133634" y="995019"/>
                  <a:pt x="1087553" y="922705"/>
                  <a:pt x="968695" y="923330"/>
                </a:cubicBezTo>
                <a:cubicBezTo>
                  <a:pt x="849837" y="923955"/>
                  <a:pt x="327369" y="874576"/>
                  <a:pt x="0" y="923330"/>
                </a:cubicBezTo>
                <a:cubicBezTo>
                  <a:pt x="-41239" y="817934"/>
                  <a:pt x="45287" y="659170"/>
                  <a:pt x="0" y="443198"/>
                </a:cubicBezTo>
                <a:cubicBezTo>
                  <a:pt x="-45287" y="227226"/>
                  <a:pt x="35323" y="122302"/>
                  <a:pt x="0" y="0"/>
                </a:cubicBezTo>
                <a:close/>
              </a:path>
              <a:path w="11361232" h="923330" stroke="0" extrusionOk="0">
                <a:moveTo>
                  <a:pt x="0" y="0"/>
                </a:moveTo>
                <a:cubicBezTo>
                  <a:pt x="78222" y="-1416"/>
                  <a:pt x="245389" y="9721"/>
                  <a:pt x="370735" y="0"/>
                </a:cubicBezTo>
                <a:cubicBezTo>
                  <a:pt x="496082" y="-9721"/>
                  <a:pt x="711119" y="39961"/>
                  <a:pt x="968695" y="0"/>
                </a:cubicBezTo>
                <a:cubicBezTo>
                  <a:pt x="1226271" y="-39961"/>
                  <a:pt x="1123591" y="10098"/>
                  <a:pt x="1225817" y="0"/>
                </a:cubicBezTo>
                <a:cubicBezTo>
                  <a:pt x="1328043" y="-10098"/>
                  <a:pt x="1754864" y="50382"/>
                  <a:pt x="1937389" y="0"/>
                </a:cubicBezTo>
                <a:cubicBezTo>
                  <a:pt x="2119914" y="-50382"/>
                  <a:pt x="2223599" y="3259"/>
                  <a:pt x="2308124" y="0"/>
                </a:cubicBezTo>
                <a:cubicBezTo>
                  <a:pt x="2392650" y="-3259"/>
                  <a:pt x="2666530" y="55426"/>
                  <a:pt x="2792471" y="0"/>
                </a:cubicBezTo>
                <a:cubicBezTo>
                  <a:pt x="2918412" y="-55426"/>
                  <a:pt x="3015065" y="12243"/>
                  <a:pt x="3163206" y="0"/>
                </a:cubicBezTo>
                <a:cubicBezTo>
                  <a:pt x="3311348" y="-12243"/>
                  <a:pt x="3435591" y="7339"/>
                  <a:pt x="3533941" y="0"/>
                </a:cubicBezTo>
                <a:cubicBezTo>
                  <a:pt x="3632292" y="-7339"/>
                  <a:pt x="4046103" y="516"/>
                  <a:pt x="4245513" y="0"/>
                </a:cubicBezTo>
                <a:cubicBezTo>
                  <a:pt x="4444923" y="-516"/>
                  <a:pt x="4603078" y="11441"/>
                  <a:pt x="4843473" y="0"/>
                </a:cubicBezTo>
                <a:cubicBezTo>
                  <a:pt x="5083868" y="-11441"/>
                  <a:pt x="5413938" y="82780"/>
                  <a:pt x="5668657" y="0"/>
                </a:cubicBezTo>
                <a:cubicBezTo>
                  <a:pt x="5923376" y="-82780"/>
                  <a:pt x="5969748" y="13937"/>
                  <a:pt x="6266616" y="0"/>
                </a:cubicBezTo>
                <a:cubicBezTo>
                  <a:pt x="6563484" y="-13937"/>
                  <a:pt x="6655617" y="8576"/>
                  <a:pt x="6978188" y="0"/>
                </a:cubicBezTo>
                <a:cubicBezTo>
                  <a:pt x="7300759" y="-8576"/>
                  <a:pt x="7301128" y="68610"/>
                  <a:pt x="7576148" y="0"/>
                </a:cubicBezTo>
                <a:cubicBezTo>
                  <a:pt x="7851168" y="-68610"/>
                  <a:pt x="7734983" y="10813"/>
                  <a:pt x="7833270" y="0"/>
                </a:cubicBezTo>
                <a:cubicBezTo>
                  <a:pt x="7931557" y="-10813"/>
                  <a:pt x="8207407" y="45284"/>
                  <a:pt x="8544842" y="0"/>
                </a:cubicBezTo>
                <a:cubicBezTo>
                  <a:pt x="8882277" y="-45284"/>
                  <a:pt x="8894670" y="23194"/>
                  <a:pt x="9029190" y="0"/>
                </a:cubicBezTo>
                <a:cubicBezTo>
                  <a:pt x="9163710" y="-23194"/>
                  <a:pt x="9313439" y="656"/>
                  <a:pt x="9399925" y="0"/>
                </a:cubicBezTo>
                <a:cubicBezTo>
                  <a:pt x="9486411" y="-656"/>
                  <a:pt x="9693811" y="10580"/>
                  <a:pt x="9770660" y="0"/>
                </a:cubicBezTo>
                <a:cubicBezTo>
                  <a:pt x="9847510" y="-10580"/>
                  <a:pt x="10247295" y="3232"/>
                  <a:pt x="10595844" y="0"/>
                </a:cubicBezTo>
                <a:cubicBezTo>
                  <a:pt x="10944393" y="-3232"/>
                  <a:pt x="11125529" y="66712"/>
                  <a:pt x="11361232" y="0"/>
                </a:cubicBezTo>
                <a:cubicBezTo>
                  <a:pt x="11367379" y="192704"/>
                  <a:pt x="11306037" y="288985"/>
                  <a:pt x="11361232" y="480132"/>
                </a:cubicBezTo>
                <a:cubicBezTo>
                  <a:pt x="11416427" y="671279"/>
                  <a:pt x="11339089" y="795211"/>
                  <a:pt x="11361232" y="923330"/>
                </a:cubicBezTo>
                <a:cubicBezTo>
                  <a:pt x="11121582" y="962542"/>
                  <a:pt x="10996502" y="869999"/>
                  <a:pt x="10876885" y="923330"/>
                </a:cubicBezTo>
                <a:cubicBezTo>
                  <a:pt x="10757268" y="976661"/>
                  <a:pt x="10271008" y="872904"/>
                  <a:pt x="10051701" y="923330"/>
                </a:cubicBezTo>
                <a:cubicBezTo>
                  <a:pt x="9832394" y="973756"/>
                  <a:pt x="9760856" y="910321"/>
                  <a:pt x="9680966" y="923330"/>
                </a:cubicBezTo>
                <a:cubicBezTo>
                  <a:pt x="9601077" y="936339"/>
                  <a:pt x="9088833" y="857070"/>
                  <a:pt x="8855781" y="923330"/>
                </a:cubicBezTo>
                <a:cubicBezTo>
                  <a:pt x="8622729" y="989590"/>
                  <a:pt x="8389497" y="875388"/>
                  <a:pt x="8257822" y="923330"/>
                </a:cubicBezTo>
                <a:cubicBezTo>
                  <a:pt x="8126147" y="971272"/>
                  <a:pt x="8008503" y="892175"/>
                  <a:pt x="7887087" y="923330"/>
                </a:cubicBezTo>
                <a:cubicBezTo>
                  <a:pt x="7765672" y="954485"/>
                  <a:pt x="7718011" y="916203"/>
                  <a:pt x="7629964" y="923330"/>
                </a:cubicBezTo>
                <a:cubicBezTo>
                  <a:pt x="7541917" y="930457"/>
                  <a:pt x="7132465" y="921885"/>
                  <a:pt x="6804780" y="923330"/>
                </a:cubicBezTo>
                <a:cubicBezTo>
                  <a:pt x="6477095" y="924775"/>
                  <a:pt x="6460108" y="911892"/>
                  <a:pt x="6206820" y="923330"/>
                </a:cubicBezTo>
                <a:cubicBezTo>
                  <a:pt x="5953532" y="934768"/>
                  <a:pt x="5955763" y="900480"/>
                  <a:pt x="5722473" y="923330"/>
                </a:cubicBezTo>
                <a:cubicBezTo>
                  <a:pt x="5489183" y="946180"/>
                  <a:pt x="5382141" y="917782"/>
                  <a:pt x="5238126" y="923330"/>
                </a:cubicBezTo>
                <a:cubicBezTo>
                  <a:pt x="5094111" y="928878"/>
                  <a:pt x="5044469" y="902107"/>
                  <a:pt x="4981003" y="923330"/>
                </a:cubicBezTo>
                <a:cubicBezTo>
                  <a:pt x="4917537" y="944553"/>
                  <a:pt x="4451731" y="850873"/>
                  <a:pt x="4155819" y="923330"/>
                </a:cubicBezTo>
                <a:cubicBezTo>
                  <a:pt x="3859907" y="995787"/>
                  <a:pt x="3902773" y="911641"/>
                  <a:pt x="3671472" y="923330"/>
                </a:cubicBezTo>
                <a:cubicBezTo>
                  <a:pt x="3440171" y="935019"/>
                  <a:pt x="3423304" y="884574"/>
                  <a:pt x="3300737" y="923330"/>
                </a:cubicBezTo>
                <a:cubicBezTo>
                  <a:pt x="3178170" y="962086"/>
                  <a:pt x="3131889" y="915001"/>
                  <a:pt x="3043614" y="923330"/>
                </a:cubicBezTo>
                <a:cubicBezTo>
                  <a:pt x="2955339" y="931659"/>
                  <a:pt x="2862596" y="905423"/>
                  <a:pt x="2786492" y="923330"/>
                </a:cubicBezTo>
                <a:cubicBezTo>
                  <a:pt x="2710388" y="941237"/>
                  <a:pt x="2615892" y="919038"/>
                  <a:pt x="2529369" y="923330"/>
                </a:cubicBezTo>
                <a:cubicBezTo>
                  <a:pt x="2442846" y="927622"/>
                  <a:pt x="2297260" y="915357"/>
                  <a:pt x="2158634" y="923330"/>
                </a:cubicBezTo>
                <a:cubicBezTo>
                  <a:pt x="2020009" y="931303"/>
                  <a:pt x="1767356" y="902296"/>
                  <a:pt x="1447062" y="923330"/>
                </a:cubicBezTo>
                <a:cubicBezTo>
                  <a:pt x="1126768" y="944364"/>
                  <a:pt x="836516" y="888141"/>
                  <a:pt x="621878" y="923330"/>
                </a:cubicBezTo>
                <a:cubicBezTo>
                  <a:pt x="407240" y="958519"/>
                  <a:pt x="278209" y="856354"/>
                  <a:pt x="0" y="923330"/>
                </a:cubicBezTo>
                <a:cubicBezTo>
                  <a:pt x="-3851" y="719365"/>
                  <a:pt x="20850" y="596941"/>
                  <a:pt x="0" y="480132"/>
                </a:cubicBezTo>
                <a:cubicBezTo>
                  <a:pt x="-20850" y="363323"/>
                  <a:pt x="48828" y="215582"/>
                  <a:pt x="0" y="0"/>
                </a:cubicBezTo>
                <a:close/>
              </a:path>
            </a:pathLst>
          </a:custGeom>
          <a:solidFill>
            <a:schemeClr val="bg1"/>
          </a:solidFill>
          <a:ln w="28575">
            <a:solidFill>
              <a:srgbClr val="002060"/>
            </a:solidFill>
            <a:extLst>
              <a:ext uri="{C807C97D-BFC1-408E-A445-0C87EB9F89A2}">
                <ask:lineSketchStyleProps xmlns:ask="http://schemas.microsoft.com/office/drawing/2018/sketchyshapes" sd="1943907284">
                  <a:prstGeom prst="rect">
                    <a:avLst/>
                  </a:prstGeom>
                  <ask:type>
                    <ask:lineSketchScribble/>
                  </ask:type>
                </ask:lineSketchStyleProps>
              </a:ext>
            </a:extLst>
          </a:ln>
          <a:effectLst>
            <a:glow rad="63500">
              <a:schemeClr val="accent1">
                <a:satMod val="175000"/>
                <a:alpha val="40000"/>
              </a:schemeClr>
            </a:glow>
          </a:effectLst>
        </p:spPr>
        <p:txBody>
          <a:bodyPr wrap="square" rtlCol="0">
            <a:spAutoFit/>
          </a:bodyPr>
          <a:lstStyle>
            <a:defPPr>
              <a:defRPr lang="en-US"/>
            </a:defPPr>
            <a:lvl1pPr defTabSz="685800">
              <a:defRPr sz="1200" b="1" i="1">
                <a:solidFill>
                  <a:srgbClr val="404040"/>
                </a:solidFill>
                <a:latin typeface="Castellar" panose="020A0402060406010301" pitchFamily="18" charset="0"/>
                <a:ea typeface="ADLaM Display" panose="020F0502020204030204" pitchFamily="2" charset="0"/>
                <a:cs typeface="ADLaM Display" panose="020F0502020204030204" pitchFamily="2" charset="0"/>
              </a:defRPr>
            </a:lvl1pPr>
          </a:lstStyle>
          <a:p>
            <a:r>
              <a:rPr lang="en-US" sz="1800" dirty="0"/>
              <a:t>Amazon scraps secret AI recruiting tool that showed bias against women</a:t>
            </a:r>
          </a:p>
          <a:p>
            <a:endParaRPr lang="en-US" sz="1800" dirty="0"/>
          </a:p>
          <a:p>
            <a:r>
              <a:rPr lang="en-US" sz="1800" dirty="0">
                <a:solidFill>
                  <a:srgbClr val="3A3ACC"/>
                </a:solidFill>
                <a:latin typeface="var(--font-heading)"/>
                <a:hlinkClick r:id="rId3">
                  <a:extLst>
                    <a:ext uri="{A12FA001-AC4F-418D-AE19-62706E023703}">
                      <ahyp:hlinkClr xmlns:ahyp="http://schemas.microsoft.com/office/drawing/2018/hyperlinkcolor" val="tx"/>
                    </a:ext>
                  </a:extLst>
                </a:hlinkClick>
              </a:rPr>
              <a:t>-Reuters</a:t>
            </a:r>
            <a:r>
              <a:rPr lang="en-US" sz="1800" dirty="0">
                <a:solidFill>
                  <a:srgbClr val="3A3ACC"/>
                </a:solidFill>
                <a:latin typeface="var(--font-heading)"/>
              </a:rPr>
              <a:t>, Oct. 2018</a:t>
            </a:r>
          </a:p>
        </p:txBody>
      </p:sp>
      <p:sp>
        <p:nvSpPr>
          <p:cNvPr id="15" name="TextBox 14">
            <a:extLst>
              <a:ext uri="{FF2B5EF4-FFF2-40B4-BE49-F238E27FC236}">
                <a16:creationId xmlns:a16="http://schemas.microsoft.com/office/drawing/2014/main" id="{10213AC6-9A57-C001-4B78-A4B94F7C954F}"/>
              </a:ext>
            </a:extLst>
          </p:cNvPr>
          <p:cNvSpPr txBox="1"/>
          <p:nvPr/>
        </p:nvSpPr>
        <p:spPr>
          <a:xfrm>
            <a:off x="334775" y="2468742"/>
            <a:ext cx="1552214" cy="369332"/>
          </a:xfrm>
          <a:prstGeom prst="rect">
            <a:avLst/>
          </a:prstGeom>
          <a:noFill/>
        </p:spPr>
        <p:txBody>
          <a:bodyPr wrap="square" rtlCol="0">
            <a:spAutoFit/>
          </a:bodyPr>
          <a:lstStyle/>
          <a:p>
            <a:pPr defTabSz="685800"/>
            <a:r>
              <a:rPr lang="en-US" b="1" i="1" u="sng" dirty="0">
                <a:solidFill>
                  <a:srgbClr val="000000"/>
                </a:solidFill>
                <a:latin typeface="Ariel"/>
              </a:rPr>
              <a:t>Standards:</a:t>
            </a:r>
          </a:p>
        </p:txBody>
      </p:sp>
      <p:sp>
        <p:nvSpPr>
          <p:cNvPr id="16" name="TextBox 15">
            <a:extLst>
              <a:ext uri="{FF2B5EF4-FFF2-40B4-BE49-F238E27FC236}">
                <a16:creationId xmlns:a16="http://schemas.microsoft.com/office/drawing/2014/main" id="{432FB5D5-0A67-D43E-82B4-CD5A6DA88FA5}"/>
              </a:ext>
            </a:extLst>
          </p:cNvPr>
          <p:cNvSpPr txBox="1"/>
          <p:nvPr/>
        </p:nvSpPr>
        <p:spPr>
          <a:xfrm>
            <a:off x="227377" y="2838074"/>
            <a:ext cx="3658940" cy="3323987"/>
          </a:xfrm>
          <a:prstGeom prst="rect">
            <a:avLst/>
          </a:prstGeom>
          <a:noFill/>
        </p:spPr>
        <p:txBody>
          <a:bodyPr wrap="square" rtlCol="0">
            <a:spAutoFit/>
          </a:bodyPr>
          <a:lstStyle/>
          <a:p>
            <a:pPr defTabSz="685800"/>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Require a review in model development to ensure data is reasonable, sufficient, and appropriate.</a:t>
            </a:r>
          </a:p>
          <a:p>
            <a:pPr defTabSz="685800"/>
            <a:endParaRPr lang="en-US" baseline="30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defTabSz="685800"/>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Require a compliance review to ensure no protected class pricing rules are violated.</a:t>
            </a:r>
          </a:p>
          <a:p>
            <a:pPr defTabSz="685800"/>
            <a:endPar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defTabSz="685800"/>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Require ongoing monitoring and review to ensure results remain unbiased.</a:t>
            </a:r>
            <a:endParaRPr lang="en-US" dirty="0">
              <a:solidFill>
                <a:srgbClr val="000000"/>
              </a:solidFill>
              <a:latin typeface="Aptos Light"/>
            </a:endParaRPr>
          </a:p>
        </p:txBody>
      </p:sp>
      <p:cxnSp>
        <p:nvCxnSpPr>
          <p:cNvPr id="17" name="Straight Arrow Connector 16">
            <a:extLst>
              <a:ext uri="{FF2B5EF4-FFF2-40B4-BE49-F238E27FC236}">
                <a16:creationId xmlns:a16="http://schemas.microsoft.com/office/drawing/2014/main" id="{3BF48F88-240C-AC31-4DEC-3D3B451A6F2C}"/>
              </a:ext>
            </a:extLst>
          </p:cNvPr>
          <p:cNvCxnSpPr>
            <a:cxnSpLocks/>
          </p:cNvCxnSpPr>
          <p:nvPr/>
        </p:nvCxnSpPr>
        <p:spPr>
          <a:xfrm flipV="1">
            <a:off x="3835467" y="3910138"/>
            <a:ext cx="456232" cy="4549"/>
          </a:xfrm>
          <a:prstGeom prst="straightConnector1">
            <a:avLst/>
          </a:prstGeom>
          <a:ln w="381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sp>
        <p:nvSpPr>
          <p:cNvPr id="18" name="TextBox 17">
            <a:extLst>
              <a:ext uri="{FF2B5EF4-FFF2-40B4-BE49-F238E27FC236}">
                <a16:creationId xmlns:a16="http://schemas.microsoft.com/office/drawing/2014/main" id="{A8CCED7C-A8AE-C032-6502-22739364D41E}"/>
              </a:ext>
            </a:extLst>
          </p:cNvPr>
          <p:cNvSpPr txBox="1"/>
          <p:nvPr/>
        </p:nvSpPr>
        <p:spPr>
          <a:xfrm>
            <a:off x="4426773" y="2524802"/>
            <a:ext cx="2555488" cy="369332"/>
          </a:xfrm>
          <a:prstGeom prst="rect">
            <a:avLst/>
          </a:prstGeom>
          <a:noFill/>
        </p:spPr>
        <p:txBody>
          <a:bodyPr wrap="square" rtlCol="0">
            <a:spAutoFit/>
          </a:bodyPr>
          <a:lstStyle/>
          <a:p>
            <a:pPr defTabSz="685800"/>
            <a:r>
              <a:rPr lang="en-US" b="1" i="1" u="sng" dirty="0">
                <a:solidFill>
                  <a:srgbClr val="000000"/>
                </a:solidFill>
                <a:latin typeface="Ariel"/>
              </a:rPr>
              <a:t>Best Practices:</a:t>
            </a:r>
          </a:p>
        </p:txBody>
      </p:sp>
      <p:sp>
        <p:nvSpPr>
          <p:cNvPr id="19" name="TextBox 18">
            <a:extLst>
              <a:ext uri="{FF2B5EF4-FFF2-40B4-BE49-F238E27FC236}">
                <a16:creationId xmlns:a16="http://schemas.microsoft.com/office/drawing/2014/main" id="{56349898-8314-2ECF-FF35-ABE6990C0AC7}"/>
              </a:ext>
            </a:extLst>
          </p:cNvPr>
          <p:cNvSpPr txBox="1"/>
          <p:nvPr/>
        </p:nvSpPr>
        <p:spPr>
          <a:xfrm>
            <a:off x="4424001" y="2884687"/>
            <a:ext cx="3032549" cy="2862322"/>
          </a:xfrm>
          <a:prstGeom prst="rect">
            <a:avLst/>
          </a:prstGeom>
          <a:noFill/>
        </p:spPr>
        <p:txBody>
          <a:bodyPr wrap="square" rtlCol="0">
            <a:spAutoFit/>
          </a:bodyPr>
          <a:lstStyle/>
          <a:p>
            <a:pPr defTabSz="685800"/>
            <a:r>
              <a:rPr lang="en-US" dirty="0">
                <a:solidFill>
                  <a:srgbClr val="000000"/>
                </a:solidFill>
                <a:latin typeface="Arial" panose="020B0604020202020204" pitchFamily="34" charset="0"/>
                <a:ea typeface="Calibri" panose="020F0502020204030204" pitchFamily="34" charset="0"/>
              </a:rPr>
              <a:t>Disclosure as much information as possible about the model development data.</a:t>
            </a:r>
          </a:p>
          <a:p>
            <a:pPr defTabSz="685800"/>
            <a:endParaRPr lang="en-US" dirty="0">
              <a:solidFill>
                <a:srgbClr val="000000"/>
              </a:solidFill>
              <a:latin typeface="Arial" panose="020B0604020202020204" pitchFamily="34" charset="0"/>
              <a:ea typeface="Calibri" panose="020F0502020204030204" pitchFamily="34" charset="0"/>
            </a:endParaRPr>
          </a:p>
          <a:p>
            <a:pPr defTabSz="685800"/>
            <a:r>
              <a:rPr lang="en-US" dirty="0">
                <a:solidFill>
                  <a:srgbClr val="000000"/>
                </a:solidFill>
                <a:latin typeface="Arial" panose="020B0604020202020204" pitchFamily="34" charset="0"/>
                <a:ea typeface="Calibri" panose="020F0502020204030204" pitchFamily="34" charset="0"/>
              </a:rPr>
              <a:t>Include a definition of data elements.</a:t>
            </a:r>
          </a:p>
          <a:p>
            <a:pPr defTabSz="685800"/>
            <a:endParaRPr lang="en-US" dirty="0">
              <a:solidFill>
                <a:srgbClr val="000000"/>
              </a:solidFill>
              <a:latin typeface="Arial" panose="020B0604020202020204" pitchFamily="34" charset="0"/>
              <a:ea typeface="Calibri" panose="020F0502020204030204" pitchFamily="34" charset="0"/>
            </a:endParaRPr>
          </a:p>
          <a:p>
            <a:pPr defTabSz="685800"/>
            <a:r>
              <a:rPr lang="en-US" dirty="0">
                <a:solidFill>
                  <a:srgbClr val="000000"/>
                </a:solidFill>
                <a:latin typeface="Arial" panose="020B0604020202020204" pitchFamily="34" charset="0"/>
                <a:ea typeface="Calibri" panose="020F0502020204030204" pitchFamily="34" charset="0"/>
              </a:rPr>
              <a:t>Solicit peer review of data selected.</a:t>
            </a:r>
          </a:p>
        </p:txBody>
      </p:sp>
      <p:cxnSp>
        <p:nvCxnSpPr>
          <p:cNvPr id="20" name="Straight Arrow Connector 19">
            <a:extLst>
              <a:ext uri="{FF2B5EF4-FFF2-40B4-BE49-F238E27FC236}">
                <a16:creationId xmlns:a16="http://schemas.microsoft.com/office/drawing/2014/main" id="{ABC9776B-2CF4-77FC-0C12-AB088A488B25}"/>
              </a:ext>
            </a:extLst>
          </p:cNvPr>
          <p:cNvCxnSpPr>
            <a:cxnSpLocks/>
          </p:cNvCxnSpPr>
          <p:nvPr/>
        </p:nvCxnSpPr>
        <p:spPr>
          <a:xfrm flipV="1">
            <a:off x="7317141" y="3910138"/>
            <a:ext cx="456232" cy="4549"/>
          </a:xfrm>
          <a:prstGeom prst="straightConnector1">
            <a:avLst/>
          </a:prstGeom>
          <a:ln w="381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sp>
        <p:nvSpPr>
          <p:cNvPr id="21" name="TextBox 20">
            <a:extLst>
              <a:ext uri="{FF2B5EF4-FFF2-40B4-BE49-F238E27FC236}">
                <a16:creationId xmlns:a16="http://schemas.microsoft.com/office/drawing/2014/main" id="{E27194AB-3D78-6C9E-D595-692F3B6535E0}"/>
              </a:ext>
            </a:extLst>
          </p:cNvPr>
          <p:cNvSpPr txBox="1"/>
          <p:nvPr/>
        </p:nvSpPr>
        <p:spPr>
          <a:xfrm>
            <a:off x="7912783" y="2515355"/>
            <a:ext cx="3044312" cy="369332"/>
          </a:xfrm>
          <a:prstGeom prst="rect">
            <a:avLst/>
          </a:prstGeom>
          <a:noFill/>
        </p:spPr>
        <p:txBody>
          <a:bodyPr wrap="square" rtlCol="0">
            <a:spAutoFit/>
          </a:bodyPr>
          <a:lstStyle/>
          <a:p>
            <a:pPr defTabSz="685800"/>
            <a:r>
              <a:rPr lang="en-US" b="1" i="1" u="sng" dirty="0">
                <a:solidFill>
                  <a:srgbClr val="000000"/>
                </a:solidFill>
                <a:latin typeface="Ariel"/>
              </a:rPr>
              <a:t>References for Actuaries:</a:t>
            </a:r>
          </a:p>
        </p:txBody>
      </p:sp>
      <p:sp>
        <p:nvSpPr>
          <p:cNvPr id="22" name="TextBox 21">
            <a:extLst>
              <a:ext uri="{FF2B5EF4-FFF2-40B4-BE49-F238E27FC236}">
                <a16:creationId xmlns:a16="http://schemas.microsoft.com/office/drawing/2014/main" id="{AE58F736-5B84-FA78-771C-D986F10CE5EA}"/>
              </a:ext>
            </a:extLst>
          </p:cNvPr>
          <p:cNvSpPr txBox="1"/>
          <p:nvPr/>
        </p:nvSpPr>
        <p:spPr>
          <a:xfrm>
            <a:off x="7912783" y="2915527"/>
            <a:ext cx="3592031" cy="2862322"/>
          </a:xfrm>
          <a:prstGeom prst="rect">
            <a:avLst/>
          </a:prstGeom>
          <a:noFill/>
        </p:spPr>
        <p:txBody>
          <a:bodyPr wrap="square" rtlCol="0">
            <a:spAutoFit/>
          </a:bodyPr>
          <a:lstStyle/>
          <a:p>
            <a:pPr defTabSz="685800"/>
            <a:r>
              <a:rPr lang="en-US" b="1" dirty="0">
                <a:solidFill>
                  <a:srgbClr val="3A3ACC"/>
                </a:solidFill>
                <a:latin typeface="Arial" panose="020B0604020202020204" pitchFamily="34" charset="0"/>
                <a:ea typeface="Calibri" panose="020F0502020204030204" pitchFamily="34" charset="0"/>
              </a:rPr>
              <a:t>ASOP 23 </a:t>
            </a:r>
            <a:r>
              <a:rPr lang="en-US" dirty="0">
                <a:solidFill>
                  <a:srgbClr val="000000"/>
                </a:solidFill>
                <a:latin typeface="Arial" panose="020B0604020202020204" pitchFamily="34" charset="0"/>
                <a:ea typeface="Calibri" panose="020F0502020204030204" pitchFamily="34" charset="0"/>
              </a:rPr>
              <a:t>– includes considerations of whether data is appropriate, reasonable, and sufficient.</a:t>
            </a:r>
          </a:p>
          <a:p>
            <a:pPr defTabSz="685800"/>
            <a:endParaRPr lang="en-US" dirty="0">
              <a:solidFill>
                <a:srgbClr val="000000"/>
              </a:solidFill>
              <a:latin typeface="Aptos Light"/>
            </a:endParaRPr>
          </a:p>
          <a:p>
            <a:pPr defTabSz="685800"/>
            <a:r>
              <a:rPr lang="en-US" b="1" dirty="0">
                <a:solidFill>
                  <a:srgbClr val="3A3ACC"/>
                </a:solidFill>
                <a:latin typeface="Arial" panose="020B0604020202020204" pitchFamily="34" charset="0"/>
                <a:ea typeface="Calibri" panose="020F0502020204030204" pitchFamily="34" charset="0"/>
              </a:rPr>
              <a:t>ASOP 12 </a:t>
            </a:r>
            <a:r>
              <a:rPr lang="en-US" dirty="0">
                <a:solidFill>
                  <a:srgbClr val="000000"/>
                </a:solidFill>
                <a:latin typeface="Arial" panose="020B0604020202020204" pitchFamily="34" charset="0"/>
                <a:ea typeface="Calibri" panose="020F0502020204030204" pitchFamily="34" charset="0"/>
              </a:rPr>
              <a:t>– includes considerations in establishing and testing a risk class and the relationship of risk characteristics to expected outcomes.</a:t>
            </a:r>
            <a:endParaRPr lang="en-US" dirty="0">
              <a:solidFill>
                <a:srgbClr val="000000"/>
              </a:solidFill>
              <a:latin typeface="Aptos Light"/>
            </a:endParaRPr>
          </a:p>
        </p:txBody>
      </p:sp>
    </p:spTree>
    <p:extLst>
      <p:ext uri="{BB962C8B-B14F-4D97-AF65-F5344CB8AC3E}">
        <p14:creationId xmlns:p14="http://schemas.microsoft.com/office/powerpoint/2010/main" val="1019402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F3E8476-FFE8-9911-FD5F-9179669EA6AC}"/>
              </a:ext>
            </a:extLst>
          </p:cNvPr>
          <p:cNvSpPr txBox="1">
            <a:spLocks/>
          </p:cNvSpPr>
          <p:nvPr/>
        </p:nvSpPr>
        <p:spPr>
          <a:xfrm>
            <a:off x="354863" y="461877"/>
            <a:ext cx="10717689" cy="402418"/>
          </a:xfrm>
          <a:prstGeom prst="rect">
            <a:avLst/>
          </a:prstGeom>
        </p:spPr>
        <p:txBody>
          <a:bodyPr vert="horz" wrap="square" lIns="0" tIns="0" rIns="0" bIns="0" rtlCol="0" anchor="t" anchorCtr="0">
            <a:spAutoFit/>
          </a:bodyPr>
          <a:lstStyle>
            <a:defPPr>
              <a:defRPr lang="en-US"/>
            </a:defPPr>
            <a:lvl1pPr defTabSz="514350">
              <a:lnSpc>
                <a:spcPct val="80000"/>
              </a:lnSpc>
              <a:spcBef>
                <a:spcPct val="0"/>
              </a:spcBef>
              <a:buNone/>
              <a:defRPr sz="3200" b="1" spc="0" baseline="0">
                <a:solidFill>
                  <a:schemeClr val="tx2"/>
                </a:solidFill>
                <a:latin typeface="+mj-lt"/>
                <a:ea typeface="+mj-ea"/>
                <a:cs typeface="+mj-cs"/>
              </a:defRPr>
            </a:lvl1pPr>
          </a:lstStyle>
          <a:p>
            <a:r>
              <a:rPr lang="en-US" dirty="0"/>
              <a:t>Principle #2: </a:t>
            </a:r>
            <a:r>
              <a:rPr lang="en-US" b="1" dirty="0">
                <a:solidFill>
                  <a:srgbClr val="C00000"/>
                </a:solidFill>
              </a:rPr>
              <a:t>Make results and uses of AI transparent</a:t>
            </a:r>
            <a:endParaRPr lang="en-US" dirty="0"/>
          </a:p>
        </p:txBody>
      </p:sp>
      <p:cxnSp>
        <p:nvCxnSpPr>
          <p:cNvPr id="12" name="Straight Connector 11">
            <a:extLst>
              <a:ext uri="{FF2B5EF4-FFF2-40B4-BE49-F238E27FC236}">
                <a16:creationId xmlns:a16="http://schemas.microsoft.com/office/drawing/2014/main" id="{087962D4-3FA4-2D20-1754-21136E80C8A0}"/>
              </a:ext>
            </a:extLst>
          </p:cNvPr>
          <p:cNvCxnSpPr>
            <a:cxnSpLocks/>
          </p:cNvCxnSpPr>
          <p:nvPr/>
        </p:nvCxnSpPr>
        <p:spPr>
          <a:xfrm>
            <a:off x="334775" y="955147"/>
            <a:ext cx="11294730" cy="48253"/>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428C2F94-C8E1-07CB-90A0-CE1EA8A43960}"/>
              </a:ext>
            </a:extLst>
          </p:cNvPr>
          <p:cNvSpPr txBox="1"/>
          <p:nvPr/>
        </p:nvSpPr>
        <p:spPr>
          <a:xfrm>
            <a:off x="227377" y="961685"/>
            <a:ext cx="9306843" cy="369332"/>
          </a:xfrm>
          <a:prstGeom prst="rect">
            <a:avLst/>
          </a:prstGeom>
          <a:noFill/>
        </p:spPr>
        <p:txBody>
          <a:bodyPr wrap="none" rtlCol="0">
            <a:spAutoFit/>
          </a:bodyPr>
          <a:lstStyle/>
          <a:p>
            <a:pPr defTabSz="685800"/>
            <a:r>
              <a:rPr lang="en-US" sz="1800" b="1" i="1" dirty="0">
                <a:solidFill>
                  <a:srgbClr val="222222"/>
                </a:solidFill>
                <a:latin typeface="Arial" panose="020B0604020202020204" pitchFamily="34" charset="0"/>
                <a:ea typeface="Calibri" panose="020F0502020204030204" pitchFamily="34" charset="0"/>
              </a:rPr>
              <a:t>Understand and, if needed, provide a full explanation for, the result generated by AI</a:t>
            </a:r>
            <a:endParaRPr lang="en-US" sz="1800" b="1" i="1" baseline="30000" dirty="0">
              <a:solidFill>
                <a:srgbClr val="222222"/>
              </a:solidFill>
              <a:latin typeface="Arial" panose="020B060402020202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3B339D82-6F95-7A78-86E8-8F6E89C849BF}"/>
              </a:ext>
            </a:extLst>
          </p:cNvPr>
          <p:cNvSpPr txBox="1"/>
          <p:nvPr/>
        </p:nvSpPr>
        <p:spPr>
          <a:xfrm>
            <a:off x="334775" y="1363285"/>
            <a:ext cx="11369545" cy="1200329"/>
          </a:xfrm>
          <a:custGeom>
            <a:avLst/>
            <a:gdLst>
              <a:gd name="connsiteX0" fmla="*/ 0 w 11369545"/>
              <a:gd name="connsiteY0" fmla="*/ 0 h 1200329"/>
              <a:gd name="connsiteX1" fmla="*/ 598397 w 11369545"/>
              <a:gd name="connsiteY1" fmla="*/ 0 h 1200329"/>
              <a:gd name="connsiteX2" fmla="*/ 1310490 w 11369545"/>
              <a:gd name="connsiteY2" fmla="*/ 0 h 1200329"/>
              <a:gd name="connsiteX3" fmla="*/ 1681496 w 11369545"/>
              <a:gd name="connsiteY3" fmla="*/ 0 h 1200329"/>
              <a:gd name="connsiteX4" fmla="*/ 2052502 w 11369545"/>
              <a:gd name="connsiteY4" fmla="*/ 0 h 1200329"/>
              <a:gd name="connsiteX5" fmla="*/ 2423508 w 11369545"/>
              <a:gd name="connsiteY5" fmla="*/ 0 h 1200329"/>
              <a:gd name="connsiteX6" fmla="*/ 2680819 w 11369545"/>
              <a:gd name="connsiteY6" fmla="*/ 0 h 1200329"/>
              <a:gd name="connsiteX7" fmla="*/ 3165521 w 11369545"/>
              <a:gd name="connsiteY7" fmla="*/ 0 h 1200329"/>
              <a:gd name="connsiteX8" fmla="*/ 3763918 w 11369545"/>
              <a:gd name="connsiteY8" fmla="*/ 0 h 1200329"/>
              <a:gd name="connsiteX9" fmla="*/ 4476010 w 11369545"/>
              <a:gd name="connsiteY9" fmla="*/ 0 h 1200329"/>
              <a:gd name="connsiteX10" fmla="*/ 5301798 w 11369545"/>
              <a:gd name="connsiteY10" fmla="*/ 0 h 1200329"/>
              <a:gd name="connsiteX11" fmla="*/ 5900195 w 11369545"/>
              <a:gd name="connsiteY11" fmla="*/ 0 h 1200329"/>
              <a:gd name="connsiteX12" fmla="*/ 6157506 w 11369545"/>
              <a:gd name="connsiteY12" fmla="*/ 0 h 1200329"/>
              <a:gd name="connsiteX13" fmla="*/ 6755903 w 11369545"/>
              <a:gd name="connsiteY13" fmla="*/ 0 h 1200329"/>
              <a:gd name="connsiteX14" fmla="*/ 7240605 w 11369545"/>
              <a:gd name="connsiteY14" fmla="*/ 0 h 1200329"/>
              <a:gd name="connsiteX15" fmla="*/ 7839002 w 11369545"/>
              <a:gd name="connsiteY15" fmla="*/ 0 h 1200329"/>
              <a:gd name="connsiteX16" fmla="*/ 8210008 w 11369545"/>
              <a:gd name="connsiteY16" fmla="*/ 0 h 1200329"/>
              <a:gd name="connsiteX17" fmla="*/ 8922101 w 11369545"/>
              <a:gd name="connsiteY17" fmla="*/ 0 h 1200329"/>
              <a:gd name="connsiteX18" fmla="*/ 9747889 w 11369545"/>
              <a:gd name="connsiteY18" fmla="*/ 0 h 1200329"/>
              <a:gd name="connsiteX19" fmla="*/ 10573677 w 11369545"/>
              <a:gd name="connsiteY19" fmla="*/ 0 h 1200329"/>
              <a:gd name="connsiteX20" fmla="*/ 11369545 w 11369545"/>
              <a:gd name="connsiteY20" fmla="*/ 0 h 1200329"/>
              <a:gd name="connsiteX21" fmla="*/ 11369545 w 11369545"/>
              <a:gd name="connsiteY21" fmla="*/ 412113 h 1200329"/>
              <a:gd name="connsiteX22" fmla="*/ 11369545 w 11369545"/>
              <a:gd name="connsiteY22" fmla="*/ 824226 h 1200329"/>
              <a:gd name="connsiteX23" fmla="*/ 11369545 w 11369545"/>
              <a:gd name="connsiteY23" fmla="*/ 1200329 h 1200329"/>
              <a:gd name="connsiteX24" fmla="*/ 10543757 w 11369545"/>
              <a:gd name="connsiteY24" fmla="*/ 1200329 h 1200329"/>
              <a:gd name="connsiteX25" fmla="*/ 9717969 w 11369545"/>
              <a:gd name="connsiteY25" fmla="*/ 1200329 h 1200329"/>
              <a:gd name="connsiteX26" fmla="*/ 9005876 w 11369545"/>
              <a:gd name="connsiteY26" fmla="*/ 1200329 h 1200329"/>
              <a:gd name="connsiteX27" fmla="*/ 8521175 w 11369545"/>
              <a:gd name="connsiteY27" fmla="*/ 1200329 h 1200329"/>
              <a:gd name="connsiteX28" fmla="*/ 8036473 w 11369545"/>
              <a:gd name="connsiteY28" fmla="*/ 1200329 h 1200329"/>
              <a:gd name="connsiteX29" fmla="*/ 7438076 w 11369545"/>
              <a:gd name="connsiteY29" fmla="*/ 1200329 h 1200329"/>
              <a:gd name="connsiteX30" fmla="*/ 7180765 w 11369545"/>
              <a:gd name="connsiteY30" fmla="*/ 1200329 h 1200329"/>
              <a:gd name="connsiteX31" fmla="*/ 6354977 w 11369545"/>
              <a:gd name="connsiteY31" fmla="*/ 1200329 h 1200329"/>
              <a:gd name="connsiteX32" fmla="*/ 5983971 w 11369545"/>
              <a:gd name="connsiteY32" fmla="*/ 1200329 h 1200329"/>
              <a:gd name="connsiteX33" fmla="*/ 5271878 w 11369545"/>
              <a:gd name="connsiteY33" fmla="*/ 1200329 h 1200329"/>
              <a:gd name="connsiteX34" fmla="*/ 4559786 w 11369545"/>
              <a:gd name="connsiteY34" fmla="*/ 1200329 h 1200329"/>
              <a:gd name="connsiteX35" fmla="*/ 3733998 w 11369545"/>
              <a:gd name="connsiteY35" fmla="*/ 1200329 h 1200329"/>
              <a:gd name="connsiteX36" fmla="*/ 3021905 w 11369545"/>
              <a:gd name="connsiteY36" fmla="*/ 1200329 h 1200329"/>
              <a:gd name="connsiteX37" fmla="*/ 2196117 w 11369545"/>
              <a:gd name="connsiteY37" fmla="*/ 1200329 h 1200329"/>
              <a:gd name="connsiteX38" fmla="*/ 1825111 w 11369545"/>
              <a:gd name="connsiteY38" fmla="*/ 1200329 h 1200329"/>
              <a:gd name="connsiteX39" fmla="*/ 1113019 w 11369545"/>
              <a:gd name="connsiteY39" fmla="*/ 1200329 h 1200329"/>
              <a:gd name="connsiteX40" fmla="*/ 0 w 11369545"/>
              <a:gd name="connsiteY40" fmla="*/ 1200329 h 1200329"/>
              <a:gd name="connsiteX41" fmla="*/ 0 w 11369545"/>
              <a:gd name="connsiteY41" fmla="*/ 824226 h 1200329"/>
              <a:gd name="connsiteX42" fmla="*/ 0 w 11369545"/>
              <a:gd name="connsiteY42" fmla="*/ 400110 h 1200329"/>
              <a:gd name="connsiteX43" fmla="*/ 0 w 11369545"/>
              <a:gd name="connsiteY43"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69545" h="1200329" fill="none" extrusionOk="0">
                <a:moveTo>
                  <a:pt x="0" y="0"/>
                </a:moveTo>
                <a:cubicBezTo>
                  <a:pt x="264315" y="-70207"/>
                  <a:pt x="397267" y="21291"/>
                  <a:pt x="598397" y="0"/>
                </a:cubicBezTo>
                <a:cubicBezTo>
                  <a:pt x="799527" y="-21291"/>
                  <a:pt x="1085252" y="83999"/>
                  <a:pt x="1310490" y="0"/>
                </a:cubicBezTo>
                <a:cubicBezTo>
                  <a:pt x="1535728" y="-83999"/>
                  <a:pt x="1514096" y="42129"/>
                  <a:pt x="1681496" y="0"/>
                </a:cubicBezTo>
                <a:cubicBezTo>
                  <a:pt x="1848896" y="-42129"/>
                  <a:pt x="1925783" y="20534"/>
                  <a:pt x="2052502" y="0"/>
                </a:cubicBezTo>
                <a:cubicBezTo>
                  <a:pt x="2179221" y="-20534"/>
                  <a:pt x="2336464" y="39685"/>
                  <a:pt x="2423508" y="0"/>
                </a:cubicBezTo>
                <a:cubicBezTo>
                  <a:pt x="2510552" y="-39685"/>
                  <a:pt x="2572051" y="26830"/>
                  <a:pt x="2680819" y="0"/>
                </a:cubicBezTo>
                <a:cubicBezTo>
                  <a:pt x="2789587" y="-26830"/>
                  <a:pt x="2985282" y="35218"/>
                  <a:pt x="3165521" y="0"/>
                </a:cubicBezTo>
                <a:cubicBezTo>
                  <a:pt x="3345760" y="-35218"/>
                  <a:pt x="3468381" y="61895"/>
                  <a:pt x="3763918" y="0"/>
                </a:cubicBezTo>
                <a:cubicBezTo>
                  <a:pt x="4059455" y="-61895"/>
                  <a:pt x="4207322" y="31945"/>
                  <a:pt x="4476010" y="0"/>
                </a:cubicBezTo>
                <a:cubicBezTo>
                  <a:pt x="4744698" y="-31945"/>
                  <a:pt x="5067299" y="56121"/>
                  <a:pt x="5301798" y="0"/>
                </a:cubicBezTo>
                <a:cubicBezTo>
                  <a:pt x="5536297" y="-56121"/>
                  <a:pt x="5700919" y="54709"/>
                  <a:pt x="5900195" y="0"/>
                </a:cubicBezTo>
                <a:cubicBezTo>
                  <a:pt x="6099471" y="-54709"/>
                  <a:pt x="6045814" y="1693"/>
                  <a:pt x="6157506" y="0"/>
                </a:cubicBezTo>
                <a:cubicBezTo>
                  <a:pt x="6269198" y="-1693"/>
                  <a:pt x="6461876" y="53519"/>
                  <a:pt x="6755903" y="0"/>
                </a:cubicBezTo>
                <a:cubicBezTo>
                  <a:pt x="7049930" y="-53519"/>
                  <a:pt x="7093703" y="12410"/>
                  <a:pt x="7240605" y="0"/>
                </a:cubicBezTo>
                <a:cubicBezTo>
                  <a:pt x="7387507" y="-12410"/>
                  <a:pt x="7555524" y="48815"/>
                  <a:pt x="7839002" y="0"/>
                </a:cubicBezTo>
                <a:cubicBezTo>
                  <a:pt x="8122480" y="-48815"/>
                  <a:pt x="8087328" y="556"/>
                  <a:pt x="8210008" y="0"/>
                </a:cubicBezTo>
                <a:cubicBezTo>
                  <a:pt x="8332688" y="-556"/>
                  <a:pt x="8758932" y="16110"/>
                  <a:pt x="8922101" y="0"/>
                </a:cubicBezTo>
                <a:cubicBezTo>
                  <a:pt x="9085270" y="-16110"/>
                  <a:pt x="9454415" y="59852"/>
                  <a:pt x="9747889" y="0"/>
                </a:cubicBezTo>
                <a:cubicBezTo>
                  <a:pt x="10041363" y="-59852"/>
                  <a:pt x="10212219" y="44369"/>
                  <a:pt x="10573677" y="0"/>
                </a:cubicBezTo>
                <a:cubicBezTo>
                  <a:pt x="10935135" y="-44369"/>
                  <a:pt x="10977266" y="37868"/>
                  <a:pt x="11369545" y="0"/>
                </a:cubicBezTo>
                <a:cubicBezTo>
                  <a:pt x="11406731" y="93131"/>
                  <a:pt x="11368436" y="291700"/>
                  <a:pt x="11369545" y="412113"/>
                </a:cubicBezTo>
                <a:cubicBezTo>
                  <a:pt x="11370654" y="532526"/>
                  <a:pt x="11333559" y="627406"/>
                  <a:pt x="11369545" y="824226"/>
                </a:cubicBezTo>
                <a:cubicBezTo>
                  <a:pt x="11405531" y="1021046"/>
                  <a:pt x="11351854" y="1102209"/>
                  <a:pt x="11369545" y="1200329"/>
                </a:cubicBezTo>
                <a:cubicBezTo>
                  <a:pt x="11108473" y="1267320"/>
                  <a:pt x="10806241" y="1178768"/>
                  <a:pt x="10543757" y="1200329"/>
                </a:cubicBezTo>
                <a:cubicBezTo>
                  <a:pt x="10281273" y="1221890"/>
                  <a:pt x="9936801" y="1135354"/>
                  <a:pt x="9717969" y="1200329"/>
                </a:cubicBezTo>
                <a:cubicBezTo>
                  <a:pt x="9499137" y="1265304"/>
                  <a:pt x="9301626" y="1184615"/>
                  <a:pt x="9005876" y="1200329"/>
                </a:cubicBezTo>
                <a:cubicBezTo>
                  <a:pt x="8710126" y="1216043"/>
                  <a:pt x="8731685" y="1155128"/>
                  <a:pt x="8521175" y="1200329"/>
                </a:cubicBezTo>
                <a:cubicBezTo>
                  <a:pt x="8310665" y="1245530"/>
                  <a:pt x="8236900" y="1144472"/>
                  <a:pt x="8036473" y="1200329"/>
                </a:cubicBezTo>
                <a:cubicBezTo>
                  <a:pt x="7836046" y="1256186"/>
                  <a:pt x="7558122" y="1134799"/>
                  <a:pt x="7438076" y="1200329"/>
                </a:cubicBezTo>
                <a:cubicBezTo>
                  <a:pt x="7318030" y="1265859"/>
                  <a:pt x="7253279" y="1174908"/>
                  <a:pt x="7180765" y="1200329"/>
                </a:cubicBezTo>
                <a:cubicBezTo>
                  <a:pt x="7108251" y="1225750"/>
                  <a:pt x="6690199" y="1151033"/>
                  <a:pt x="6354977" y="1200329"/>
                </a:cubicBezTo>
                <a:cubicBezTo>
                  <a:pt x="6019755" y="1249625"/>
                  <a:pt x="6079957" y="1162854"/>
                  <a:pt x="5983971" y="1200329"/>
                </a:cubicBezTo>
                <a:cubicBezTo>
                  <a:pt x="5887985" y="1237804"/>
                  <a:pt x="5622864" y="1179573"/>
                  <a:pt x="5271878" y="1200329"/>
                </a:cubicBezTo>
                <a:cubicBezTo>
                  <a:pt x="4920892" y="1221085"/>
                  <a:pt x="4909851" y="1143315"/>
                  <a:pt x="4559786" y="1200329"/>
                </a:cubicBezTo>
                <a:cubicBezTo>
                  <a:pt x="4209721" y="1257343"/>
                  <a:pt x="4047654" y="1154913"/>
                  <a:pt x="3733998" y="1200329"/>
                </a:cubicBezTo>
                <a:cubicBezTo>
                  <a:pt x="3420342" y="1245745"/>
                  <a:pt x="3285036" y="1128502"/>
                  <a:pt x="3021905" y="1200329"/>
                </a:cubicBezTo>
                <a:cubicBezTo>
                  <a:pt x="2758774" y="1272156"/>
                  <a:pt x="2504167" y="1162433"/>
                  <a:pt x="2196117" y="1200329"/>
                </a:cubicBezTo>
                <a:cubicBezTo>
                  <a:pt x="1888067" y="1238225"/>
                  <a:pt x="2003586" y="1181277"/>
                  <a:pt x="1825111" y="1200329"/>
                </a:cubicBezTo>
                <a:cubicBezTo>
                  <a:pt x="1646636" y="1219381"/>
                  <a:pt x="1267324" y="1175124"/>
                  <a:pt x="1113019" y="1200329"/>
                </a:cubicBezTo>
                <a:cubicBezTo>
                  <a:pt x="958714" y="1225534"/>
                  <a:pt x="324522" y="1191250"/>
                  <a:pt x="0" y="1200329"/>
                </a:cubicBezTo>
                <a:cubicBezTo>
                  <a:pt x="-14442" y="1108368"/>
                  <a:pt x="31851" y="996376"/>
                  <a:pt x="0" y="824226"/>
                </a:cubicBezTo>
                <a:cubicBezTo>
                  <a:pt x="-31851" y="652076"/>
                  <a:pt x="33637" y="545640"/>
                  <a:pt x="0" y="400110"/>
                </a:cubicBezTo>
                <a:cubicBezTo>
                  <a:pt x="-33637" y="254580"/>
                  <a:pt x="17505" y="124308"/>
                  <a:pt x="0" y="0"/>
                </a:cubicBezTo>
                <a:close/>
              </a:path>
              <a:path w="11369545" h="1200329" stroke="0" extrusionOk="0">
                <a:moveTo>
                  <a:pt x="0" y="0"/>
                </a:moveTo>
                <a:cubicBezTo>
                  <a:pt x="103447" y="-39654"/>
                  <a:pt x="251981" y="14473"/>
                  <a:pt x="371006" y="0"/>
                </a:cubicBezTo>
                <a:cubicBezTo>
                  <a:pt x="490031" y="-14473"/>
                  <a:pt x="686747" y="34761"/>
                  <a:pt x="969403" y="0"/>
                </a:cubicBezTo>
                <a:cubicBezTo>
                  <a:pt x="1252059" y="-34761"/>
                  <a:pt x="1105518" y="9275"/>
                  <a:pt x="1226714" y="0"/>
                </a:cubicBezTo>
                <a:cubicBezTo>
                  <a:pt x="1347910" y="-9275"/>
                  <a:pt x="1761037" y="6958"/>
                  <a:pt x="1938807" y="0"/>
                </a:cubicBezTo>
                <a:cubicBezTo>
                  <a:pt x="2116577" y="-6958"/>
                  <a:pt x="2227453" y="11486"/>
                  <a:pt x="2309813" y="0"/>
                </a:cubicBezTo>
                <a:cubicBezTo>
                  <a:pt x="2392173" y="-11486"/>
                  <a:pt x="2585666" y="8279"/>
                  <a:pt x="2794514" y="0"/>
                </a:cubicBezTo>
                <a:cubicBezTo>
                  <a:pt x="3003362" y="-8279"/>
                  <a:pt x="3089395" y="22288"/>
                  <a:pt x="3165521" y="0"/>
                </a:cubicBezTo>
                <a:cubicBezTo>
                  <a:pt x="3241647" y="-22288"/>
                  <a:pt x="3372141" y="21355"/>
                  <a:pt x="3536527" y="0"/>
                </a:cubicBezTo>
                <a:cubicBezTo>
                  <a:pt x="3700913" y="-21355"/>
                  <a:pt x="3976861" y="46029"/>
                  <a:pt x="4248619" y="0"/>
                </a:cubicBezTo>
                <a:cubicBezTo>
                  <a:pt x="4520377" y="-46029"/>
                  <a:pt x="4580076" y="3918"/>
                  <a:pt x="4847017" y="0"/>
                </a:cubicBezTo>
                <a:cubicBezTo>
                  <a:pt x="5113958" y="-3918"/>
                  <a:pt x="5396773" y="51264"/>
                  <a:pt x="5672805" y="0"/>
                </a:cubicBezTo>
                <a:cubicBezTo>
                  <a:pt x="5948837" y="-51264"/>
                  <a:pt x="5978279" y="53906"/>
                  <a:pt x="6271202" y="0"/>
                </a:cubicBezTo>
                <a:cubicBezTo>
                  <a:pt x="6564125" y="-53906"/>
                  <a:pt x="6653169" y="44835"/>
                  <a:pt x="6983294" y="0"/>
                </a:cubicBezTo>
                <a:cubicBezTo>
                  <a:pt x="7313419" y="-44835"/>
                  <a:pt x="7373666" y="45588"/>
                  <a:pt x="7581691" y="0"/>
                </a:cubicBezTo>
                <a:cubicBezTo>
                  <a:pt x="7789716" y="-45588"/>
                  <a:pt x="7745700" y="22652"/>
                  <a:pt x="7839002" y="0"/>
                </a:cubicBezTo>
                <a:cubicBezTo>
                  <a:pt x="7932304" y="-22652"/>
                  <a:pt x="8386546" y="40960"/>
                  <a:pt x="8551095" y="0"/>
                </a:cubicBezTo>
                <a:cubicBezTo>
                  <a:pt x="8715644" y="-40960"/>
                  <a:pt x="8847356" y="57078"/>
                  <a:pt x="9035796" y="0"/>
                </a:cubicBezTo>
                <a:cubicBezTo>
                  <a:pt x="9224236" y="-57078"/>
                  <a:pt x="9304002" y="33372"/>
                  <a:pt x="9406802" y="0"/>
                </a:cubicBezTo>
                <a:cubicBezTo>
                  <a:pt x="9509602" y="-33372"/>
                  <a:pt x="9636371" y="21149"/>
                  <a:pt x="9777809" y="0"/>
                </a:cubicBezTo>
                <a:cubicBezTo>
                  <a:pt x="9919247" y="-21149"/>
                  <a:pt x="10216447" y="45224"/>
                  <a:pt x="10603597" y="0"/>
                </a:cubicBezTo>
                <a:cubicBezTo>
                  <a:pt x="10990747" y="-45224"/>
                  <a:pt x="11028317" y="59924"/>
                  <a:pt x="11369545" y="0"/>
                </a:cubicBezTo>
                <a:cubicBezTo>
                  <a:pt x="11403219" y="204500"/>
                  <a:pt x="11329881" y="315493"/>
                  <a:pt x="11369545" y="424116"/>
                </a:cubicBezTo>
                <a:cubicBezTo>
                  <a:pt x="11409209" y="532739"/>
                  <a:pt x="11328504" y="660381"/>
                  <a:pt x="11369545" y="848232"/>
                </a:cubicBezTo>
                <a:cubicBezTo>
                  <a:pt x="11410586" y="1036083"/>
                  <a:pt x="11362134" y="1105510"/>
                  <a:pt x="11369545" y="1200329"/>
                </a:cubicBezTo>
                <a:cubicBezTo>
                  <a:pt x="11201358" y="1231432"/>
                  <a:pt x="11012502" y="1190672"/>
                  <a:pt x="10884843" y="1200329"/>
                </a:cubicBezTo>
                <a:cubicBezTo>
                  <a:pt x="10757184" y="1209986"/>
                  <a:pt x="10607946" y="1157237"/>
                  <a:pt x="10513837" y="1200329"/>
                </a:cubicBezTo>
                <a:cubicBezTo>
                  <a:pt x="10419728" y="1243421"/>
                  <a:pt x="10050787" y="1153694"/>
                  <a:pt x="9688049" y="1200329"/>
                </a:cubicBezTo>
                <a:cubicBezTo>
                  <a:pt x="9325311" y="1246964"/>
                  <a:pt x="9366515" y="1155872"/>
                  <a:pt x="9089652" y="1200329"/>
                </a:cubicBezTo>
                <a:cubicBezTo>
                  <a:pt x="8812789" y="1244786"/>
                  <a:pt x="8816227" y="1165741"/>
                  <a:pt x="8718646" y="1200329"/>
                </a:cubicBezTo>
                <a:cubicBezTo>
                  <a:pt x="8621065" y="1234917"/>
                  <a:pt x="8577717" y="1190894"/>
                  <a:pt x="8461335" y="1200329"/>
                </a:cubicBezTo>
                <a:cubicBezTo>
                  <a:pt x="8344953" y="1209764"/>
                  <a:pt x="7977738" y="1183185"/>
                  <a:pt x="7635547" y="1200329"/>
                </a:cubicBezTo>
                <a:cubicBezTo>
                  <a:pt x="7293356" y="1217473"/>
                  <a:pt x="7293410" y="1137386"/>
                  <a:pt x="7037150" y="1200329"/>
                </a:cubicBezTo>
                <a:cubicBezTo>
                  <a:pt x="6780890" y="1263272"/>
                  <a:pt x="6704311" y="1176689"/>
                  <a:pt x="6552448" y="1200329"/>
                </a:cubicBezTo>
                <a:cubicBezTo>
                  <a:pt x="6400585" y="1223969"/>
                  <a:pt x="6299341" y="1162330"/>
                  <a:pt x="6067747" y="1200329"/>
                </a:cubicBezTo>
                <a:cubicBezTo>
                  <a:pt x="5836153" y="1238328"/>
                  <a:pt x="5864771" y="1198725"/>
                  <a:pt x="5810436" y="1200329"/>
                </a:cubicBezTo>
                <a:cubicBezTo>
                  <a:pt x="5756101" y="1201933"/>
                  <a:pt x="5369790" y="1126367"/>
                  <a:pt x="4984648" y="1200329"/>
                </a:cubicBezTo>
                <a:cubicBezTo>
                  <a:pt x="4599506" y="1274291"/>
                  <a:pt x="4703159" y="1158020"/>
                  <a:pt x="4499946" y="1200329"/>
                </a:cubicBezTo>
                <a:cubicBezTo>
                  <a:pt x="4296733" y="1242638"/>
                  <a:pt x="4270439" y="1177228"/>
                  <a:pt x="4128940" y="1200329"/>
                </a:cubicBezTo>
                <a:cubicBezTo>
                  <a:pt x="3987441" y="1223430"/>
                  <a:pt x="3978832" y="1181675"/>
                  <a:pt x="3871629" y="1200329"/>
                </a:cubicBezTo>
                <a:cubicBezTo>
                  <a:pt x="3764426" y="1218983"/>
                  <a:pt x="3739993" y="1192435"/>
                  <a:pt x="3614319" y="1200329"/>
                </a:cubicBezTo>
                <a:cubicBezTo>
                  <a:pt x="3488645" y="1208223"/>
                  <a:pt x="3454280" y="1179336"/>
                  <a:pt x="3357008" y="1200329"/>
                </a:cubicBezTo>
                <a:cubicBezTo>
                  <a:pt x="3259736" y="1221322"/>
                  <a:pt x="3136699" y="1183940"/>
                  <a:pt x="2986002" y="1200329"/>
                </a:cubicBezTo>
                <a:cubicBezTo>
                  <a:pt x="2835305" y="1216718"/>
                  <a:pt x="2494062" y="1193745"/>
                  <a:pt x="2273909" y="1200329"/>
                </a:cubicBezTo>
                <a:cubicBezTo>
                  <a:pt x="2053756" y="1206913"/>
                  <a:pt x="1644719" y="1135731"/>
                  <a:pt x="1448121" y="1200329"/>
                </a:cubicBezTo>
                <a:cubicBezTo>
                  <a:pt x="1251523" y="1264927"/>
                  <a:pt x="1120160" y="1183782"/>
                  <a:pt x="963419" y="1200329"/>
                </a:cubicBezTo>
                <a:cubicBezTo>
                  <a:pt x="806678" y="1216876"/>
                  <a:pt x="713044" y="1181495"/>
                  <a:pt x="592413" y="1200329"/>
                </a:cubicBezTo>
                <a:cubicBezTo>
                  <a:pt x="471782" y="1219163"/>
                  <a:pt x="194788" y="1172325"/>
                  <a:pt x="0" y="1200329"/>
                </a:cubicBezTo>
                <a:cubicBezTo>
                  <a:pt x="-42187" y="1064609"/>
                  <a:pt x="10531" y="871905"/>
                  <a:pt x="0" y="776213"/>
                </a:cubicBezTo>
                <a:cubicBezTo>
                  <a:pt x="-10531" y="680521"/>
                  <a:pt x="9275" y="563232"/>
                  <a:pt x="0" y="388106"/>
                </a:cubicBezTo>
                <a:cubicBezTo>
                  <a:pt x="-9275" y="212980"/>
                  <a:pt x="46493" y="97863"/>
                  <a:pt x="0" y="0"/>
                </a:cubicBezTo>
                <a:close/>
              </a:path>
            </a:pathLst>
          </a:custGeom>
          <a:solidFill>
            <a:schemeClr val="bg1"/>
          </a:solidFill>
          <a:ln w="28575">
            <a:solidFill>
              <a:srgbClr val="002060"/>
            </a:solidFill>
            <a:extLst>
              <a:ext uri="{C807C97D-BFC1-408E-A445-0C87EB9F89A2}">
                <ask:lineSketchStyleProps xmlns:ask="http://schemas.microsoft.com/office/drawing/2018/sketchyshapes" sd="1943907284">
                  <a:prstGeom prst="rect">
                    <a:avLst/>
                  </a:prstGeom>
                  <ask:type>
                    <ask:lineSketchScribble/>
                  </ask:type>
                </ask:lineSketchStyleProps>
              </a:ext>
            </a:extLst>
          </a:ln>
          <a:effectLst>
            <a:glow rad="63500">
              <a:schemeClr val="accent1">
                <a:satMod val="175000"/>
                <a:alpha val="40000"/>
              </a:schemeClr>
            </a:glow>
          </a:effectLst>
        </p:spPr>
        <p:txBody>
          <a:bodyPr wrap="square" rtlCol="0">
            <a:spAutoFit/>
          </a:bodyPr>
          <a:lstStyle>
            <a:defPPr>
              <a:defRPr lang="en-US"/>
            </a:defPPr>
            <a:lvl1pPr defTabSz="685800">
              <a:defRPr sz="1200" b="1" i="1">
                <a:solidFill>
                  <a:srgbClr val="404040"/>
                </a:solidFill>
                <a:latin typeface="Castellar" panose="020A0402060406010301" pitchFamily="18" charset="0"/>
                <a:ea typeface="ADLaM Display" panose="020F0502020204030204" pitchFamily="2" charset="0"/>
                <a:cs typeface="ADLaM Display" panose="020F0502020204030204" pitchFamily="2" charset="0"/>
              </a:defRPr>
            </a:lvl1pPr>
          </a:lstStyle>
          <a:p>
            <a:pPr defTabSz="685800"/>
            <a:r>
              <a:rPr lang="en-US" sz="1800" dirty="0">
                <a:latin typeface="Castellar" panose="020A0402060406010301" pitchFamily="18" charset="0"/>
              </a:rPr>
              <a:t>Lack of transparency in AI research limits reproducibility, renders work 'worthless’</a:t>
            </a:r>
          </a:p>
          <a:p>
            <a:pPr defTabSz="685800"/>
            <a:endParaRPr lang="en-US" sz="1800" dirty="0">
              <a:latin typeface="Castellar" panose="020A0402060406010301" pitchFamily="18" charset="0"/>
            </a:endParaRPr>
          </a:p>
          <a:p>
            <a:pPr defTabSz="685800"/>
            <a:r>
              <a:rPr lang="en-US" sz="1800" dirty="0">
                <a:solidFill>
                  <a:srgbClr val="3A3ACC"/>
                </a:solidFill>
                <a:latin typeface="var(--font-heading)"/>
              </a:rPr>
              <a:t>-</a:t>
            </a:r>
            <a:r>
              <a:rPr lang="en-US" sz="1800" dirty="0">
                <a:solidFill>
                  <a:srgbClr val="3A3ACC"/>
                </a:solidFill>
                <a:latin typeface="var(--font-heading)"/>
                <a:hlinkClick r:id="rId3">
                  <a:extLst>
                    <a:ext uri="{A12FA001-AC4F-418D-AE19-62706E023703}">
                      <ahyp:hlinkClr xmlns:ahyp="http://schemas.microsoft.com/office/drawing/2018/hyperlinkcolor" val="tx"/>
                    </a:ext>
                  </a:extLst>
                </a:hlinkClick>
              </a:rPr>
              <a:t>Health Imaging</a:t>
            </a:r>
            <a:r>
              <a:rPr lang="en-US" sz="1800" dirty="0">
                <a:solidFill>
                  <a:srgbClr val="3A3ACC"/>
                </a:solidFill>
                <a:latin typeface="var(--font-heading)"/>
              </a:rPr>
              <a:t>, December 2022</a:t>
            </a:r>
          </a:p>
        </p:txBody>
      </p:sp>
      <p:sp>
        <p:nvSpPr>
          <p:cNvPr id="15" name="TextBox 14">
            <a:extLst>
              <a:ext uri="{FF2B5EF4-FFF2-40B4-BE49-F238E27FC236}">
                <a16:creationId xmlns:a16="http://schemas.microsoft.com/office/drawing/2014/main" id="{10213AC6-9A57-C001-4B78-A4B94F7C954F}"/>
              </a:ext>
            </a:extLst>
          </p:cNvPr>
          <p:cNvSpPr txBox="1"/>
          <p:nvPr/>
        </p:nvSpPr>
        <p:spPr>
          <a:xfrm>
            <a:off x="334775" y="2576808"/>
            <a:ext cx="1552214" cy="369332"/>
          </a:xfrm>
          <a:prstGeom prst="rect">
            <a:avLst/>
          </a:prstGeom>
          <a:noFill/>
        </p:spPr>
        <p:txBody>
          <a:bodyPr wrap="square" rtlCol="0">
            <a:spAutoFit/>
          </a:bodyPr>
          <a:lstStyle/>
          <a:p>
            <a:pPr defTabSz="685800"/>
            <a:r>
              <a:rPr lang="en-US" b="1" i="1" u="sng" dirty="0">
                <a:solidFill>
                  <a:srgbClr val="000000"/>
                </a:solidFill>
                <a:latin typeface="Ariel"/>
              </a:rPr>
              <a:t>Standards:</a:t>
            </a:r>
          </a:p>
        </p:txBody>
      </p:sp>
      <p:sp>
        <p:nvSpPr>
          <p:cNvPr id="16" name="TextBox 15">
            <a:extLst>
              <a:ext uri="{FF2B5EF4-FFF2-40B4-BE49-F238E27FC236}">
                <a16:creationId xmlns:a16="http://schemas.microsoft.com/office/drawing/2014/main" id="{432FB5D5-0A67-D43E-82B4-CD5A6DA88FA5}"/>
              </a:ext>
            </a:extLst>
          </p:cNvPr>
          <p:cNvSpPr txBox="1"/>
          <p:nvPr/>
        </p:nvSpPr>
        <p:spPr>
          <a:xfrm>
            <a:off x="227377" y="2946140"/>
            <a:ext cx="3658940" cy="3416320"/>
          </a:xfrm>
          <a:prstGeom prst="rect">
            <a:avLst/>
          </a:prstGeom>
          <a:noFill/>
        </p:spPr>
        <p:txBody>
          <a:bodyPr wrap="square" rtlCol="0">
            <a:spAutoFit/>
          </a:bodyPr>
          <a:lstStyle/>
          <a:p>
            <a:pPr defTabSz="685800"/>
            <a:r>
              <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Maintain an inventory of permissible AI use cases including model classification, risk identification, and rating.</a:t>
            </a:r>
          </a:p>
          <a:p>
            <a:pPr defTabSz="685800"/>
            <a:endPar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defTabSz="685800"/>
            <a:r>
              <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Include disclosure language for any direct customer interaction with the AI tool.</a:t>
            </a:r>
          </a:p>
          <a:p>
            <a:pPr defTabSz="685800"/>
            <a:endPar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defTabSz="685800"/>
            <a:r>
              <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Require documentation, testing, and tracking of performance associated with each AI tool.</a:t>
            </a:r>
          </a:p>
        </p:txBody>
      </p:sp>
      <p:cxnSp>
        <p:nvCxnSpPr>
          <p:cNvPr id="17" name="Straight Arrow Connector 16">
            <a:extLst>
              <a:ext uri="{FF2B5EF4-FFF2-40B4-BE49-F238E27FC236}">
                <a16:creationId xmlns:a16="http://schemas.microsoft.com/office/drawing/2014/main" id="{3BF48F88-240C-AC31-4DEC-3D3B451A6F2C}"/>
              </a:ext>
            </a:extLst>
          </p:cNvPr>
          <p:cNvCxnSpPr>
            <a:cxnSpLocks/>
          </p:cNvCxnSpPr>
          <p:nvPr/>
        </p:nvCxnSpPr>
        <p:spPr>
          <a:xfrm flipV="1">
            <a:off x="3886317" y="4022753"/>
            <a:ext cx="456232" cy="4549"/>
          </a:xfrm>
          <a:prstGeom prst="straightConnector1">
            <a:avLst/>
          </a:prstGeom>
          <a:ln w="381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sp>
        <p:nvSpPr>
          <p:cNvPr id="18" name="TextBox 17">
            <a:extLst>
              <a:ext uri="{FF2B5EF4-FFF2-40B4-BE49-F238E27FC236}">
                <a16:creationId xmlns:a16="http://schemas.microsoft.com/office/drawing/2014/main" id="{A8CCED7C-A8AE-C032-6502-22739364D41E}"/>
              </a:ext>
            </a:extLst>
          </p:cNvPr>
          <p:cNvSpPr txBox="1"/>
          <p:nvPr/>
        </p:nvSpPr>
        <p:spPr>
          <a:xfrm>
            <a:off x="4426773" y="2632868"/>
            <a:ext cx="2555488" cy="369332"/>
          </a:xfrm>
          <a:prstGeom prst="rect">
            <a:avLst/>
          </a:prstGeom>
          <a:noFill/>
        </p:spPr>
        <p:txBody>
          <a:bodyPr wrap="square" rtlCol="0">
            <a:spAutoFit/>
          </a:bodyPr>
          <a:lstStyle/>
          <a:p>
            <a:pPr defTabSz="685800"/>
            <a:r>
              <a:rPr lang="en-US" b="1" i="1" u="sng" dirty="0">
                <a:solidFill>
                  <a:srgbClr val="000000"/>
                </a:solidFill>
                <a:latin typeface="Ariel"/>
              </a:rPr>
              <a:t>Best Practices:</a:t>
            </a:r>
          </a:p>
        </p:txBody>
      </p:sp>
      <p:sp>
        <p:nvSpPr>
          <p:cNvPr id="19" name="TextBox 18">
            <a:extLst>
              <a:ext uri="{FF2B5EF4-FFF2-40B4-BE49-F238E27FC236}">
                <a16:creationId xmlns:a16="http://schemas.microsoft.com/office/drawing/2014/main" id="{56349898-8314-2ECF-FF35-ABE6990C0AC7}"/>
              </a:ext>
            </a:extLst>
          </p:cNvPr>
          <p:cNvSpPr txBox="1"/>
          <p:nvPr/>
        </p:nvSpPr>
        <p:spPr>
          <a:xfrm>
            <a:off x="4424001" y="2992753"/>
            <a:ext cx="3032549" cy="2585323"/>
          </a:xfrm>
          <a:prstGeom prst="rect">
            <a:avLst/>
          </a:prstGeom>
          <a:noFill/>
        </p:spPr>
        <p:txBody>
          <a:bodyPr wrap="square" rtlCol="0">
            <a:spAutoFit/>
          </a:bodyPr>
          <a:lstStyle/>
          <a:p>
            <a:pPr defTabSz="685800"/>
            <a:r>
              <a:rPr lang="en-US" sz="1800" dirty="0">
                <a:solidFill>
                  <a:srgbClr val="000000"/>
                </a:solidFill>
                <a:latin typeface="Arial" panose="020B0604020202020204" pitchFamily="34" charset="0"/>
                <a:ea typeface="Calibri" panose="020F0502020204030204" pitchFamily="34" charset="0"/>
              </a:rPr>
              <a:t>Create a decision tree to identify risk category and relevant documentation / testing requirements.</a:t>
            </a:r>
          </a:p>
          <a:p>
            <a:pPr defTabSz="685800"/>
            <a:endParaRPr lang="en-US" sz="1800" dirty="0">
              <a:solidFill>
                <a:srgbClr val="000000"/>
              </a:solidFill>
              <a:latin typeface="Arial" panose="020B0604020202020204" pitchFamily="34" charset="0"/>
              <a:ea typeface="Calibri" panose="020F0502020204030204" pitchFamily="34" charset="0"/>
            </a:endParaRPr>
          </a:p>
          <a:p>
            <a:pPr defTabSz="685800"/>
            <a:r>
              <a:rPr lang="en-US" sz="1800" dirty="0">
                <a:solidFill>
                  <a:srgbClr val="000000"/>
                </a:solidFill>
                <a:latin typeface="Arial" panose="020B0604020202020204" pitchFamily="34" charset="0"/>
                <a:ea typeface="Calibri" panose="020F0502020204030204" pitchFamily="34" charset="0"/>
              </a:rPr>
              <a:t>Identify dedicated points of contact to provide support in the identification and requirements process.</a:t>
            </a:r>
            <a:endParaRPr lang="en-US" sz="1800" dirty="0">
              <a:solidFill>
                <a:srgbClr val="000000"/>
              </a:solidFill>
              <a:latin typeface="Aptos Light"/>
            </a:endParaRPr>
          </a:p>
        </p:txBody>
      </p:sp>
      <p:cxnSp>
        <p:nvCxnSpPr>
          <p:cNvPr id="20" name="Straight Arrow Connector 19">
            <a:extLst>
              <a:ext uri="{FF2B5EF4-FFF2-40B4-BE49-F238E27FC236}">
                <a16:creationId xmlns:a16="http://schemas.microsoft.com/office/drawing/2014/main" id="{ABC9776B-2CF4-77FC-0C12-AB088A488B25}"/>
              </a:ext>
            </a:extLst>
          </p:cNvPr>
          <p:cNvCxnSpPr>
            <a:cxnSpLocks/>
          </p:cNvCxnSpPr>
          <p:nvPr/>
        </p:nvCxnSpPr>
        <p:spPr>
          <a:xfrm flipV="1">
            <a:off x="7456551" y="4018204"/>
            <a:ext cx="456232" cy="4549"/>
          </a:xfrm>
          <a:prstGeom prst="straightConnector1">
            <a:avLst/>
          </a:prstGeom>
          <a:ln w="381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sp>
        <p:nvSpPr>
          <p:cNvPr id="21" name="TextBox 20">
            <a:extLst>
              <a:ext uri="{FF2B5EF4-FFF2-40B4-BE49-F238E27FC236}">
                <a16:creationId xmlns:a16="http://schemas.microsoft.com/office/drawing/2014/main" id="{E27194AB-3D78-6C9E-D595-692F3B6535E0}"/>
              </a:ext>
            </a:extLst>
          </p:cNvPr>
          <p:cNvSpPr txBox="1"/>
          <p:nvPr/>
        </p:nvSpPr>
        <p:spPr>
          <a:xfrm>
            <a:off x="7912783" y="2623421"/>
            <a:ext cx="3044312" cy="369332"/>
          </a:xfrm>
          <a:prstGeom prst="rect">
            <a:avLst/>
          </a:prstGeom>
          <a:noFill/>
        </p:spPr>
        <p:txBody>
          <a:bodyPr wrap="square" rtlCol="0">
            <a:spAutoFit/>
          </a:bodyPr>
          <a:lstStyle/>
          <a:p>
            <a:pPr defTabSz="685800"/>
            <a:r>
              <a:rPr lang="en-US" b="1" i="1" u="sng" dirty="0">
                <a:solidFill>
                  <a:srgbClr val="000000"/>
                </a:solidFill>
                <a:latin typeface="Ariel"/>
              </a:rPr>
              <a:t>References for Actuaries:</a:t>
            </a:r>
          </a:p>
        </p:txBody>
      </p:sp>
      <p:sp>
        <p:nvSpPr>
          <p:cNvPr id="22" name="TextBox 21">
            <a:extLst>
              <a:ext uri="{FF2B5EF4-FFF2-40B4-BE49-F238E27FC236}">
                <a16:creationId xmlns:a16="http://schemas.microsoft.com/office/drawing/2014/main" id="{AE58F736-5B84-FA78-771C-D986F10CE5EA}"/>
              </a:ext>
            </a:extLst>
          </p:cNvPr>
          <p:cNvSpPr txBox="1"/>
          <p:nvPr/>
        </p:nvSpPr>
        <p:spPr>
          <a:xfrm>
            <a:off x="7912783" y="2956480"/>
            <a:ext cx="3966104" cy="3139321"/>
          </a:xfrm>
          <a:prstGeom prst="rect">
            <a:avLst/>
          </a:prstGeom>
          <a:noFill/>
        </p:spPr>
        <p:txBody>
          <a:bodyPr wrap="square" rtlCol="0">
            <a:spAutoFit/>
          </a:bodyPr>
          <a:lstStyle/>
          <a:p>
            <a:pPr defTabSz="685800"/>
            <a:r>
              <a:rPr lang="en-US" sz="1800" b="1" dirty="0">
                <a:solidFill>
                  <a:srgbClr val="3A3ACC"/>
                </a:solidFill>
                <a:latin typeface="Arial" panose="020B0604020202020204" pitchFamily="34" charset="0"/>
                <a:ea typeface="Calibri" panose="020F0502020204030204" pitchFamily="34" charset="0"/>
              </a:rPr>
              <a:t>ASOP 56 </a:t>
            </a:r>
            <a:r>
              <a:rPr lang="en-US" sz="1800" dirty="0">
                <a:solidFill>
                  <a:srgbClr val="000000"/>
                </a:solidFill>
                <a:latin typeface="Arial" panose="020B0604020202020204" pitchFamily="34" charset="0"/>
                <a:ea typeface="Calibri" panose="020F0502020204030204" pitchFamily="34" charset="0"/>
              </a:rPr>
              <a:t>– provides guidance to ensure that model risk mitigation is reasonable and appropriate considering the model’s intended purpose, including documentation. </a:t>
            </a:r>
          </a:p>
          <a:p>
            <a:pPr defTabSz="685800"/>
            <a:endParaRPr lang="en-US" sz="1800" dirty="0">
              <a:solidFill>
                <a:srgbClr val="000000"/>
              </a:solidFill>
              <a:latin typeface="Arial" panose="020B0604020202020204" pitchFamily="34" charset="0"/>
              <a:ea typeface="Calibri" panose="020F0502020204030204" pitchFamily="34" charset="0"/>
            </a:endParaRPr>
          </a:p>
          <a:p>
            <a:pPr defTabSz="685800"/>
            <a:r>
              <a:rPr lang="en-US" sz="1800" b="1" dirty="0">
                <a:solidFill>
                  <a:srgbClr val="3A3ACC"/>
                </a:solidFill>
                <a:latin typeface="Arial" panose="020B0604020202020204" pitchFamily="34" charset="0"/>
                <a:ea typeface="Calibri" panose="020F0502020204030204" pitchFamily="34" charset="0"/>
              </a:rPr>
              <a:t>ASOP 41 </a:t>
            </a:r>
            <a:r>
              <a:rPr lang="en-US" sz="1800" dirty="0">
                <a:solidFill>
                  <a:srgbClr val="000000"/>
                </a:solidFill>
                <a:latin typeface="Arial" panose="020B0604020202020204" pitchFamily="34" charset="0"/>
                <a:ea typeface="Calibri" panose="020F0502020204030204" pitchFamily="34" charset="0"/>
              </a:rPr>
              <a:t>– provides guidance about disclosures in an actuarial report, including cautions about uncertainty and risk and limitations on the use of the actuarial finding.</a:t>
            </a:r>
          </a:p>
        </p:txBody>
      </p:sp>
    </p:spTree>
    <p:extLst>
      <p:ext uri="{BB962C8B-B14F-4D97-AF65-F5344CB8AC3E}">
        <p14:creationId xmlns:p14="http://schemas.microsoft.com/office/powerpoint/2010/main" val="3748675853"/>
      </p:ext>
    </p:extLst>
  </p:cSld>
  <p:clrMapOvr>
    <a:masterClrMapping/>
  </p:clrMapOvr>
</p:sld>
</file>

<file path=ppt/theme/theme1.xml><?xml version="1.0" encoding="utf-8"?>
<a:theme xmlns:a="http://schemas.openxmlformats.org/drawingml/2006/main" name="Cover and closing slides">
  <a:themeElements>
    <a:clrScheme name="Fannie Mae Color Palette 2">
      <a:dk1>
        <a:srgbClr val="121212"/>
      </a:dk1>
      <a:lt1>
        <a:srgbClr val="FFFFFF"/>
      </a:lt1>
      <a:dk2>
        <a:srgbClr val="05304D"/>
      </a:dk2>
      <a:lt2>
        <a:srgbClr val="EDEBE9"/>
      </a:lt2>
      <a:accent1>
        <a:srgbClr val="085280"/>
      </a:accent1>
      <a:accent2>
        <a:srgbClr val="238196"/>
      </a:accent2>
      <a:accent3>
        <a:srgbClr val="C55422"/>
      </a:accent3>
      <a:accent4>
        <a:srgbClr val="FFB400"/>
      </a:accent4>
      <a:accent5>
        <a:srgbClr val="2C6937"/>
      </a:accent5>
      <a:accent6>
        <a:srgbClr val="911A5B"/>
      </a:accent6>
      <a:hlink>
        <a:srgbClr val="085280"/>
      </a:hlink>
      <a:folHlink>
        <a:srgbClr val="911A5B"/>
      </a:folHlink>
    </a:clrScheme>
    <a:fontScheme name="Fannie Mae Brand 2.0">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lnSpc>
            <a:spcPct val="90000"/>
          </a:lnSpc>
          <a:spcAft>
            <a:spcPts val="1200"/>
          </a:spcAft>
          <a:defRPr/>
        </a:defPPr>
      </a:lstStyle>
    </a:txDef>
  </a:objectDefaults>
  <a:extraClrSchemeLst/>
  <a:extLst>
    <a:ext uri="{05A4C25C-085E-4340-85A3-A5531E510DB2}">
      <thm15:themeFamily xmlns:thm15="http://schemas.microsoft.com/office/thememl/2012/main" name="2 - Widescreen Display - Lite - FM Branded - 2301" id="{E893CB22-F12A-B449-AB5E-FB35806E474F}" vid="{59E29F95-18A1-4543-9DE8-DC0BB68A9249}"/>
    </a:ext>
  </a:extLst>
</a:theme>
</file>

<file path=ppt/theme/theme2.xml><?xml version="1.0" encoding="utf-8"?>
<a:theme xmlns:a="http://schemas.openxmlformats.org/drawingml/2006/main" name="Divider and agenda slides">
  <a:themeElements>
    <a:clrScheme name="Fannie Mae Color Palette 2">
      <a:dk1>
        <a:srgbClr val="121212"/>
      </a:dk1>
      <a:lt1>
        <a:srgbClr val="FFFFFF"/>
      </a:lt1>
      <a:dk2>
        <a:srgbClr val="05304D"/>
      </a:dk2>
      <a:lt2>
        <a:srgbClr val="EDEBE9"/>
      </a:lt2>
      <a:accent1>
        <a:srgbClr val="085280"/>
      </a:accent1>
      <a:accent2>
        <a:srgbClr val="238196"/>
      </a:accent2>
      <a:accent3>
        <a:srgbClr val="C55422"/>
      </a:accent3>
      <a:accent4>
        <a:srgbClr val="FFB400"/>
      </a:accent4>
      <a:accent5>
        <a:srgbClr val="2C6937"/>
      </a:accent5>
      <a:accent6>
        <a:srgbClr val="911A5B"/>
      </a:accent6>
      <a:hlink>
        <a:srgbClr val="085280"/>
      </a:hlink>
      <a:folHlink>
        <a:srgbClr val="911A5B"/>
      </a:folHlink>
    </a:clrScheme>
    <a:fontScheme name="Fannie Mae Brand 2.0">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lnSpc>
            <a:spcPct val="90000"/>
          </a:lnSpc>
          <a:spcAft>
            <a:spcPts val="1200"/>
          </a:spcAft>
          <a:defRPr/>
        </a:defPPr>
      </a:lstStyle>
    </a:txDef>
  </a:objectDefaults>
  <a:extraClrSchemeLst/>
  <a:extLst>
    <a:ext uri="{05A4C25C-085E-4340-85A3-A5531E510DB2}">
      <thm15:themeFamily xmlns:thm15="http://schemas.microsoft.com/office/thememl/2012/main" name="2 - Widescreen Display - Lite - FM Branded - 2301" id="{E893CB22-F12A-B449-AB5E-FB35806E474F}" vid="{3EA1D348-723A-8843-A8E1-AD7C4C7616C4}"/>
    </a:ext>
  </a:extLst>
</a:theme>
</file>

<file path=ppt/theme/theme3.xml><?xml version="1.0" encoding="utf-8"?>
<a:theme xmlns:a="http://schemas.openxmlformats.org/drawingml/2006/main" name="Content slides">
  <a:themeElements>
    <a:clrScheme name="Fannie Mae Color Palette 2">
      <a:dk1>
        <a:srgbClr val="121212"/>
      </a:dk1>
      <a:lt1>
        <a:srgbClr val="FFFFFF"/>
      </a:lt1>
      <a:dk2>
        <a:srgbClr val="05304D"/>
      </a:dk2>
      <a:lt2>
        <a:srgbClr val="EDEBE9"/>
      </a:lt2>
      <a:accent1>
        <a:srgbClr val="085280"/>
      </a:accent1>
      <a:accent2>
        <a:srgbClr val="238196"/>
      </a:accent2>
      <a:accent3>
        <a:srgbClr val="C55422"/>
      </a:accent3>
      <a:accent4>
        <a:srgbClr val="FFB400"/>
      </a:accent4>
      <a:accent5>
        <a:srgbClr val="2C6937"/>
      </a:accent5>
      <a:accent6>
        <a:srgbClr val="911A5B"/>
      </a:accent6>
      <a:hlink>
        <a:srgbClr val="085280"/>
      </a:hlink>
      <a:folHlink>
        <a:srgbClr val="911A5B"/>
      </a:folHlink>
    </a:clrScheme>
    <a:fontScheme name="Fannie Mae Brand 2.0">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lnSpc>
            <a:spcPct val="90000"/>
          </a:lnSpc>
          <a:spcAft>
            <a:spcPts val="1200"/>
          </a:spcAft>
          <a:defRPr/>
        </a:defPPr>
      </a:lstStyle>
    </a:txDef>
  </a:objectDefaults>
  <a:extraClrSchemeLst/>
  <a:extLst>
    <a:ext uri="{05A4C25C-085E-4340-85A3-A5531E510DB2}">
      <thm15:themeFamily xmlns:thm15="http://schemas.microsoft.com/office/thememl/2012/main" name="2 - Widescreen Display - Lite - FM Branded - 2301" id="{E893CB22-F12A-B449-AB5E-FB35806E474F}" vid="{B8E5A693-DD1A-DE43-BEA7-604BFF1AB319}"/>
    </a:ext>
  </a:extLst>
</a:theme>
</file>

<file path=ppt/theme/theme4.xml><?xml version="1.0" encoding="utf-8"?>
<a:theme xmlns:a="http://schemas.openxmlformats.org/drawingml/2006/main" name="Image grids">
  <a:themeElements>
    <a:clrScheme name="Fannie Mae Color Palette 2">
      <a:dk1>
        <a:srgbClr val="121212"/>
      </a:dk1>
      <a:lt1>
        <a:srgbClr val="FFFFFF"/>
      </a:lt1>
      <a:dk2>
        <a:srgbClr val="05304D"/>
      </a:dk2>
      <a:lt2>
        <a:srgbClr val="EDEBE9"/>
      </a:lt2>
      <a:accent1>
        <a:srgbClr val="085280"/>
      </a:accent1>
      <a:accent2>
        <a:srgbClr val="238196"/>
      </a:accent2>
      <a:accent3>
        <a:srgbClr val="C55422"/>
      </a:accent3>
      <a:accent4>
        <a:srgbClr val="FFB400"/>
      </a:accent4>
      <a:accent5>
        <a:srgbClr val="2C6937"/>
      </a:accent5>
      <a:accent6>
        <a:srgbClr val="911A5B"/>
      </a:accent6>
      <a:hlink>
        <a:srgbClr val="085280"/>
      </a:hlink>
      <a:folHlink>
        <a:srgbClr val="911A5B"/>
      </a:folHlink>
    </a:clrScheme>
    <a:fontScheme name="Fannie Mae Brand 2.0">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 - Widescreen Display - Lite - FM Branded - 2301" id="{E893CB22-F12A-B449-AB5E-FB35806E474F}" vid="{16667F13-D467-074D-AEBA-5F47DFCA290A}"/>
    </a:ext>
  </a:extLst>
</a:theme>
</file>

<file path=ppt/theme/theme5.xml><?xml version="1.0" encoding="utf-8"?>
<a:theme xmlns:a="http://schemas.openxmlformats.org/drawingml/2006/main" name="Statement and Q&amp;A slides">
  <a:themeElements>
    <a:clrScheme name="Fannie Mae Color Palette 2">
      <a:dk1>
        <a:srgbClr val="121212"/>
      </a:dk1>
      <a:lt1>
        <a:srgbClr val="FFFFFF"/>
      </a:lt1>
      <a:dk2>
        <a:srgbClr val="05304D"/>
      </a:dk2>
      <a:lt2>
        <a:srgbClr val="EDEBE9"/>
      </a:lt2>
      <a:accent1>
        <a:srgbClr val="085280"/>
      </a:accent1>
      <a:accent2>
        <a:srgbClr val="238196"/>
      </a:accent2>
      <a:accent3>
        <a:srgbClr val="C55422"/>
      </a:accent3>
      <a:accent4>
        <a:srgbClr val="FFB400"/>
      </a:accent4>
      <a:accent5>
        <a:srgbClr val="2C6937"/>
      </a:accent5>
      <a:accent6>
        <a:srgbClr val="911A5B"/>
      </a:accent6>
      <a:hlink>
        <a:srgbClr val="085280"/>
      </a:hlink>
      <a:folHlink>
        <a:srgbClr val="911A5B"/>
      </a:folHlink>
    </a:clrScheme>
    <a:fontScheme name="Fannie Mae Brand 2.0">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lnSpc>
            <a:spcPct val="90000"/>
          </a:lnSpc>
          <a:spcAft>
            <a:spcPts val="1200"/>
          </a:spcAft>
          <a:defRPr/>
        </a:defPPr>
      </a:lstStyle>
    </a:txDef>
  </a:objectDefaults>
  <a:extraClrSchemeLst/>
  <a:extLst>
    <a:ext uri="{05A4C25C-085E-4340-85A3-A5531E510DB2}">
      <thm15:themeFamily xmlns:thm15="http://schemas.microsoft.com/office/thememl/2012/main" name="2 - Widescreen Display - Lite - FM Branded - 2301" id="{E893CB22-F12A-B449-AB5E-FB35806E474F}" vid="{F16F27CC-74C5-5D4F-9535-68F151317E5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106F82B872C1429425B28CBDB941B6" ma:contentTypeVersion="4" ma:contentTypeDescription="Create a new document." ma:contentTypeScope="" ma:versionID="25127ff252d1a906ec64e09b58502275">
  <xsd:schema xmlns:xsd="http://www.w3.org/2001/XMLSchema" xmlns:xs="http://www.w3.org/2001/XMLSchema" xmlns:p="http://schemas.microsoft.com/office/2006/metadata/properties" xmlns:ns2="749fcbdf-ca95-469f-8f2a-d0ce6ee64ce8" targetNamespace="http://schemas.microsoft.com/office/2006/metadata/properties" ma:root="true" ma:fieldsID="e909cb3324081966f0d8032cd1628784" ns2:_="">
    <xsd:import namespace="749fcbdf-ca95-469f-8f2a-d0ce6ee64c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9fcbdf-ca95-469f-8f2a-d0ce6ee64c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0DBFB7-7977-4CFC-A9B7-F144196193F5}">
  <ds:schemaRefs>
    <ds:schemaRef ds:uri="http://schemas.microsoft.com/office/2006/metadata/properties"/>
    <ds:schemaRef ds:uri="http://schemas.microsoft.com/office/infopath/2007/PartnerControls"/>
    <ds:schemaRef ds:uri="f17ba45f-5e04-4eda-bf0a-85b54d18213c"/>
    <ds:schemaRef ds:uri="http://schemas.microsoft.com/sharepoint/v3"/>
  </ds:schemaRefs>
</ds:datastoreItem>
</file>

<file path=customXml/itemProps2.xml><?xml version="1.0" encoding="utf-8"?>
<ds:datastoreItem xmlns:ds="http://schemas.openxmlformats.org/officeDocument/2006/customXml" ds:itemID="{6291CDB1-1B52-47D4-A247-0527671CEDAC}">
  <ds:schemaRefs>
    <ds:schemaRef ds:uri="http://schemas.microsoft.com/sharepoint/v3/contenttype/forms"/>
  </ds:schemaRefs>
</ds:datastoreItem>
</file>

<file path=customXml/itemProps3.xml><?xml version="1.0" encoding="utf-8"?>
<ds:datastoreItem xmlns:ds="http://schemas.openxmlformats.org/officeDocument/2006/customXml" ds:itemID="{C0EBFB8D-F177-4BC3-A6AF-3A1D61308F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9fcbdf-ca95-469f-8f2a-d0ce6ee64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2 - Widescreen Display - Lite - FM Branded - 2301</Template>
  <TotalTime>48</TotalTime>
  <Words>2802</Words>
  <Application>Microsoft Office PowerPoint</Application>
  <PresentationFormat>Widescreen</PresentationFormat>
  <Paragraphs>309</Paragraphs>
  <Slides>16</Slides>
  <Notes>13</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16</vt:i4>
      </vt:variant>
    </vt:vector>
  </HeadingPairs>
  <TitlesOfParts>
    <vt:vector size="32" baseType="lpstr">
      <vt:lpstr>Aptos Light</vt:lpstr>
      <vt:lpstr>Arial</vt:lpstr>
      <vt:lpstr>Ariel</vt:lpstr>
      <vt:lpstr>Calibri</vt:lpstr>
      <vt:lpstr>Castellar</vt:lpstr>
      <vt:lpstr>graphik</vt:lpstr>
      <vt:lpstr>News Gothic MT</vt:lpstr>
      <vt:lpstr>Source Sans Pro</vt:lpstr>
      <vt:lpstr>var(--font-heading)</vt:lpstr>
      <vt:lpstr>var(--font-polysans)</vt:lpstr>
      <vt:lpstr>var(--tr-font-medium)</vt:lpstr>
      <vt:lpstr>Cover and closing slides</vt:lpstr>
      <vt:lpstr>Divider and agenda slides</vt:lpstr>
      <vt:lpstr>Content slides</vt:lpstr>
      <vt:lpstr>Image grids</vt:lpstr>
      <vt:lpstr>Statement and Q&amp;A slides</vt:lpstr>
      <vt:lpstr>All Things AI: Principles, Standards, &amp; Best Practices  Actuaries’ Club of Hartford &amp; Springfield  May 2024  </vt:lpstr>
      <vt:lpstr>The 4th Industrial Revolution?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Things AI: Principles, Standards, &amp; Best Practices  Actuaries’ Club of Hartford &amp; Springfield  May 2024</dc:title>
  <dc:subject/>
  <dc:creator>Stephenson, Mitchell</dc:creator>
  <cp:keywords/>
  <dc:description/>
  <cp:lastModifiedBy>Stephenson, Mitchell</cp:lastModifiedBy>
  <cp:revision>2</cp:revision>
  <dcterms:created xsi:type="dcterms:W3CDTF">2024-03-05T23:01:51Z</dcterms:created>
  <dcterms:modified xsi:type="dcterms:W3CDTF">2024-03-18T14:43:40Z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0x01010076106F82B872C1429425B28CBDB941B6</vt:lpwstr>
  </property>
  <property fmtid="{D5CDD505-2E9C-101B-9397-08002B2CF9AE}" pid="3" name="ClassificationContentMarkingFooterLocations">
    <vt:lpwstr>Welcome and tips:8\Cover and closing slides:5\Divider and agenda slides:5\Content slides:8\Image grids:10\Statement and Q&amp;A slides:6</vt:lpwstr>
  </property>
  <property fmtid="{D5CDD505-2E9C-101B-9397-08002B2CF9AE}" pid="4" name="ClassificationContentMarkingFooterText">
    <vt:lpwstr>Fannie Mae Confidential</vt:lpwstr>
  </property>
  <property fmtid="{D5CDD505-2E9C-101B-9397-08002B2CF9AE}" pid="5" name="MSIP_Label_4e20156e-8ff9-4098-bbf6-fbcae2f0b5f0_Enabled">
    <vt:lpwstr>true</vt:lpwstr>
  </property>
  <property fmtid="{D5CDD505-2E9C-101B-9397-08002B2CF9AE}" pid="6" name="MSIP_Label_4e20156e-8ff9-4098-bbf6-fbcae2f0b5f0_SetDate">
    <vt:lpwstr>2024-03-05T23:02:46Z</vt:lpwstr>
  </property>
  <property fmtid="{D5CDD505-2E9C-101B-9397-08002B2CF9AE}" pid="7" name="MSIP_Label_4e20156e-8ff9-4098-bbf6-fbcae2f0b5f0_Method">
    <vt:lpwstr>Privileged</vt:lpwstr>
  </property>
  <property fmtid="{D5CDD505-2E9C-101B-9397-08002B2CF9AE}" pid="8" name="MSIP_Label_4e20156e-8ff9-4098-bbf6-fbcae2f0b5f0_Name">
    <vt:lpwstr>Non-Confidential Information</vt:lpwstr>
  </property>
  <property fmtid="{D5CDD505-2E9C-101B-9397-08002B2CF9AE}" pid="9" name="MSIP_Label_4e20156e-8ff9-4098-bbf6-fbcae2f0b5f0_SiteId">
    <vt:lpwstr>e6baca02-d986-4077-8053-30de7d5e0d58</vt:lpwstr>
  </property>
  <property fmtid="{D5CDD505-2E9C-101B-9397-08002B2CF9AE}" pid="10" name="MSIP_Label_4e20156e-8ff9-4098-bbf6-fbcae2f0b5f0_ActionId">
    <vt:lpwstr>d468a7fc-87a6-4b6f-a14d-5b3c3f272211</vt:lpwstr>
  </property>
  <property fmtid="{D5CDD505-2E9C-101B-9397-08002B2CF9AE}" pid="11" name="MSIP_Label_4e20156e-8ff9-4098-bbf6-fbcae2f0b5f0_ContentBits">
    <vt:lpwstr>0</vt:lpwstr>
  </property>
</Properties>
</file>