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31"/>
  </p:notesMasterIdLst>
  <p:handoutMasterIdLst>
    <p:handoutMasterId r:id="rId32"/>
  </p:handoutMasterIdLst>
  <p:sldIdLst>
    <p:sldId id="318" r:id="rId7"/>
    <p:sldId id="319" r:id="rId8"/>
    <p:sldId id="321" r:id="rId9"/>
    <p:sldId id="322" r:id="rId10"/>
    <p:sldId id="328" r:id="rId11"/>
    <p:sldId id="324" r:id="rId12"/>
    <p:sldId id="325" r:id="rId13"/>
    <p:sldId id="326" r:id="rId14"/>
    <p:sldId id="327" r:id="rId15"/>
    <p:sldId id="329" r:id="rId16"/>
    <p:sldId id="330" r:id="rId17"/>
    <p:sldId id="331" r:id="rId18"/>
    <p:sldId id="332" r:id="rId19"/>
    <p:sldId id="333" r:id="rId20"/>
    <p:sldId id="334" r:id="rId21"/>
    <p:sldId id="343" r:id="rId22"/>
    <p:sldId id="335" r:id="rId23"/>
    <p:sldId id="336" r:id="rId24"/>
    <p:sldId id="337" r:id="rId25"/>
    <p:sldId id="341" r:id="rId26"/>
    <p:sldId id="338" r:id="rId27"/>
    <p:sldId id="339" r:id="rId28"/>
    <p:sldId id="340" r:id="rId29"/>
    <p:sldId id="342" r:id="rId30"/>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4200" userDrawn="1">
          <p15:clr>
            <a:srgbClr val="A4A3A4"/>
          </p15:clr>
        </p15:guide>
        <p15:guide id="4" orient="horz" pos="105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D00"/>
    <a:srgbClr val="45ABFF"/>
    <a:srgbClr val="FEBE10"/>
    <a:srgbClr val="00A3AC"/>
    <a:srgbClr val="FF9E94"/>
    <a:srgbClr val="516070"/>
    <a:srgbClr val="405371"/>
    <a:srgbClr val="E0E0E0"/>
    <a:srgbClr val="9CD064"/>
    <a:srgbClr val="B5A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2546A6-F479-86DD-561A-3F01F974453D}" v="17" dt="2024-05-08T15:21:44.461"/>
  </p1510:revLst>
</p1510:revInfo>
</file>

<file path=ppt/tableStyles.xml><?xml version="1.0" encoding="utf-8"?>
<a:tblStyleLst xmlns:a="http://schemas.openxmlformats.org/drawingml/2006/main" def="{69C7853C-536D-4A76-A0AE-DD22124D55A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1236" y="60"/>
      </p:cViewPr>
      <p:guideLst>
        <p:guide orient="horz" pos="2160"/>
        <p:guide pos="2880"/>
        <p:guide orient="horz" pos="4200"/>
        <p:guide orient="horz" pos="1056"/>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63988" y="0"/>
            <a:ext cx="3032125" cy="465138"/>
          </a:xfrm>
          <a:prstGeom prst="rect">
            <a:avLst/>
          </a:prstGeom>
        </p:spPr>
        <p:txBody>
          <a:bodyPr vert="horz" lIns="91440" tIns="45720" rIns="91440" bIns="45720" rtlCol="0"/>
          <a:lstStyle>
            <a:lvl1pPr algn="r">
              <a:defRPr sz="1200"/>
            </a:lvl1pPr>
          </a:lstStyle>
          <a:p>
            <a:fld id="{D222FEBE-30E3-4062-AECF-BBD26B7B1BD4}" type="datetimeFigureOut">
              <a:rPr lang="en-US" smtClean="0"/>
              <a:t>5/8/2024</a:t>
            </a:fld>
            <a:endParaRPr lang="en-US"/>
          </a:p>
        </p:txBody>
      </p:sp>
      <p:sp>
        <p:nvSpPr>
          <p:cNvPr id="4" name="Footer Placeholder 3"/>
          <p:cNvSpPr>
            <a:spLocks noGrp="1"/>
          </p:cNvSpPr>
          <p:nvPr>
            <p:ph type="ftr" sz="quarter" idx="2"/>
          </p:nvPr>
        </p:nvSpPr>
        <p:spPr>
          <a:xfrm>
            <a:off x="0" y="8818563"/>
            <a:ext cx="6997700" cy="465137"/>
          </a:xfrm>
          <a:prstGeom prst="rect">
            <a:avLst/>
          </a:prstGeom>
        </p:spPr>
        <p:txBody>
          <a:bodyPr vert="horz" lIns="91440" tIns="45720" rIns="91440" bIns="45720" rtlCol="0" anchor="b"/>
          <a:lstStyle>
            <a:lvl1pPr algn="l">
              <a:defRPr sz="1200"/>
            </a:lvl1pPr>
          </a:lstStyle>
          <a:p>
            <a:pPr algn="ctr"/>
            <a:endParaRPr lang="en-US"/>
          </a:p>
        </p:txBody>
      </p:sp>
      <p:sp>
        <p:nvSpPr>
          <p:cNvPr id="5" name="Slide Number Placeholder 4"/>
          <p:cNvSpPr>
            <a:spLocks noGrp="1"/>
          </p:cNvSpPr>
          <p:nvPr>
            <p:ph type="sldNum" sz="quarter" idx="3"/>
          </p:nvPr>
        </p:nvSpPr>
        <p:spPr>
          <a:xfrm>
            <a:off x="3963988" y="8818563"/>
            <a:ext cx="3032125" cy="465137"/>
          </a:xfrm>
          <a:prstGeom prst="rect">
            <a:avLst/>
          </a:prstGeom>
        </p:spPr>
        <p:txBody>
          <a:bodyPr vert="horz" lIns="91440" tIns="45720" rIns="91440" bIns="45720" rtlCol="0" anchor="b"/>
          <a:lstStyle>
            <a:lvl1pPr algn="r">
              <a:defRPr sz="1200"/>
            </a:lvl1pPr>
          </a:lstStyle>
          <a:p>
            <a:fld id="{B64718BE-C99B-407B-B2EC-3877B77858CD}" type="slidenum">
              <a:rPr lang="en-US" smtClean="0"/>
              <a:t>‹#›</a:t>
            </a:fld>
            <a:endParaRPr lang="en-US"/>
          </a:p>
        </p:txBody>
      </p:sp>
    </p:spTree>
    <p:extLst>
      <p:ext uri="{BB962C8B-B14F-4D97-AF65-F5344CB8AC3E}">
        <p14:creationId xmlns:p14="http://schemas.microsoft.com/office/powerpoint/2010/main" val="7843393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032337" cy="464185"/>
          </a:xfrm>
          <a:prstGeom prst="rect">
            <a:avLst/>
          </a:prstGeom>
          <a:noFill/>
          <a:ln>
            <a:noFill/>
          </a:ln>
          <a:effectLst/>
        </p:spPr>
        <p:txBody>
          <a:bodyPr vert="horz" wrap="square" lIns="93031" tIns="46516" rIns="93031" bIns="46516" numCol="1" anchor="t" anchorCtr="0" compatLnSpc="1">
            <a:prstTxWarp prst="textNoShape">
              <a:avLst/>
            </a:prstTxWarp>
          </a:bodyPr>
          <a:lstStyle>
            <a:lvl1pPr>
              <a:defRPr sz="1200"/>
            </a:lvl1pPr>
          </a:lstStyle>
          <a:p>
            <a:pPr>
              <a:defRPr/>
            </a:pPr>
            <a:endParaRPr lang="en-US" altLang="en-US"/>
          </a:p>
        </p:txBody>
      </p:sp>
      <p:sp>
        <p:nvSpPr>
          <p:cNvPr id="43011" name="Rectangle 3"/>
          <p:cNvSpPr>
            <a:spLocks noGrp="1" noChangeArrowheads="1"/>
          </p:cNvSpPr>
          <p:nvPr>
            <p:ph type="dt" idx="1"/>
          </p:nvPr>
        </p:nvSpPr>
        <p:spPr bwMode="auto">
          <a:xfrm>
            <a:off x="3963744" y="0"/>
            <a:ext cx="3032337" cy="464185"/>
          </a:xfrm>
          <a:prstGeom prst="rect">
            <a:avLst/>
          </a:prstGeom>
          <a:noFill/>
          <a:ln>
            <a:noFill/>
          </a:ln>
          <a:effectLst/>
        </p:spPr>
        <p:txBody>
          <a:bodyPr vert="horz" wrap="square" lIns="93031" tIns="46516" rIns="93031" bIns="46516" numCol="1" anchor="t" anchorCtr="0" compatLnSpc="1">
            <a:prstTxWarp prst="textNoShape">
              <a:avLst/>
            </a:prstTxWarp>
          </a:bodyPr>
          <a:lstStyle>
            <a:lvl1pPr algn="r">
              <a:defRPr sz="1200"/>
            </a:lvl1pPr>
          </a:lstStyle>
          <a:p>
            <a:pPr>
              <a:defRPr/>
            </a:pPr>
            <a:endParaRPr lang="en-US" altLang="en-US"/>
          </a:p>
        </p:txBody>
      </p:sp>
      <p:sp>
        <p:nvSpPr>
          <p:cNvPr id="6148"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43013" name="Rectangle 5"/>
          <p:cNvSpPr>
            <a:spLocks noGrp="1" noChangeArrowheads="1"/>
          </p:cNvSpPr>
          <p:nvPr>
            <p:ph type="body" sz="quarter" idx="3"/>
          </p:nvPr>
        </p:nvSpPr>
        <p:spPr bwMode="auto">
          <a:xfrm>
            <a:off x="699770" y="4409758"/>
            <a:ext cx="5598160" cy="4177665"/>
          </a:xfrm>
          <a:prstGeom prst="rect">
            <a:avLst/>
          </a:prstGeom>
          <a:noFill/>
          <a:ln>
            <a:noFill/>
          </a:ln>
          <a:effectLst/>
        </p:spPr>
        <p:txBody>
          <a:bodyPr vert="horz" wrap="square" lIns="93031" tIns="46516" rIns="93031" bIns="46516"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3014" name="Rectangle 6"/>
          <p:cNvSpPr>
            <a:spLocks noGrp="1" noChangeArrowheads="1"/>
          </p:cNvSpPr>
          <p:nvPr>
            <p:ph type="ftr" sz="quarter" idx="4"/>
          </p:nvPr>
        </p:nvSpPr>
        <p:spPr bwMode="auto">
          <a:xfrm>
            <a:off x="0" y="8817904"/>
            <a:ext cx="6997700" cy="464185"/>
          </a:xfrm>
          <a:prstGeom prst="rect">
            <a:avLst/>
          </a:prstGeom>
          <a:noFill/>
          <a:ln>
            <a:noFill/>
          </a:ln>
          <a:effectLst/>
        </p:spPr>
        <p:txBody>
          <a:bodyPr vert="horz" wrap="square" lIns="93031" tIns="46516" rIns="93031" bIns="46516" numCol="1" anchor="b" anchorCtr="0" compatLnSpc="1">
            <a:prstTxWarp prst="textNoShape">
              <a:avLst/>
            </a:prstTxWarp>
          </a:bodyPr>
          <a:lstStyle>
            <a:lvl1pPr algn="ctr">
              <a:defRPr lang="en-US"/>
            </a:lvl1pPr>
          </a:lstStyle>
          <a:p>
            <a:pPr>
              <a:defRPr/>
            </a:pPr>
            <a:endParaRPr lang="en-US"/>
          </a:p>
        </p:txBody>
      </p:sp>
      <p:sp>
        <p:nvSpPr>
          <p:cNvPr id="43015" name="Rectangle 7"/>
          <p:cNvSpPr>
            <a:spLocks noGrp="1" noChangeArrowheads="1"/>
          </p:cNvSpPr>
          <p:nvPr>
            <p:ph type="sldNum" sz="quarter" idx="5"/>
          </p:nvPr>
        </p:nvSpPr>
        <p:spPr bwMode="auto">
          <a:xfrm>
            <a:off x="3963744" y="8817904"/>
            <a:ext cx="3032337" cy="464185"/>
          </a:xfrm>
          <a:prstGeom prst="rect">
            <a:avLst/>
          </a:prstGeom>
          <a:noFill/>
          <a:ln>
            <a:noFill/>
          </a:ln>
          <a:effectLst/>
        </p:spPr>
        <p:txBody>
          <a:bodyPr vert="horz" wrap="square" lIns="93031" tIns="46516" rIns="93031" bIns="46516" numCol="1" anchor="b" anchorCtr="0" compatLnSpc="1">
            <a:prstTxWarp prst="textNoShape">
              <a:avLst/>
            </a:prstTxWarp>
          </a:bodyPr>
          <a:lstStyle>
            <a:lvl1pPr algn="r">
              <a:defRPr sz="1200"/>
            </a:lvl1pPr>
          </a:lstStyle>
          <a:p>
            <a:pPr>
              <a:defRPr/>
            </a:pPr>
            <a:fld id="{0EB2B284-1554-48B6-A6E2-FFBA963387BB}" type="slidenum">
              <a:rPr lang="en-US" altLang="en-US"/>
              <a:pPr>
                <a:defRPr/>
              </a:pPr>
              <a:t>‹#›</a:t>
            </a:fld>
            <a:endParaRPr lang="en-US" altLang="en-US"/>
          </a:p>
        </p:txBody>
      </p:sp>
    </p:spTree>
    <p:extLst>
      <p:ext uri="{BB962C8B-B14F-4D97-AF65-F5344CB8AC3E}">
        <p14:creationId xmlns:p14="http://schemas.microsoft.com/office/powerpoint/2010/main" val="2946420983"/>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alt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0EB2B284-1554-48B6-A6E2-FFBA963387BB}" type="slidenum">
              <a:rPr lang="en-US" altLang="en-US" smtClean="0"/>
              <a:pPr>
                <a:defRPr/>
              </a:pPr>
              <a:t>3</a:t>
            </a:fld>
            <a:endParaRPr lang="en-US" altLang="en-US"/>
          </a:p>
        </p:txBody>
      </p:sp>
    </p:spTree>
    <p:extLst>
      <p:ext uri="{BB962C8B-B14F-4D97-AF65-F5344CB8AC3E}">
        <p14:creationId xmlns:p14="http://schemas.microsoft.com/office/powerpoint/2010/main" val="2844219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alt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0EB2B284-1554-48B6-A6E2-FFBA963387BB}" type="slidenum">
              <a:rPr lang="en-US" altLang="en-US" smtClean="0"/>
              <a:pPr>
                <a:defRPr/>
              </a:pPr>
              <a:t>21</a:t>
            </a:fld>
            <a:endParaRPr lang="en-US" altLang="en-US"/>
          </a:p>
        </p:txBody>
      </p:sp>
    </p:spTree>
    <p:extLst>
      <p:ext uri="{BB962C8B-B14F-4D97-AF65-F5344CB8AC3E}">
        <p14:creationId xmlns:p14="http://schemas.microsoft.com/office/powerpoint/2010/main" val="15356487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slide Whi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A1E5AD-1185-48E1-C0B1-ED9383B77A1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3753"/>
            <a:ext cx="9144000" cy="6858000"/>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2521F53B-B97C-2122-9750-2092DE7C8D4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1641" y="4483751"/>
            <a:ext cx="2667001" cy="767392"/>
          </a:xfrm>
          <a:prstGeom prst="rect">
            <a:avLst/>
          </a:prstGeom>
        </p:spPr>
      </p:pic>
      <p:sp>
        <p:nvSpPr>
          <p:cNvPr id="3074" name="Rectangle 2"/>
          <p:cNvSpPr>
            <a:spLocks noGrp="1" noChangeArrowheads="1"/>
          </p:cNvSpPr>
          <p:nvPr>
            <p:ph type="ctrTitle" hasCustomPrompt="1"/>
          </p:nvPr>
        </p:nvSpPr>
        <p:spPr>
          <a:xfrm>
            <a:off x="334491" y="1574540"/>
            <a:ext cx="3486150" cy="1214179"/>
          </a:xfrm>
        </p:spPr>
        <p:txBody>
          <a:bodyPr anchor="t">
            <a:spAutoFit/>
          </a:bodyPr>
          <a:lstStyle>
            <a:lvl1pPr algn="l">
              <a:lnSpc>
                <a:spcPct val="90000"/>
              </a:lnSpc>
              <a:defRPr sz="2700" b="1">
                <a:solidFill>
                  <a:srgbClr val="153C5D"/>
                </a:solidFill>
                <a:latin typeface="Century Gothic" panose="020B0502020202020204" pitchFamily="34" charset="0"/>
              </a:defRPr>
            </a:lvl1pPr>
          </a:lstStyle>
          <a:p>
            <a:pPr lvl="0"/>
            <a:r>
              <a:rPr lang="en-US" altLang="en-US" noProof="0"/>
              <a:t>Presentation Title Goes Here Might Be Three Lines</a:t>
            </a:r>
          </a:p>
        </p:txBody>
      </p:sp>
      <p:sp>
        <p:nvSpPr>
          <p:cNvPr id="3075" name="Rectangle 3"/>
          <p:cNvSpPr>
            <a:spLocks noGrp="1" noChangeArrowheads="1"/>
          </p:cNvSpPr>
          <p:nvPr>
            <p:ph type="subTitle" idx="1" hasCustomPrompt="1"/>
          </p:nvPr>
        </p:nvSpPr>
        <p:spPr>
          <a:xfrm>
            <a:off x="334491" y="6127254"/>
            <a:ext cx="2514600" cy="223769"/>
          </a:xfrm>
        </p:spPr>
        <p:txBody>
          <a:bodyPr/>
          <a:lstStyle>
            <a:lvl1pPr marL="0" indent="0" algn="l">
              <a:buFontTx/>
              <a:buNone/>
              <a:defRPr sz="1050" b="0">
                <a:solidFill>
                  <a:srgbClr val="2D2D2D"/>
                </a:solidFill>
                <a:latin typeface="+mj-lt"/>
              </a:defRPr>
            </a:lvl1pPr>
          </a:lstStyle>
          <a:p>
            <a:pPr lvl="0"/>
            <a:r>
              <a:rPr lang="en-US" altLang="en-US" noProof="0"/>
              <a:t>Presenter’s Name &amp; Title</a:t>
            </a:r>
          </a:p>
        </p:txBody>
      </p:sp>
      <p:sp>
        <p:nvSpPr>
          <p:cNvPr id="15" name="Text Placeholder 14">
            <a:extLst>
              <a:ext uri="{FF2B5EF4-FFF2-40B4-BE49-F238E27FC236}">
                <a16:creationId xmlns:a16="http://schemas.microsoft.com/office/drawing/2014/main" id="{FF647819-6F00-9C48-A3F8-BBCC2A9B4120}"/>
              </a:ext>
            </a:extLst>
          </p:cNvPr>
          <p:cNvSpPr>
            <a:spLocks noGrp="1"/>
          </p:cNvSpPr>
          <p:nvPr>
            <p:ph type="body" sz="quarter" idx="10" hasCustomPrompt="1"/>
          </p:nvPr>
        </p:nvSpPr>
        <p:spPr>
          <a:xfrm>
            <a:off x="334491" y="6386715"/>
            <a:ext cx="2057400" cy="233431"/>
          </a:xfrm>
        </p:spPr>
        <p:txBody>
          <a:bodyPr/>
          <a:lstStyle>
            <a:lvl1pPr marL="0" indent="0" algn="l">
              <a:buNone/>
              <a:defRPr sz="1050" b="0">
                <a:latin typeface="+mj-lt"/>
              </a:defRPr>
            </a:lvl1pPr>
          </a:lstStyle>
          <a:p>
            <a:pPr lvl="0"/>
            <a:r>
              <a:rPr lang="en-US"/>
              <a:t>Month 00, 0000</a:t>
            </a:r>
          </a:p>
        </p:txBody>
      </p:sp>
      <p:cxnSp>
        <p:nvCxnSpPr>
          <p:cNvPr id="9" name="Straight Connector 8">
            <a:extLst>
              <a:ext uri="{FF2B5EF4-FFF2-40B4-BE49-F238E27FC236}">
                <a16:creationId xmlns:a16="http://schemas.microsoft.com/office/drawing/2014/main" id="{B2432CCE-0E20-BA94-0C12-A49BCECAD8CB}"/>
              </a:ext>
            </a:extLst>
          </p:cNvPr>
          <p:cNvCxnSpPr>
            <a:cxnSpLocks/>
          </p:cNvCxnSpPr>
          <p:nvPr userDrawn="1"/>
        </p:nvCxnSpPr>
        <p:spPr>
          <a:xfrm>
            <a:off x="391641" y="5490121"/>
            <a:ext cx="331212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5295348E-EFD8-B0C5-FCFF-6577C238EF1D}"/>
              </a:ext>
            </a:extLst>
          </p:cNvPr>
          <p:cNvSpPr>
            <a:spLocks noGrp="1"/>
          </p:cNvSpPr>
          <p:nvPr>
            <p:ph type="body" sz="quarter" idx="11" hasCustomPrompt="1"/>
          </p:nvPr>
        </p:nvSpPr>
        <p:spPr>
          <a:xfrm>
            <a:off x="334491" y="5623450"/>
            <a:ext cx="5942484" cy="362027"/>
          </a:xfrm>
        </p:spPr>
        <p:txBody>
          <a:bodyPr/>
          <a:lstStyle>
            <a:lvl1pPr>
              <a:defRPr sz="1800" b="1"/>
            </a:lvl1pPr>
          </a:lstStyle>
          <a:p>
            <a:pPr marL="0" marR="0" lvl="0" indent="0" algn="l" defTabSz="914400" rtl="0" eaLnBrk="0" fontAlgn="base" latinLnBrk="0" hangingPunct="0">
              <a:lnSpc>
                <a:spcPct val="100000"/>
              </a:lnSpc>
              <a:spcBef>
                <a:spcPts val="450"/>
              </a:spcBef>
              <a:spcAft>
                <a:spcPct val="0"/>
              </a:spcAft>
              <a:buClrTx/>
              <a:buSzTx/>
              <a:buFontTx/>
              <a:buNone/>
              <a:tabLst/>
              <a:defRPr/>
            </a:pPr>
            <a:r>
              <a:rPr lang="en-US"/>
              <a:t>[Talcott Resolution OR Talcott Re OR blank for TFG]</a:t>
            </a:r>
          </a:p>
          <a:p>
            <a:pPr lvl="0"/>
            <a:endParaRPr lang="en-US"/>
          </a:p>
        </p:txBody>
      </p:sp>
    </p:spTree>
    <p:extLst>
      <p:ext uri="{BB962C8B-B14F-4D97-AF65-F5344CB8AC3E}">
        <p14:creationId xmlns:p14="http://schemas.microsoft.com/office/powerpoint/2010/main" val="14456820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full picture and headline/quote">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937C10DD-854B-3442-B234-52B0AFC8038A}"/>
              </a:ext>
            </a:extLst>
          </p:cNvPr>
          <p:cNvSpPr>
            <a:spLocks noGrp="1"/>
          </p:cNvSpPr>
          <p:nvPr>
            <p:ph type="pic" idx="1"/>
          </p:nvPr>
        </p:nvSpPr>
        <p:spPr>
          <a:xfrm>
            <a:off x="0" y="1037970"/>
            <a:ext cx="5143500" cy="5433717"/>
          </a:xfrm>
          <a:prstGeom prst="rect">
            <a:avLst/>
          </a:prstGeom>
        </p:spPr>
        <p:txBody>
          <a:bodyPr/>
          <a:lstStyle>
            <a:lvl1pPr marL="0" indent="0">
              <a:buNone/>
              <a:defRPr sz="10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3" name="Rectangle 6"/>
          <p:cNvSpPr>
            <a:spLocks noGrp="1" noChangeArrowheads="1"/>
          </p:cNvSpPr>
          <p:nvPr>
            <p:ph type="sldNum" sz="quarter" idx="10"/>
          </p:nvPr>
        </p:nvSpPr>
        <p:spPr>
          <a:ln/>
        </p:spPr>
        <p:txBody>
          <a:bodyPr/>
          <a:lstStyle>
            <a:lvl1pPr>
              <a:defRPr/>
            </a:lvl1pPr>
          </a:lstStyle>
          <a:p>
            <a:pPr>
              <a:defRPr/>
            </a:pPr>
            <a:fld id="{1163B6C9-B84A-40BC-93CF-54B09D60C2F0}" type="slidenum">
              <a:rPr lang="en-US" altLang="en-US"/>
              <a:pPr>
                <a:defRPr/>
              </a:pPr>
              <a:t>‹#›</a:t>
            </a:fld>
            <a:endParaRPr lang="en-US" altLang="en-US"/>
          </a:p>
        </p:txBody>
      </p:sp>
      <p:sp>
        <p:nvSpPr>
          <p:cNvPr id="4" name="Rectangle 2"/>
          <p:cNvSpPr>
            <a:spLocks noGrp="1" noChangeArrowheads="1"/>
          </p:cNvSpPr>
          <p:nvPr>
            <p:ph type="title" hasCustomPrompt="1"/>
          </p:nvPr>
        </p:nvSpPr>
        <p:spPr bwMode="auto">
          <a:xfrm>
            <a:off x="321979" y="222420"/>
            <a:ext cx="6942026"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tabLst>
                <a:tab pos="766763" algn="l"/>
              </a:tabLst>
              <a:defRPr sz="2000">
                <a:solidFill>
                  <a:schemeClr val="tx2"/>
                </a:solidFill>
              </a:defRPr>
            </a:lvl1pPr>
          </a:lstStyle>
          <a:p>
            <a:pPr lvl="0"/>
            <a:r>
              <a:rPr lang="en-US" altLang="en-US"/>
              <a:t>Click to add title </a:t>
            </a:r>
            <a:r>
              <a:rPr lang="en-US"/>
              <a:t>– use sentence case</a:t>
            </a:r>
            <a:br>
              <a:rPr lang="en-US"/>
            </a:br>
            <a:r>
              <a:rPr lang="en-US"/>
              <a:t>might be two lines</a:t>
            </a:r>
            <a:endParaRPr lang="en-US" altLang="en-US"/>
          </a:p>
        </p:txBody>
      </p:sp>
      <p:sp>
        <p:nvSpPr>
          <p:cNvPr id="7" name="Text Placeholder 6">
            <a:extLst>
              <a:ext uri="{FF2B5EF4-FFF2-40B4-BE49-F238E27FC236}">
                <a16:creationId xmlns:a16="http://schemas.microsoft.com/office/drawing/2014/main" id="{07791EC9-26CA-B62D-5CD1-102A7EFEFF4A}"/>
              </a:ext>
            </a:extLst>
          </p:cNvPr>
          <p:cNvSpPr>
            <a:spLocks noGrp="1"/>
          </p:cNvSpPr>
          <p:nvPr>
            <p:ph type="body" sz="quarter" idx="13"/>
          </p:nvPr>
        </p:nvSpPr>
        <p:spPr>
          <a:xfrm>
            <a:off x="5600700" y="2667000"/>
            <a:ext cx="2857500" cy="2895600"/>
          </a:xfrm>
        </p:spPr>
        <p:txBody>
          <a:bodyPr/>
          <a:lstStyle>
            <a:lvl1pPr>
              <a:defRPr sz="2400" b="1">
                <a:solidFill>
                  <a:schemeClr val="tx2"/>
                </a:solidFill>
              </a:defRPr>
            </a:lvl1pPr>
            <a:lvl2pPr>
              <a:defRPr sz="1800" b="1"/>
            </a:lvl2pPr>
            <a:lvl3pPr>
              <a:defRPr sz="1800" b="1"/>
            </a:lvl3pPr>
            <a:lvl4pPr>
              <a:defRPr sz="1800" b="1"/>
            </a:lvl4pPr>
            <a:lvl5pPr>
              <a:defRPr sz="1800" b="1"/>
            </a:lvl5pPr>
          </a:lstStyle>
          <a:p>
            <a:pPr lvl="0"/>
            <a:r>
              <a:rPr lang="en-US"/>
              <a:t>Click to edit Master text styles</a:t>
            </a:r>
          </a:p>
        </p:txBody>
      </p:sp>
    </p:spTree>
    <p:extLst>
      <p:ext uri="{BB962C8B-B14F-4D97-AF65-F5344CB8AC3E}">
        <p14:creationId xmlns:p14="http://schemas.microsoft.com/office/powerpoint/2010/main" val="172233031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orient="horz" pos="72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ue End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FD54369-AD61-7DEF-23D2-018CAA88B99F}"/>
              </a:ext>
            </a:extLst>
          </p:cNvPr>
          <p:cNvPicPr>
            <a:picLocks noChangeAspect="1"/>
          </p:cNvPicPr>
          <p:nvPr userDrawn="1"/>
        </p:nvPicPr>
        <p:blipFill>
          <a:blip r:embed="rId2">
            <a:extLst>
              <a:ext uri="{28A0092B-C50C-407E-A947-70E740481C1C}">
                <a14:useLocalDpi xmlns:a14="http://schemas.microsoft.com/office/drawing/2010/main" val="0"/>
              </a:ext>
            </a:extLst>
          </a:blip>
          <a:srcRect t="16111" b="16111"/>
          <a:stretch/>
        </p:blipFill>
        <p:spPr>
          <a:xfrm>
            <a:off x="0" y="0"/>
            <a:ext cx="9144000" cy="4648200"/>
          </a:xfrm>
          <a:prstGeom prst="rect">
            <a:avLst/>
          </a:prstGeom>
        </p:spPr>
      </p:pic>
      <p:sp>
        <p:nvSpPr>
          <p:cNvPr id="3074" name="Rectangle 2"/>
          <p:cNvSpPr>
            <a:spLocks noGrp="1" noChangeArrowheads="1"/>
          </p:cNvSpPr>
          <p:nvPr>
            <p:ph type="ctrTitle" hasCustomPrompt="1"/>
          </p:nvPr>
        </p:nvSpPr>
        <p:spPr>
          <a:xfrm>
            <a:off x="884723" y="1841251"/>
            <a:ext cx="7374556" cy="1188720"/>
          </a:xfrm>
          <a:noFill/>
        </p:spPr>
        <p:txBody>
          <a:bodyPr anchor="ctr"/>
          <a:lstStyle>
            <a:lvl1pPr algn="ctr">
              <a:defRPr sz="2700" b="1">
                <a:solidFill>
                  <a:schemeClr val="bg1"/>
                </a:solidFill>
                <a:latin typeface="Century Gothic" panose="020B0502020202020204" pitchFamily="34" charset="0"/>
              </a:defRPr>
            </a:lvl1pPr>
          </a:lstStyle>
          <a:p>
            <a:pPr lvl="0"/>
            <a:r>
              <a:rPr lang="en-US" altLang="en-US" noProof="0"/>
              <a:t>End slide</a:t>
            </a:r>
          </a:p>
        </p:txBody>
      </p:sp>
      <p:sp>
        <p:nvSpPr>
          <p:cNvPr id="8" name="TextBox 7"/>
          <p:cNvSpPr txBox="1"/>
          <p:nvPr userDrawn="1"/>
        </p:nvSpPr>
        <p:spPr>
          <a:xfrm>
            <a:off x="744749" y="6543539"/>
            <a:ext cx="7654504" cy="176972"/>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550" kern="1200" spc="0" baseline="30000">
                <a:solidFill>
                  <a:schemeClr val="bg1">
                    <a:lumMod val="50000"/>
                  </a:schemeClr>
                </a:solidFill>
                <a:effectLst/>
                <a:latin typeface="Century Gothic" panose="020B0502020202020204" pitchFamily="34" charset="0"/>
                <a:ea typeface="+mn-ea"/>
                <a:cs typeface="+mn-cs"/>
              </a:rPr>
              <a:t>©</a:t>
            </a:r>
            <a:r>
              <a:rPr lang="en-US" sz="550" b="0" i="0">
                <a:solidFill>
                  <a:schemeClr val="bg1">
                    <a:lumMod val="50000"/>
                  </a:schemeClr>
                </a:solidFill>
                <a:effectLst/>
                <a:latin typeface="Century Gothic" panose="020B0502020202020204" pitchFamily="34" charset="0"/>
              </a:rPr>
              <a:t>2024 by Talcott Financial Group, for internal use only. All rights reserved. No part of this document may be reproduced, published, or used without the permission of Talcott Financial Group, Ltd.</a:t>
            </a:r>
            <a:endParaRPr lang="en-US" sz="550" kern="1200" spc="0" baseline="0">
              <a:solidFill>
                <a:schemeClr val="bg1">
                  <a:lumMod val="50000"/>
                </a:schemeClr>
              </a:solidFill>
              <a:effectLst/>
              <a:latin typeface="Century Gothic" panose="020B0502020202020204" pitchFamily="34" charset="0"/>
              <a:ea typeface="+mn-ea"/>
              <a:cs typeface="+mn-cs"/>
            </a:endParaRPr>
          </a:p>
        </p:txBody>
      </p:sp>
      <p:pic>
        <p:nvPicPr>
          <p:cNvPr id="6" name="Picture 5" descr="A picture containing text, clipart&#10;&#10;Description automatically generated">
            <a:extLst>
              <a:ext uri="{FF2B5EF4-FFF2-40B4-BE49-F238E27FC236}">
                <a16:creationId xmlns:a16="http://schemas.microsoft.com/office/drawing/2014/main" id="{E52B1AA7-DD13-5862-C329-F42EBDD9D5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50630" y="5107458"/>
            <a:ext cx="3442741" cy="990600"/>
          </a:xfrm>
          <a:prstGeom prst="rect">
            <a:avLst/>
          </a:prstGeom>
        </p:spPr>
      </p:pic>
    </p:spTree>
    <p:extLst>
      <p:ext uri="{BB962C8B-B14F-4D97-AF65-F5344CB8AC3E}">
        <p14:creationId xmlns:p14="http://schemas.microsoft.com/office/powerpoint/2010/main" val="3069663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White End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65FF8C-CF0B-B427-4682-7AB3D6A75087}"/>
              </a:ext>
            </a:extLst>
          </p:cNvPr>
          <p:cNvPicPr>
            <a:picLocks noChangeAspect="1"/>
          </p:cNvPicPr>
          <p:nvPr userDrawn="1"/>
        </p:nvPicPr>
        <p:blipFill>
          <a:blip r:embed="rId2">
            <a:extLst>
              <a:ext uri="{28A0092B-C50C-407E-A947-70E740481C1C}">
                <a14:useLocalDpi xmlns:a14="http://schemas.microsoft.com/office/drawing/2010/main" val="0"/>
              </a:ext>
            </a:extLst>
          </a:blip>
          <a:srcRect t="16111" b="16111"/>
          <a:stretch/>
        </p:blipFill>
        <p:spPr>
          <a:xfrm>
            <a:off x="0" y="0"/>
            <a:ext cx="9144000" cy="4648200"/>
          </a:xfrm>
          <a:prstGeom prst="rect">
            <a:avLst/>
          </a:prstGeom>
        </p:spPr>
      </p:pic>
      <p:sp>
        <p:nvSpPr>
          <p:cNvPr id="3074" name="Rectangle 2"/>
          <p:cNvSpPr>
            <a:spLocks noGrp="1" noChangeArrowheads="1"/>
          </p:cNvSpPr>
          <p:nvPr>
            <p:ph type="ctrTitle" hasCustomPrompt="1"/>
          </p:nvPr>
        </p:nvSpPr>
        <p:spPr>
          <a:xfrm>
            <a:off x="884723" y="1841251"/>
            <a:ext cx="7374556" cy="1188720"/>
          </a:xfrm>
          <a:noFill/>
        </p:spPr>
        <p:txBody>
          <a:bodyPr anchor="ctr"/>
          <a:lstStyle>
            <a:lvl1pPr algn="ctr">
              <a:defRPr sz="2700" b="1">
                <a:solidFill>
                  <a:schemeClr val="tx2"/>
                </a:solidFill>
                <a:latin typeface="Century Gothic" panose="020B0502020202020204" pitchFamily="34" charset="0"/>
              </a:defRPr>
            </a:lvl1pPr>
          </a:lstStyle>
          <a:p>
            <a:pPr lvl="0"/>
            <a:r>
              <a:rPr lang="en-US" altLang="en-US" noProof="0"/>
              <a:t>End slide</a:t>
            </a:r>
          </a:p>
        </p:txBody>
      </p:sp>
      <p:cxnSp>
        <p:nvCxnSpPr>
          <p:cNvPr id="10" name="Straight Connector 9">
            <a:extLst>
              <a:ext uri="{FF2B5EF4-FFF2-40B4-BE49-F238E27FC236}">
                <a16:creationId xmlns:a16="http://schemas.microsoft.com/office/drawing/2014/main" id="{5771BF2F-C791-69D2-1861-B82C6FEFDEDD}"/>
              </a:ext>
            </a:extLst>
          </p:cNvPr>
          <p:cNvCxnSpPr>
            <a:cxnSpLocks/>
          </p:cNvCxnSpPr>
          <p:nvPr userDrawn="1"/>
        </p:nvCxnSpPr>
        <p:spPr>
          <a:xfrm flipH="1">
            <a:off x="0" y="4648200"/>
            <a:ext cx="9144000"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text, clipart&#10;&#10;Description automatically generated">
            <a:extLst>
              <a:ext uri="{FF2B5EF4-FFF2-40B4-BE49-F238E27FC236}">
                <a16:creationId xmlns:a16="http://schemas.microsoft.com/office/drawing/2014/main" id="{ABAA876D-37C7-CA86-1E79-4BD1C896C0B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50630" y="5107458"/>
            <a:ext cx="3442741" cy="990600"/>
          </a:xfrm>
          <a:prstGeom prst="rect">
            <a:avLst/>
          </a:prstGeom>
        </p:spPr>
      </p:pic>
      <p:sp>
        <p:nvSpPr>
          <p:cNvPr id="2" name="TextBox 1">
            <a:extLst>
              <a:ext uri="{FF2B5EF4-FFF2-40B4-BE49-F238E27FC236}">
                <a16:creationId xmlns:a16="http://schemas.microsoft.com/office/drawing/2014/main" id="{4DF1A8DD-4F67-A478-0760-0CCBA84AC1DF}"/>
              </a:ext>
            </a:extLst>
          </p:cNvPr>
          <p:cNvSpPr txBox="1"/>
          <p:nvPr userDrawn="1"/>
        </p:nvSpPr>
        <p:spPr>
          <a:xfrm>
            <a:off x="744749" y="6543539"/>
            <a:ext cx="7654504" cy="176972"/>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550" kern="1200" spc="0" baseline="30000">
                <a:solidFill>
                  <a:schemeClr val="bg1">
                    <a:lumMod val="50000"/>
                  </a:schemeClr>
                </a:solidFill>
                <a:effectLst/>
                <a:latin typeface="Century Gothic" panose="020B0502020202020204" pitchFamily="34" charset="0"/>
                <a:ea typeface="+mn-ea"/>
                <a:cs typeface="+mn-cs"/>
              </a:rPr>
              <a:t>©</a:t>
            </a:r>
            <a:r>
              <a:rPr lang="en-US" sz="550" b="0" i="0">
                <a:solidFill>
                  <a:schemeClr val="bg1">
                    <a:lumMod val="50000"/>
                  </a:schemeClr>
                </a:solidFill>
                <a:effectLst/>
                <a:latin typeface="Century Gothic" panose="020B0502020202020204" pitchFamily="34" charset="0"/>
              </a:rPr>
              <a:t>2024 by Talcott Financial Group, for internal use only. All rights reserved. No part of this document may be reproduced, published, or used without the permission of Talcott Financial Group, Ltd. </a:t>
            </a:r>
            <a:endParaRPr lang="en-US" sz="550" kern="1200" spc="0" baseline="0">
              <a:solidFill>
                <a:schemeClr val="bg1">
                  <a:lumMod val="50000"/>
                </a:schemeClr>
              </a:solidFill>
              <a:effectLst/>
              <a:latin typeface="Century Gothic" panose="020B0502020202020204" pitchFamily="34" charset="0"/>
              <a:ea typeface="+mn-ea"/>
              <a:cs typeface="+mn-cs"/>
            </a:endParaRPr>
          </a:p>
        </p:txBody>
      </p:sp>
    </p:spTree>
    <p:extLst>
      <p:ext uri="{BB962C8B-B14F-4D97-AF65-F5344CB8AC3E}">
        <p14:creationId xmlns:p14="http://schemas.microsoft.com/office/powerpoint/2010/main" val="2212634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slide Blu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A1E5AD-1185-48E1-C0B1-ED9383B77A1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873"/>
            <a:ext cx="9144000" cy="6858000"/>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869FB8C9-B756-4D08-3582-2236FC87160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1641" y="4449999"/>
            <a:ext cx="2656160" cy="824972"/>
          </a:xfrm>
          <a:prstGeom prst="rect">
            <a:avLst/>
          </a:prstGeom>
        </p:spPr>
      </p:pic>
      <p:sp>
        <p:nvSpPr>
          <p:cNvPr id="3074" name="Rectangle 2"/>
          <p:cNvSpPr>
            <a:spLocks noGrp="1" noChangeArrowheads="1"/>
          </p:cNvSpPr>
          <p:nvPr>
            <p:ph type="ctrTitle" hasCustomPrompt="1"/>
          </p:nvPr>
        </p:nvSpPr>
        <p:spPr>
          <a:xfrm>
            <a:off x="334491" y="1574540"/>
            <a:ext cx="3486150" cy="1214179"/>
          </a:xfrm>
        </p:spPr>
        <p:txBody>
          <a:bodyPr anchor="t">
            <a:spAutoFit/>
          </a:bodyPr>
          <a:lstStyle>
            <a:lvl1pPr algn="l">
              <a:lnSpc>
                <a:spcPct val="90000"/>
              </a:lnSpc>
              <a:defRPr sz="2700" b="1">
                <a:solidFill>
                  <a:schemeClr val="bg1"/>
                </a:solidFill>
                <a:latin typeface="Century Gothic" panose="020B0502020202020204" pitchFamily="34" charset="0"/>
              </a:defRPr>
            </a:lvl1pPr>
          </a:lstStyle>
          <a:p>
            <a:pPr lvl="0"/>
            <a:r>
              <a:rPr lang="en-US" altLang="en-US" noProof="0"/>
              <a:t>Presentation Title Goes Here Might Be Three Lines</a:t>
            </a:r>
          </a:p>
        </p:txBody>
      </p:sp>
      <p:cxnSp>
        <p:nvCxnSpPr>
          <p:cNvPr id="9" name="Straight Connector 8">
            <a:extLst>
              <a:ext uri="{FF2B5EF4-FFF2-40B4-BE49-F238E27FC236}">
                <a16:creationId xmlns:a16="http://schemas.microsoft.com/office/drawing/2014/main" id="{B2432CCE-0E20-BA94-0C12-A49BCECAD8CB}"/>
              </a:ext>
            </a:extLst>
          </p:cNvPr>
          <p:cNvCxnSpPr>
            <a:cxnSpLocks/>
          </p:cNvCxnSpPr>
          <p:nvPr userDrawn="1"/>
        </p:nvCxnSpPr>
        <p:spPr>
          <a:xfrm>
            <a:off x="391641" y="5490121"/>
            <a:ext cx="331212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Rectangle 3">
            <a:extLst>
              <a:ext uri="{FF2B5EF4-FFF2-40B4-BE49-F238E27FC236}">
                <a16:creationId xmlns:a16="http://schemas.microsoft.com/office/drawing/2014/main" id="{E9BD116D-4CC1-BB5E-26AD-954AB087403A}"/>
              </a:ext>
            </a:extLst>
          </p:cNvPr>
          <p:cNvSpPr>
            <a:spLocks noGrp="1" noChangeArrowheads="1"/>
          </p:cNvSpPr>
          <p:nvPr>
            <p:ph type="subTitle" idx="1" hasCustomPrompt="1"/>
          </p:nvPr>
        </p:nvSpPr>
        <p:spPr>
          <a:xfrm>
            <a:off x="334491" y="6127254"/>
            <a:ext cx="2514600" cy="223769"/>
          </a:xfrm>
        </p:spPr>
        <p:txBody>
          <a:bodyPr/>
          <a:lstStyle>
            <a:lvl1pPr marL="0" indent="0" algn="l">
              <a:buFontTx/>
              <a:buNone/>
              <a:defRPr sz="1050" b="0">
                <a:solidFill>
                  <a:schemeClr val="bg1"/>
                </a:solidFill>
                <a:latin typeface="+mj-lt"/>
              </a:defRPr>
            </a:lvl1pPr>
          </a:lstStyle>
          <a:p>
            <a:pPr lvl="0"/>
            <a:r>
              <a:rPr lang="en-US" altLang="en-US" noProof="0"/>
              <a:t>Presenter’s Name &amp; Title</a:t>
            </a:r>
          </a:p>
        </p:txBody>
      </p:sp>
      <p:sp>
        <p:nvSpPr>
          <p:cNvPr id="4" name="Text Placeholder 14">
            <a:extLst>
              <a:ext uri="{FF2B5EF4-FFF2-40B4-BE49-F238E27FC236}">
                <a16:creationId xmlns:a16="http://schemas.microsoft.com/office/drawing/2014/main" id="{F927FF64-DA7F-E85A-680F-69BEAA5669B9}"/>
              </a:ext>
            </a:extLst>
          </p:cNvPr>
          <p:cNvSpPr>
            <a:spLocks noGrp="1"/>
          </p:cNvSpPr>
          <p:nvPr>
            <p:ph type="body" sz="quarter" idx="10" hasCustomPrompt="1"/>
          </p:nvPr>
        </p:nvSpPr>
        <p:spPr>
          <a:xfrm>
            <a:off x="334491" y="6386715"/>
            <a:ext cx="2057400" cy="233431"/>
          </a:xfrm>
        </p:spPr>
        <p:txBody>
          <a:bodyPr/>
          <a:lstStyle>
            <a:lvl1pPr marL="0" indent="0" algn="l">
              <a:buNone/>
              <a:defRPr sz="1050" b="0">
                <a:solidFill>
                  <a:schemeClr val="bg1"/>
                </a:solidFill>
                <a:latin typeface="+mj-lt"/>
              </a:defRPr>
            </a:lvl1pPr>
          </a:lstStyle>
          <a:p>
            <a:pPr lvl="0"/>
            <a:r>
              <a:rPr lang="en-US"/>
              <a:t>Month 00, 0000</a:t>
            </a:r>
          </a:p>
        </p:txBody>
      </p:sp>
      <p:sp>
        <p:nvSpPr>
          <p:cNvPr id="5" name="Text Placeholder 6">
            <a:extLst>
              <a:ext uri="{FF2B5EF4-FFF2-40B4-BE49-F238E27FC236}">
                <a16:creationId xmlns:a16="http://schemas.microsoft.com/office/drawing/2014/main" id="{21694A87-6086-BE6D-740E-AFB0273700AD}"/>
              </a:ext>
            </a:extLst>
          </p:cNvPr>
          <p:cNvSpPr>
            <a:spLocks noGrp="1"/>
          </p:cNvSpPr>
          <p:nvPr>
            <p:ph type="body" sz="quarter" idx="11" hasCustomPrompt="1"/>
          </p:nvPr>
        </p:nvSpPr>
        <p:spPr>
          <a:xfrm>
            <a:off x="334491" y="5623450"/>
            <a:ext cx="5942484" cy="362027"/>
          </a:xfrm>
        </p:spPr>
        <p:txBody>
          <a:bodyPr/>
          <a:lstStyle>
            <a:lvl1pPr>
              <a:defRPr sz="1800" b="1">
                <a:solidFill>
                  <a:schemeClr val="bg1"/>
                </a:solidFill>
              </a:defRPr>
            </a:lvl1pPr>
          </a:lstStyle>
          <a:p>
            <a:pPr marL="0" marR="0" lvl="0" indent="0" algn="l" defTabSz="914400" rtl="0" eaLnBrk="0" fontAlgn="base" latinLnBrk="0" hangingPunct="0">
              <a:lnSpc>
                <a:spcPct val="100000"/>
              </a:lnSpc>
              <a:spcBef>
                <a:spcPts val="450"/>
              </a:spcBef>
              <a:spcAft>
                <a:spcPct val="0"/>
              </a:spcAft>
              <a:buClrTx/>
              <a:buSzTx/>
              <a:buFontTx/>
              <a:buNone/>
              <a:tabLst/>
              <a:defRPr/>
            </a:pPr>
            <a:r>
              <a:rPr lang="en-US"/>
              <a:t>[Talcott Resolution OR Talcott Re OR blank for TFG]</a:t>
            </a:r>
          </a:p>
          <a:p>
            <a:pPr lvl="0"/>
            <a:endParaRPr lang="en-US"/>
          </a:p>
        </p:txBody>
      </p:sp>
    </p:spTree>
    <p:extLst>
      <p:ext uri="{BB962C8B-B14F-4D97-AF65-F5344CB8AC3E}">
        <p14:creationId xmlns:p14="http://schemas.microsoft.com/office/powerpoint/2010/main" val="33738737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Divider ligh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A1E5AD-1185-48E1-C0B1-ED9383B77A1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cxnSp>
        <p:nvCxnSpPr>
          <p:cNvPr id="9" name="Straight Connector 8">
            <a:extLst>
              <a:ext uri="{FF2B5EF4-FFF2-40B4-BE49-F238E27FC236}">
                <a16:creationId xmlns:a16="http://schemas.microsoft.com/office/drawing/2014/main" id="{C5C147CB-A9D3-4FD0-EE8B-EB0E3D397E34}"/>
              </a:ext>
            </a:extLst>
          </p:cNvPr>
          <p:cNvCxnSpPr/>
          <p:nvPr userDrawn="1"/>
        </p:nvCxnSpPr>
        <p:spPr>
          <a:xfrm>
            <a:off x="2000250" y="3657600"/>
            <a:ext cx="5257800"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Rectangle 6">
            <a:extLst>
              <a:ext uri="{FF2B5EF4-FFF2-40B4-BE49-F238E27FC236}">
                <a16:creationId xmlns:a16="http://schemas.microsoft.com/office/drawing/2014/main" id="{32F12428-2B6C-4EEB-B81E-1A413DC2E7D3}"/>
              </a:ext>
            </a:extLst>
          </p:cNvPr>
          <p:cNvSpPr>
            <a:spLocks noGrp="1" noChangeArrowheads="1"/>
          </p:cNvSpPr>
          <p:nvPr>
            <p:ph type="sldNum" sz="quarter" idx="4"/>
          </p:nvPr>
        </p:nvSpPr>
        <p:spPr bwMode="auto">
          <a:xfrm>
            <a:off x="8629650" y="6471687"/>
            <a:ext cx="422275" cy="320675"/>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r">
              <a:defRPr sz="525">
                <a:solidFill>
                  <a:schemeClr val="tx1">
                    <a:lumMod val="75000"/>
                    <a:lumOff val="25000"/>
                  </a:schemeClr>
                </a:solidFill>
                <a:latin typeface="+mn-lt"/>
              </a:defRPr>
            </a:lvl1pPr>
          </a:lstStyle>
          <a:p>
            <a:pPr>
              <a:defRPr/>
            </a:pPr>
            <a:fld id="{2A7888CC-A97D-4440-8229-399165F08B27}" type="slidenum">
              <a:rPr lang="en-US" altLang="en-US" smtClean="0"/>
              <a:pPr>
                <a:defRPr/>
              </a:pPr>
              <a:t>‹#›</a:t>
            </a:fld>
            <a:endParaRPr lang="en-US" altLang="en-US"/>
          </a:p>
        </p:txBody>
      </p:sp>
      <p:sp>
        <p:nvSpPr>
          <p:cNvPr id="14" name="Text Placeholder 13">
            <a:extLst>
              <a:ext uri="{FF2B5EF4-FFF2-40B4-BE49-F238E27FC236}">
                <a16:creationId xmlns:a16="http://schemas.microsoft.com/office/drawing/2014/main" id="{4992EA52-CFB7-CC2D-3BA2-F89939761AF7}"/>
              </a:ext>
            </a:extLst>
          </p:cNvPr>
          <p:cNvSpPr>
            <a:spLocks noGrp="1"/>
          </p:cNvSpPr>
          <p:nvPr>
            <p:ph type="body" sz="quarter" idx="10" hasCustomPrompt="1"/>
          </p:nvPr>
        </p:nvSpPr>
        <p:spPr>
          <a:xfrm>
            <a:off x="2000250" y="3820313"/>
            <a:ext cx="5257800" cy="381000"/>
          </a:xfrm>
        </p:spPr>
        <p:txBody>
          <a:bodyPr/>
          <a:lstStyle>
            <a:lvl1pPr algn="ctr">
              <a:defRPr sz="1500" b="1">
                <a:solidFill>
                  <a:schemeClr val="accent1"/>
                </a:solidFill>
              </a:defRPr>
            </a:lvl1pPr>
            <a:lvl2pPr algn="ctr">
              <a:defRPr sz="1050" b="1">
                <a:solidFill>
                  <a:schemeClr val="bg1"/>
                </a:solidFill>
              </a:defRPr>
            </a:lvl2pPr>
            <a:lvl3pPr algn="ctr">
              <a:defRPr sz="1050" b="1">
                <a:solidFill>
                  <a:schemeClr val="bg1"/>
                </a:solidFill>
              </a:defRPr>
            </a:lvl3pPr>
            <a:lvl4pPr algn="ctr">
              <a:defRPr sz="1050" b="1">
                <a:solidFill>
                  <a:schemeClr val="bg1"/>
                </a:solidFill>
              </a:defRPr>
            </a:lvl4pPr>
            <a:lvl5pPr algn="ctr">
              <a:defRPr sz="1050" b="1">
                <a:solidFill>
                  <a:schemeClr val="bg1"/>
                </a:solidFill>
              </a:defRPr>
            </a:lvl5pPr>
          </a:lstStyle>
          <a:p>
            <a:pPr lvl="0"/>
            <a:r>
              <a:rPr lang="en-US"/>
              <a:t>Supporting Text if Needed</a:t>
            </a:r>
          </a:p>
        </p:txBody>
      </p:sp>
      <p:sp>
        <p:nvSpPr>
          <p:cNvPr id="18" name="Text Placeholder 17">
            <a:extLst>
              <a:ext uri="{FF2B5EF4-FFF2-40B4-BE49-F238E27FC236}">
                <a16:creationId xmlns:a16="http://schemas.microsoft.com/office/drawing/2014/main" id="{C477F88E-D90D-1B47-D2B4-E46D4C799D18}"/>
              </a:ext>
            </a:extLst>
          </p:cNvPr>
          <p:cNvSpPr>
            <a:spLocks noGrp="1"/>
          </p:cNvSpPr>
          <p:nvPr>
            <p:ph type="body" sz="quarter" idx="11" hasCustomPrompt="1"/>
          </p:nvPr>
        </p:nvSpPr>
        <p:spPr>
          <a:xfrm>
            <a:off x="2000250" y="2433250"/>
            <a:ext cx="5257800" cy="995751"/>
          </a:xfrm>
        </p:spPr>
        <p:txBody>
          <a:bodyPr anchor="b"/>
          <a:lstStyle>
            <a:lvl1pPr algn="ctr">
              <a:lnSpc>
                <a:spcPct val="90000"/>
              </a:lnSpc>
              <a:defRPr sz="2550" b="1">
                <a:solidFill>
                  <a:schemeClr val="tx2"/>
                </a:solidFill>
              </a:defRPr>
            </a:lvl1pPr>
          </a:lstStyle>
          <a:p>
            <a:pPr lvl="0"/>
            <a:r>
              <a:rPr lang="en-US"/>
              <a:t>This is a Light Divider Slide Headline Might Be Two Lines</a:t>
            </a:r>
          </a:p>
        </p:txBody>
      </p:sp>
    </p:spTree>
    <p:extLst>
      <p:ext uri="{BB962C8B-B14F-4D97-AF65-F5344CB8AC3E}">
        <p14:creationId xmlns:p14="http://schemas.microsoft.com/office/powerpoint/2010/main" val="35648343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dar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A1E5AD-1185-48E1-C0B1-ED9383B77A1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cxnSp>
        <p:nvCxnSpPr>
          <p:cNvPr id="9" name="Straight Connector 8">
            <a:extLst>
              <a:ext uri="{FF2B5EF4-FFF2-40B4-BE49-F238E27FC236}">
                <a16:creationId xmlns:a16="http://schemas.microsoft.com/office/drawing/2014/main" id="{C5C147CB-A9D3-4FD0-EE8B-EB0E3D397E34}"/>
              </a:ext>
            </a:extLst>
          </p:cNvPr>
          <p:cNvCxnSpPr/>
          <p:nvPr userDrawn="1"/>
        </p:nvCxnSpPr>
        <p:spPr>
          <a:xfrm>
            <a:off x="2000250" y="3657600"/>
            <a:ext cx="52578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4992EA52-CFB7-CC2D-3BA2-F89939761AF7}"/>
              </a:ext>
            </a:extLst>
          </p:cNvPr>
          <p:cNvSpPr>
            <a:spLocks noGrp="1"/>
          </p:cNvSpPr>
          <p:nvPr>
            <p:ph type="body" sz="quarter" idx="10" hasCustomPrompt="1"/>
          </p:nvPr>
        </p:nvSpPr>
        <p:spPr>
          <a:xfrm>
            <a:off x="2000250" y="3820313"/>
            <a:ext cx="5257800" cy="381000"/>
          </a:xfrm>
        </p:spPr>
        <p:txBody>
          <a:bodyPr/>
          <a:lstStyle>
            <a:lvl1pPr algn="ctr">
              <a:defRPr sz="1500" b="1">
                <a:solidFill>
                  <a:schemeClr val="bg1"/>
                </a:solidFill>
              </a:defRPr>
            </a:lvl1pPr>
            <a:lvl2pPr algn="ctr">
              <a:defRPr sz="1050" b="1">
                <a:solidFill>
                  <a:schemeClr val="bg1"/>
                </a:solidFill>
              </a:defRPr>
            </a:lvl2pPr>
            <a:lvl3pPr algn="ctr">
              <a:defRPr sz="1050" b="1">
                <a:solidFill>
                  <a:schemeClr val="bg1"/>
                </a:solidFill>
              </a:defRPr>
            </a:lvl3pPr>
            <a:lvl4pPr algn="ctr">
              <a:defRPr sz="1050" b="1">
                <a:solidFill>
                  <a:schemeClr val="bg1"/>
                </a:solidFill>
              </a:defRPr>
            </a:lvl4pPr>
            <a:lvl5pPr algn="ctr">
              <a:defRPr sz="1050" b="1">
                <a:solidFill>
                  <a:schemeClr val="bg1"/>
                </a:solidFill>
              </a:defRPr>
            </a:lvl5pPr>
          </a:lstStyle>
          <a:p>
            <a:pPr lvl="0"/>
            <a:r>
              <a:rPr lang="en-US"/>
              <a:t>Supporting Text if Needed</a:t>
            </a:r>
          </a:p>
        </p:txBody>
      </p:sp>
      <p:sp>
        <p:nvSpPr>
          <p:cNvPr id="18" name="Text Placeholder 17">
            <a:extLst>
              <a:ext uri="{FF2B5EF4-FFF2-40B4-BE49-F238E27FC236}">
                <a16:creationId xmlns:a16="http://schemas.microsoft.com/office/drawing/2014/main" id="{C477F88E-D90D-1B47-D2B4-E46D4C799D18}"/>
              </a:ext>
            </a:extLst>
          </p:cNvPr>
          <p:cNvSpPr>
            <a:spLocks noGrp="1"/>
          </p:cNvSpPr>
          <p:nvPr>
            <p:ph type="body" sz="quarter" idx="11" hasCustomPrompt="1"/>
          </p:nvPr>
        </p:nvSpPr>
        <p:spPr>
          <a:xfrm>
            <a:off x="2000250" y="2433250"/>
            <a:ext cx="5257800" cy="995751"/>
          </a:xfrm>
        </p:spPr>
        <p:txBody>
          <a:bodyPr anchor="b"/>
          <a:lstStyle>
            <a:lvl1pPr algn="ctr">
              <a:lnSpc>
                <a:spcPct val="90000"/>
              </a:lnSpc>
              <a:defRPr sz="2550" b="1">
                <a:solidFill>
                  <a:schemeClr val="bg1"/>
                </a:solidFill>
              </a:defRPr>
            </a:lvl1pPr>
          </a:lstStyle>
          <a:p>
            <a:pPr lvl="0"/>
            <a:r>
              <a:rPr lang="en-US"/>
              <a:t>This is a Dark Divider Slide Headline Might Be Two Lines</a:t>
            </a:r>
          </a:p>
        </p:txBody>
      </p:sp>
      <p:sp>
        <p:nvSpPr>
          <p:cNvPr id="16" name="Rectangle 6">
            <a:extLst>
              <a:ext uri="{FF2B5EF4-FFF2-40B4-BE49-F238E27FC236}">
                <a16:creationId xmlns:a16="http://schemas.microsoft.com/office/drawing/2014/main" id="{32F12428-2B6C-4EEB-B81E-1A413DC2E7D3}"/>
              </a:ext>
            </a:extLst>
          </p:cNvPr>
          <p:cNvSpPr>
            <a:spLocks noGrp="1" noChangeArrowheads="1"/>
          </p:cNvSpPr>
          <p:nvPr>
            <p:ph type="sldNum" sz="quarter" idx="4"/>
          </p:nvPr>
        </p:nvSpPr>
        <p:spPr bwMode="auto">
          <a:xfrm>
            <a:off x="8629650" y="6471687"/>
            <a:ext cx="422275" cy="320675"/>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r">
              <a:defRPr sz="525">
                <a:solidFill>
                  <a:schemeClr val="bg1"/>
                </a:solidFill>
                <a:latin typeface="+mn-lt"/>
              </a:defRPr>
            </a:lvl1pPr>
          </a:lstStyle>
          <a:p>
            <a:pPr>
              <a:defRPr/>
            </a:pPr>
            <a:fld id="{2A7888CC-A97D-4440-8229-399165F08B27}" type="slidenum">
              <a:rPr lang="en-US" altLang="en-US" smtClean="0"/>
              <a:pPr>
                <a:defRPr/>
              </a:pPr>
              <a:t>‹#›</a:t>
            </a:fld>
            <a:endParaRPr lang="en-US" altLang="en-US"/>
          </a:p>
        </p:txBody>
      </p:sp>
    </p:spTree>
    <p:extLst>
      <p:ext uri="{BB962C8B-B14F-4D97-AF65-F5344CB8AC3E}">
        <p14:creationId xmlns:p14="http://schemas.microsoft.com/office/powerpoint/2010/main" val="24775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in Layou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ln/>
        </p:spPr>
        <p:txBody>
          <a:bodyPr/>
          <a:lstStyle>
            <a:lvl1pPr>
              <a:defRPr sz="525">
                <a:solidFill>
                  <a:schemeClr val="tx1">
                    <a:lumMod val="75000"/>
                    <a:lumOff val="25000"/>
                  </a:schemeClr>
                </a:solidFill>
              </a:defRPr>
            </a:lvl1pPr>
          </a:lstStyle>
          <a:p>
            <a:pPr>
              <a:defRPr/>
            </a:pPr>
            <a:fld id="{1188F9D2-5B65-4C92-8FFB-3F149C9EBFE1}" type="slidenum">
              <a:rPr lang="en-US" altLang="en-US" smtClean="0"/>
              <a:pPr>
                <a:defRPr/>
              </a:pPr>
              <a:t>‹#›</a:t>
            </a:fld>
            <a:endParaRPr lang="en-US" altLang="en-US"/>
          </a:p>
        </p:txBody>
      </p:sp>
      <p:sp>
        <p:nvSpPr>
          <p:cNvPr id="7" name="Content Placeholder 2"/>
          <p:cNvSpPr>
            <a:spLocks noGrp="1"/>
          </p:cNvSpPr>
          <p:nvPr>
            <p:ph idx="1"/>
          </p:nvPr>
        </p:nvSpPr>
        <p:spPr>
          <a:xfrm>
            <a:off x="329793" y="1371600"/>
            <a:ext cx="8321040" cy="4800600"/>
          </a:xfrm>
        </p:spPr>
        <p:txBody>
          <a:bodyPr/>
          <a:lstStyle>
            <a:lvl1pPr>
              <a:defRPr sz="1400"/>
            </a:lvl1pPr>
            <a:lvl2pPr>
              <a:defRPr sz="1400"/>
            </a:lvl2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title" hasCustomPrompt="1"/>
          </p:nvPr>
        </p:nvSpPr>
        <p:spPr bwMode="auto">
          <a:xfrm>
            <a:off x="321979" y="222420"/>
            <a:ext cx="7065593"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2000">
                <a:solidFill>
                  <a:schemeClr val="tx2"/>
                </a:solidFill>
              </a:defRPr>
            </a:lvl1pPr>
          </a:lstStyle>
          <a:p>
            <a:pPr lvl="0"/>
            <a:r>
              <a:rPr lang="en-US" altLang="en-US"/>
              <a:t>Click to add title </a:t>
            </a:r>
            <a:r>
              <a:rPr lang="en-US"/>
              <a:t>– use sentence case</a:t>
            </a:r>
            <a:br>
              <a:rPr lang="en-US"/>
            </a:br>
            <a:r>
              <a:rPr lang="en-US"/>
              <a:t>might be two lines</a:t>
            </a:r>
            <a:endParaRPr lang="en-US" altLang="en-US"/>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A7888CC-A97D-4440-8229-399165F08B27}" type="slidenum">
              <a:rPr lang="en-US" altLang="en-US" smtClean="0"/>
              <a:pPr>
                <a:defRPr/>
              </a:pPr>
              <a:t>‹#›</a:t>
            </a:fld>
            <a:endParaRPr lang="en-US" altLang="en-US"/>
          </a:p>
        </p:txBody>
      </p:sp>
      <p:sp>
        <p:nvSpPr>
          <p:cNvPr id="5" name="Content Placeholder 2"/>
          <p:cNvSpPr>
            <a:spLocks noGrp="1"/>
          </p:cNvSpPr>
          <p:nvPr>
            <p:ph idx="11"/>
          </p:nvPr>
        </p:nvSpPr>
        <p:spPr>
          <a:xfrm>
            <a:off x="324750" y="1371600"/>
            <a:ext cx="3931920" cy="4800600"/>
          </a:xfrm>
        </p:spPr>
        <p:txBody>
          <a:bodyPr/>
          <a:lstStyle>
            <a:lvl1pPr>
              <a:defRPr sz="1400"/>
            </a:lvl1pPr>
            <a:lvl2pPr>
              <a:defRPr sz="1400"/>
            </a:lvl2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p:cNvSpPr>
            <a:spLocks noGrp="1"/>
          </p:cNvSpPr>
          <p:nvPr>
            <p:ph idx="12"/>
          </p:nvPr>
        </p:nvSpPr>
        <p:spPr>
          <a:xfrm>
            <a:off x="4663440" y="1371600"/>
            <a:ext cx="3931920" cy="4800600"/>
          </a:xfrm>
        </p:spPr>
        <p:txBody>
          <a:bodyPr/>
          <a:lstStyle>
            <a:lvl1pPr>
              <a:defRPr sz="1400"/>
            </a:lvl1pPr>
            <a:lvl2pPr>
              <a:defRPr sz="1400"/>
            </a:lvl2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title" hasCustomPrompt="1"/>
          </p:nvPr>
        </p:nvSpPr>
        <p:spPr bwMode="auto">
          <a:xfrm>
            <a:off x="321979" y="222420"/>
            <a:ext cx="7009988"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2000">
                <a:solidFill>
                  <a:schemeClr val="tx2"/>
                </a:solidFill>
              </a:defRPr>
            </a:lvl1pPr>
          </a:lstStyle>
          <a:p>
            <a:pPr lvl="0"/>
            <a:r>
              <a:rPr lang="en-US" altLang="en-US"/>
              <a:t>Click to add title </a:t>
            </a:r>
            <a:r>
              <a:rPr lang="en-US"/>
              <a:t>– use sentence case</a:t>
            </a:r>
            <a:br>
              <a:rPr lang="en-US"/>
            </a:br>
            <a:r>
              <a:rPr lang="en-US"/>
              <a:t>might be two lines</a:t>
            </a:r>
            <a:endParaRPr lang="en-US" altLang="en-US"/>
          </a:p>
        </p:txBody>
      </p:sp>
    </p:spTree>
    <p:extLst>
      <p:ext uri="{BB962C8B-B14F-4D97-AF65-F5344CB8AC3E}">
        <p14:creationId xmlns:p14="http://schemas.microsoft.com/office/powerpoint/2010/main" val="16522071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lumn _wpictur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tx1">
                    <a:lumMod val="75000"/>
                    <a:lumOff val="25000"/>
                  </a:schemeClr>
                </a:solidFill>
              </a:defRPr>
            </a:lvl1pPr>
          </a:lstStyle>
          <a:p>
            <a:pPr>
              <a:defRPr/>
            </a:pPr>
            <a:fld id="{2A7888CC-A97D-4440-8229-399165F08B27}" type="slidenum">
              <a:rPr lang="en-US" altLang="en-US" smtClean="0"/>
              <a:pPr>
                <a:defRPr/>
              </a:pPr>
              <a:t>‹#›</a:t>
            </a:fld>
            <a:endParaRPr lang="en-US" altLang="en-US"/>
          </a:p>
        </p:txBody>
      </p:sp>
      <p:sp>
        <p:nvSpPr>
          <p:cNvPr id="8" name="Content Placeholder 2">
            <a:extLst>
              <a:ext uri="{FF2B5EF4-FFF2-40B4-BE49-F238E27FC236}">
                <a16:creationId xmlns:a16="http://schemas.microsoft.com/office/drawing/2014/main" id="{D70A8990-7610-9C47-9CCE-B1A57C5519E5}"/>
              </a:ext>
            </a:extLst>
          </p:cNvPr>
          <p:cNvSpPr>
            <a:spLocks noGrp="1"/>
          </p:cNvSpPr>
          <p:nvPr>
            <p:ph idx="13"/>
          </p:nvPr>
        </p:nvSpPr>
        <p:spPr>
          <a:xfrm>
            <a:off x="326777" y="3461667"/>
            <a:ext cx="3931920" cy="2710543"/>
          </a:xfrm>
        </p:spPr>
        <p:txBody>
          <a:bodyPr/>
          <a:lstStyle>
            <a:lvl1pPr>
              <a:defRPr sz="1400"/>
            </a:lvl1pPr>
            <a:lvl2pPr>
              <a:defRPr sz="1400"/>
            </a:lvl2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CC868C08-7ABE-0D49-8C3C-AC8C0556F334}"/>
              </a:ext>
            </a:extLst>
          </p:cNvPr>
          <p:cNvSpPr>
            <a:spLocks noGrp="1"/>
          </p:cNvSpPr>
          <p:nvPr>
            <p:ph idx="15"/>
          </p:nvPr>
        </p:nvSpPr>
        <p:spPr>
          <a:xfrm>
            <a:off x="4670083" y="3461667"/>
            <a:ext cx="3931920" cy="2710543"/>
          </a:xfrm>
        </p:spPr>
        <p:txBody>
          <a:bodyPr/>
          <a:lstStyle>
            <a:lvl1pPr>
              <a:defRPr sz="1400"/>
            </a:lvl1pPr>
            <a:lvl2pPr>
              <a:defRPr sz="1400"/>
            </a:lvl2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2">
            <a:extLst>
              <a:ext uri="{FF2B5EF4-FFF2-40B4-BE49-F238E27FC236}">
                <a16:creationId xmlns:a16="http://schemas.microsoft.com/office/drawing/2014/main" id="{A1C6E75E-7388-F047-B17D-5827D8137C5B}"/>
              </a:ext>
            </a:extLst>
          </p:cNvPr>
          <p:cNvSpPr>
            <a:spLocks noGrp="1"/>
          </p:cNvSpPr>
          <p:nvPr>
            <p:ph type="pic" idx="1"/>
          </p:nvPr>
        </p:nvSpPr>
        <p:spPr>
          <a:xfrm>
            <a:off x="410541" y="1371601"/>
            <a:ext cx="3862264" cy="1905000"/>
          </a:xfrm>
          <a:prstGeom prst="rect">
            <a:avLst/>
          </a:prstGeom>
        </p:spPr>
        <p:txBody>
          <a:bodyPr/>
          <a:lstStyle>
            <a:lvl1pPr marL="0" indent="0">
              <a:buNone/>
              <a:defRPr sz="10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4" name="Picture Placeholder 2">
            <a:extLst>
              <a:ext uri="{FF2B5EF4-FFF2-40B4-BE49-F238E27FC236}">
                <a16:creationId xmlns:a16="http://schemas.microsoft.com/office/drawing/2014/main" id="{696DF73A-FD82-EC41-B209-3FC8122576DC}"/>
              </a:ext>
            </a:extLst>
          </p:cNvPr>
          <p:cNvSpPr>
            <a:spLocks noGrp="1"/>
          </p:cNvSpPr>
          <p:nvPr>
            <p:ph type="pic" idx="16"/>
          </p:nvPr>
        </p:nvSpPr>
        <p:spPr>
          <a:xfrm>
            <a:off x="4754868" y="1371601"/>
            <a:ext cx="3862264" cy="1905000"/>
          </a:xfrm>
          <a:prstGeom prst="rect">
            <a:avLst/>
          </a:prstGeom>
        </p:spPr>
        <p:txBody>
          <a:bodyPr/>
          <a:lstStyle>
            <a:lvl1pPr marL="0" indent="0">
              <a:buNone/>
              <a:defRPr sz="10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7" name="Rectangle 2"/>
          <p:cNvSpPr>
            <a:spLocks noGrp="1" noChangeArrowheads="1"/>
          </p:cNvSpPr>
          <p:nvPr>
            <p:ph type="title" hasCustomPrompt="1"/>
          </p:nvPr>
        </p:nvSpPr>
        <p:spPr bwMode="auto">
          <a:xfrm>
            <a:off x="321978" y="222420"/>
            <a:ext cx="7028523"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2000">
                <a:solidFill>
                  <a:schemeClr val="tx2"/>
                </a:solidFill>
              </a:defRPr>
            </a:lvl1pPr>
          </a:lstStyle>
          <a:p>
            <a:pPr lvl="0"/>
            <a:r>
              <a:rPr lang="en-US" altLang="en-US"/>
              <a:t>Click to add title </a:t>
            </a:r>
            <a:r>
              <a:rPr lang="en-US"/>
              <a:t>– use sentence case</a:t>
            </a:r>
            <a:br>
              <a:rPr lang="en-US"/>
            </a:br>
            <a:r>
              <a:rPr lang="en-US"/>
              <a:t>might be two lines</a:t>
            </a:r>
            <a:endParaRPr lang="en-US" altLang="en-US"/>
          </a:p>
        </p:txBody>
      </p:sp>
    </p:spTree>
    <p:extLst>
      <p:ext uri="{BB962C8B-B14F-4D97-AF65-F5344CB8AC3E}">
        <p14:creationId xmlns:p14="http://schemas.microsoft.com/office/powerpoint/2010/main" val="16433467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mp; Two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750" y="3200400"/>
            <a:ext cx="3931920" cy="2971800"/>
          </a:xfrm>
        </p:spPr>
        <p:txBody>
          <a:bodyPr/>
          <a:lstStyle>
            <a:lvl1pPr>
              <a:defRPr sz="1400"/>
            </a:lvl1pPr>
            <a:lvl2pPr>
              <a:defRPr sz="1400"/>
            </a:lvl2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188F9D2-5B65-4C92-8FFB-3F149C9EBFE1}" type="slidenum">
              <a:rPr lang="en-US" altLang="en-US"/>
              <a:pPr>
                <a:defRPr/>
              </a:pPr>
              <a:t>‹#›</a:t>
            </a:fld>
            <a:endParaRPr lang="en-US" altLang="en-US"/>
          </a:p>
        </p:txBody>
      </p:sp>
      <p:sp>
        <p:nvSpPr>
          <p:cNvPr id="5" name="Content Placeholder 2"/>
          <p:cNvSpPr>
            <a:spLocks noGrp="1"/>
          </p:cNvSpPr>
          <p:nvPr>
            <p:ph idx="11"/>
          </p:nvPr>
        </p:nvSpPr>
        <p:spPr>
          <a:xfrm>
            <a:off x="4663440" y="3200400"/>
            <a:ext cx="3931920" cy="2971800"/>
          </a:xfrm>
        </p:spPr>
        <p:txBody>
          <a:bodyPr/>
          <a:lstStyle>
            <a:lvl1pPr>
              <a:defRPr sz="1400"/>
            </a:lvl1pPr>
            <a:lvl2pPr>
              <a:defRPr sz="1400"/>
            </a:lvl2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p:cNvSpPr>
            <a:spLocks noGrp="1"/>
          </p:cNvSpPr>
          <p:nvPr>
            <p:ph idx="12"/>
          </p:nvPr>
        </p:nvSpPr>
        <p:spPr>
          <a:xfrm>
            <a:off x="324750" y="1371600"/>
            <a:ext cx="8321040" cy="1600200"/>
          </a:xfrm>
        </p:spPr>
        <p:txBody>
          <a:bodyPr/>
          <a:lstStyle>
            <a:lvl1pPr>
              <a:defRPr sz="1400"/>
            </a:lvl1pPr>
            <a:lvl2pPr>
              <a:defRPr sz="1400"/>
            </a:lvl2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title" hasCustomPrompt="1"/>
          </p:nvPr>
        </p:nvSpPr>
        <p:spPr bwMode="auto">
          <a:xfrm>
            <a:off x="321978" y="222420"/>
            <a:ext cx="6991453"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2000">
                <a:solidFill>
                  <a:schemeClr val="tx2"/>
                </a:solidFill>
              </a:defRPr>
            </a:lvl1pPr>
          </a:lstStyle>
          <a:p>
            <a:pPr lvl="0"/>
            <a:r>
              <a:rPr lang="en-US" altLang="en-US"/>
              <a:t>Click to add title </a:t>
            </a:r>
            <a:r>
              <a:rPr lang="en-US"/>
              <a:t>– use sentence case</a:t>
            </a:r>
            <a:br>
              <a:rPr lang="en-US"/>
            </a:br>
            <a:r>
              <a:rPr lang="en-US"/>
              <a:t>might be two lines</a:t>
            </a:r>
            <a:endParaRPr lang="en-US" altLang="en-US"/>
          </a:p>
        </p:txBody>
      </p:sp>
    </p:spTree>
    <p:extLst>
      <p:ext uri="{BB962C8B-B14F-4D97-AF65-F5344CB8AC3E}">
        <p14:creationId xmlns:p14="http://schemas.microsoft.com/office/powerpoint/2010/main" val="3627965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icture and colum">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1163B6C9-B84A-40BC-93CF-54B09D60C2F0}" type="slidenum">
              <a:rPr lang="en-US" altLang="en-US"/>
              <a:pPr>
                <a:defRPr/>
              </a:pPr>
              <a:t>‹#›</a:t>
            </a:fld>
            <a:endParaRPr lang="en-US" altLang="en-US"/>
          </a:p>
        </p:txBody>
      </p:sp>
      <p:sp>
        <p:nvSpPr>
          <p:cNvPr id="4" name="Rectangle 2"/>
          <p:cNvSpPr>
            <a:spLocks noGrp="1" noChangeArrowheads="1"/>
          </p:cNvSpPr>
          <p:nvPr>
            <p:ph type="title" hasCustomPrompt="1"/>
          </p:nvPr>
        </p:nvSpPr>
        <p:spPr bwMode="auto">
          <a:xfrm>
            <a:off x="321979" y="222420"/>
            <a:ext cx="7009988"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2000">
                <a:solidFill>
                  <a:schemeClr val="tx2"/>
                </a:solidFill>
              </a:defRPr>
            </a:lvl1pPr>
          </a:lstStyle>
          <a:p>
            <a:pPr lvl="0"/>
            <a:r>
              <a:rPr lang="en-US" altLang="en-US"/>
              <a:t>Click to add title </a:t>
            </a:r>
            <a:r>
              <a:rPr lang="en-US"/>
              <a:t>– use sentence case</a:t>
            </a:r>
            <a:br>
              <a:rPr lang="en-US"/>
            </a:br>
            <a:r>
              <a:rPr lang="en-US"/>
              <a:t>might be two lines</a:t>
            </a:r>
            <a:endParaRPr lang="en-US" altLang="en-US"/>
          </a:p>
        </p:txBody>
      </p:sp>
      <p:sp>
        <p:nvSpPr>
          <p:cNvPr id="5" name="Content Placeholder 2">
            <a:extLst>
              <a:ext uri="{FF2B5EF4-FFF2-40B4-BE49-F238E27FC236}">
                <a16:creationId xmlns:a16="http://schemas.microsoft.com/office/drawing/2014/main" id="{CC10B12A-8AD6-6E4D-A9C3-BA9F8DE95555}"/>
              </a:ext>
            </a:extLst>
          </p:cNvPr>
          <p:cNvSpPr>
            <a:spLocks noGrp="1"/>
          </p:cNvSpPr>
          <p:nvPr>
            <p:ph idx="12"/>
          </p:nvPr>
        </p:nvSpPr>
        <p:spPr>
          <a:xfrm>
            <a:off x="4698741" y="1371599"/>
            <a:ext cx="3931920" cy="4873625"/>
          </a:xfrm>
        </p:spPr>
        <p:txBody>
          <a:bodyPr/>
          <a:lstStyle>
            <a:lvl1pPr>
              <a:defRPr sz="1400"/>
            </a:lvl1pPr>
            <a:lvl2pPr>
              <a:defRPr sz="1400"/>
            </a:lvl2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2">
            <a:extLst>
              <a:ext uri="{FF2B5EF4-FFF2-40B4-BE49-F238E27FC236}">
                <a16:creationId xmlns:a16="http://schemas.microsoft.com/office/drawing/2014/main" id="{937C10DD-854B-3442-B234-52B0AFC8038A}"/>
              </a:ext>
            </a:extLst>
          </p:cNvPr>
          <p:cNvSpPr>
            <a:spLocks noGrp="1"/>
          </p:cNvSpPr>
          <p:nvPr>
            <p:ph type="pic" idx="1"/>
          </p:nvPr>
        </p:nvSpPr>
        <p:spPr>
          <a:xfrm>
            <a:off x="401172" y="1371600"/>
            <a:ext cx="3962400" cy="4873625"/>
          </a:xfrm>
          <a:prstGeom prst="rect">
            <a:avLst/>
          </a:prstGeom>
        </p:spPr>
        <p:txBody>
          <a:bodyPr/>
          <a:lstStyle>
            <a:lvl1pPr marL="0" indent="0">
              <a:buNone/>
              <a:defRPr sz="10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321051" y="222420"/>
            <a:ext cx="6747964"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add title </a:t>
            </a:r>
            <a:r>
              <a:rPr lang="en-US"/>
              <a:t>– use sentence case</a:t>
            </a:r>
            <a:br>
              <a:rPr lang="en-US"/>
            </a:br>
            <a:r>
              <a:rPr lang="en-US"/>
              <a:t>might be two lines</a:t>
            </a:r>
            <a:endParaRPr lang="en-US" altLang="en-US"/>
          </a:p>
        </p:txBody>
      </p:sp>
      <p:sp>
        <p:nvSpPr>
          <p:cNvPr id="1028" name="Rectangle 3"/>
          <p:cNvSpPr>
            <a:spLocks noGrp="1" noChangeArrowheads="1"/>
          </p:cNvSpPr>
          <p:nvPr>
            <p:ph type="body" idx="1"/>
          </p:nvPr>
        </p:nvSpPr>
        <p:spPr bwMode="auto">
          <a:xfrm>
            <a:off x="325332" y="1371600"/>
            <a:ext cx="846064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Level 1 text is Century Gothic 18 </a:t>
            </a:r>
            <a:r>
              <a:rPr lang="en-US" altLang="en-US" err="1"/>
              <a:t>pt</a:t>
            </a:r>
            <a:r>
              <a:rPr lang="en-US" altLang="en-US"/>
              <a:t>, for non-bulleted content</a:t>
            </a:r>
          </a:p>
          <a:p>
            <a:pPr lvl="1"/>
            <a:r>
              <a:rPr lang="en-US" altLang="en-US"/>
              <a:t>Use the “Increase Indent” and “Decrease Indent” buttons </a:t>
            </a:r>
            <a:br>
              <a:rPr lang="en-US" altLang="en-US"/>
            </a:br>
            <a:r>
              <a:rPr lang="en-US" altLang="en-US"/>
              <a:t>to change text levels</a:t>
            </a:r>
          </a:p>
          <a:p>
            <a:pPr lvl="1"/>
            <a:r>
              <a:rPr lang="en-US" altLang="en-US"/>
              <a:t>Level 2 text is Century Gothic 18 </a:t>
            </a:r>
            <a:r>
              <a:rPr lang="en-US" altLang="en-US" err="1"/>
              <a:t>pt</a:t>
            </a:r>
            <a:r>
              <a:rPr lang="en-US" altLang="en-US"/>
              <a:t>, indented, with a bullet</a:t>
            </a:r>
          </a:p>
          <a:p>
            <a:pPr lvl="2"/>
            <a:r>
              <a:rPr lang="en-US" altLang="en-US"/>
              <a:t>Level 3 text is Century Gothic 16 </a:t>
            </a:r>
            <a:r>
              <a:rPr lang="en-US" altLang="en-US" err="1"/>
              <a:t>pt</a:t>
            </a:r>
            <a:endParaRPr lang="en-US" altLang="en-US"/>
          </a:p>
          <a:p>
            <a:pPr lvl="3"/>
            <a:r>
              <a:rPr lang="en-US" altLang="en-US"/>
              <a:t>Level 4 text is Century Gothic 14 </a:t>
            </a:r>
            <a:r>
              <a:rPr lang="en-US" altLang="en-US" err="1"/>
              <a:t>pt</a:t>
            </a:r>
            <a:endParaRPr lang="en-US" altLang="en-US"/>
          </a:p>
          <a:p>
            <a:pPr lvl="4"/>
            <a:r>
              <a:rPr lang="en-US" altLang="en-US"/>
              <a:t>Level 5 text is Century Gothic 14 </a:t>
            </a:r>
            <a:r>
              <a:rPr lang="en-US" altLang="en-US" err="1"/>
              <a:t>pt</a:t>
            </a:r>
            <a:endParaRPr lang="en-US" altLang="en-US"/>
          </a:p>
          <a:p>
            <a:pPr lvl="0"/>
            <a:r>
              <a:rPr lang="en-US" altLang="en-US"/>
              <a:t>These sample slides illustrate how to use this template</a:t>
            </a:r>
          </a:p>
          <a:p>
            <a:pPr lvl="0"/>
            <a:r>
              <a:rPr lang="en-US" altLang="en-US"/>
              <a:t>Use, modify or delete these slides as appropriate</a:t>
            </a:r>
          </a:p>
        </p:txBody>
      </p:sp>
      <p:sp>
        <p:nvSpPr>
          <p:cNvPr id="1030" name="Rectangle 6"/>
          <p:cNvSpPr>
            <a:spLocks noGrp="1" noChangeArrowheads="1"/>
          </p:cNvSpPr>
          <p:nvPr>
            <p:ph type="sldNum" sz="quarter" idx="4"/>
          </p:nvPr>
        </p:nvSpPr>
        <p:spPr bwMode="auto">
          <a:xfrm>
            <a:off x="8629650" y="6471687"/>
            <a:ext cx="422275" cy="320675"/>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r">
              <a:defRPr sz="525">
                <a:solidFill>
                  <a:schemeClr val="tx1">
                    <a:lumMod val="75000"/>
                    <a:lumOff val="25000"/>
                  </a:schemeClr>
                </a:solidFill>
                <a:latin typeface="+mn-lt"/>
              </a:defRPr>
            </a:lvl1pPr>
          </a:lstStyle>
          <a:p>
            <a:pPr>
              <a:defRPr/>
            </a:pPr>
            <a:fld id="{2A7888CC-A97D-4440-8229-399165F08B27}" type="slidenum">
              <a:rPr lang="en-US" altLang="en-US" smtClean="0"/>
              <a:pPr>
                <a:defRPr/>
              </a:pPr>
              <a:t>‹#›</a:t>
            </a:fld>
            <a:endParaRPr lang="en-US" altLang="en-US"/>
          </a:p>
        </p:txBody>
      </p:sp>
      <p:sp>
        <p:nvSpPr>
          <p:cNvPr id="8" name="TextBox 7"/>
          <p:cNvSpPr txBox="1"/>
          <p:nvPr userDrawn="1"/>
        </p:nvSpPr>
        <p:spPr>
          <a:xfrm>
            <a:off x="132675" y="6543539"/>
            <a:ext cx="8349294" cy="17697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30000" noProof="0" dirty="0">
                <a:ln>
                  <a:noFill/>
                </a:ln>
                <a:solidFill>
                  <a:srgbClr val="FFFFFF">
                    <a:lumMod val="50000"/>
                  </a:srgbClr>
                </a:solidFill>
                <a:effectLst/>
                <a:uLnTx/>
                <a:uFillTx/>
                <a:latin typeface="Century Gothic" panose="020B0502020202020204" pitchFamily="34" charset="0"/>
                <a:ea typeface="+mn-ea"/>
                <a:cs typeface="+mn-cs"/>
              </a:rPr>
              <a:t>©</a:t>
            </a:r>
            <a:r>
              <a:rPr kumimoji="0" lang="en-US" sz="550" b="0" i="0" u="none" strike="noStrike" kern="1200" cap="none" spc="0" normalizeH="0" baseline="0" noProof="0" dirty="0">
                <a:ln>
                  <a:noFill/>
                </a:ln>
                <a:solidFill>
                  <a:srgbClr val="FFFFFF">
                    <a:lumMod val="50000"/>
                  </a:srgbClr>
                </a:solidFill>
                <a:effectLst/>
                <a:uLnTx/>
                <a:uFillTx/>
                <a:latin typeface="Century Gothic" panose="020B0502020202020204" pitchFamily="34" charset="0"/>
                <a:ea typeface="+mn-ea"/>
                <a:cs typeface="+mn-cs"/>
              </a:rPr>
              <a:t>2024 by Talcott Financial Group. All rights reserved. No part of this document may be reproduced, published, relied upon, or used without the permission of Talcott Financial Group, Ltd. </a:t>
            </a:r>
            <a:r>
              <a:rPr lang="en-US" sz="550" b="0" i="0" dirty="0">
                <a:solidFill>
                  <a:schemeClr val="bg1">
                    <a:lumMod val="50000"/>
                  </a:schemeClr>
                </a:solidFill>
                <a:effectLst/>
                <a:latin typeface="Century Gothic" panose="020B0502020202020204" pitchFamily="34" charset="0"/>
              </a:rPr>
              <a:t>| 6609056.1</a:t>
            </a:r>
            <a:endParaRPr lang="en-US" sz="550" kern="1200" spc="0" baseline="0" dirty="0">
              <a:solidFill>
                <a:schemeClr val="bg1">
                  <a:lumMod val="50000"/>
                </a:schemeClr>
              </a:solidFill>
              <a:effectLst/>
              <a:latin typeface="Century Gothic" panose="020B0502020202020204" pitchFamily="34" charset="0"/>
              <a:ea typeface="+mn-ea"/>
              <a:cs typeface="+mn-cs"/>
            </a:endParaRPr>
          </a:p>
        </p:txBody>
      </p:sp>
      <p:sp>
        <p:nvSpPr>
          <p:cNvPr id="24" name="TextBox 23">
            <a:extLst>
              <a:ext uri="{FF2B5EF4-FFF2-40B4-BE49-F238E27FC236}">
                <a16:creationId xmlns:a16="http://schemas.microsoft.com/office/drawing/2014/main" id="{2C9CE573-494A-CAFB-5DAC-C6BAA0C3D267}"/>
              </a:ext>
            </a:extLst>
          </p:cNvPr>
          <p:cNvSpPr txBox="1"/>
          <p:nvPr userDrawn="1"/>
        </p:nvSpPr>
        <p:spPr>
          <a:xfrm>
            <a:off x="4885442" y="-1206631"/>
            <a:ext cx="184731" cy="369332"/>
          </a:xfrm>
          <a:prstGeom prst="rect">
            <a:avLst/>
          </a:prstGeom>
          <a:noFill/>
        </p:spPr>
        <p:txBody>
          <a:bodyPr wrap="none" rtlCol="0">
            <a:spAutoFit/>
          </a:bodyPr>
          <a:lstStyle/>
          <a:p>
            <a:endParaRPr lang="en-US">
              <a:latin typeface="+mn-lt"/>
            </a:endParaRPr>
          </a:p>
        </p:txBody>
      </p:sp>
      <p:cxnSp>
        <p:nvCxnSpPr>
          <p:cNvPr id="4" name="Straight Connector 3">
            <a:extLst>
              <a:ext uri="{FF2B5EF4-FFF2-40B4-BE49-F238E27FC236}">
                <a16:creationId xmlns:a16="http://schemas.microsoft.com/office/drawing/2014/main" id="{C93C433C-1C6B-4100-BBDF-7C15691D9207}"/>
              </a:ext>
            </a:extLst>
          </p:cNvPr>
          <p:cNvCxnSpPr>
            <a:cxnSpLocks/>
          </p:cNvCxnSpPr>
          <p:nvPr userDrawn="1"/>
        </p:nvCxnSpPr>
        <p:spPr>
          <a:xfrm flipH="1">
            <a:off x="0" y="1022686"/>
            <a:ext cx="8807279"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text, clipart&#10;&#10;Description automatically generated">
            <a:extLst>
              <a:ext uri="{FF2B5EF4-FFF2-40B4-BE49-F238E27FC236}">
                <a16:creationId xmlns:a16="http://schemas.microsoft.com/office/drawing/2014/main" id="{D994ED1F-4482-78BE-61A5-B7BF9C9FFFE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205022" y="324204"/>
            <a:ext cx="1602257" cy="461027"/>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82" r:id="rId2"/>
    <p:sldLayoutId id="2147483679" r:id="rId3"/>
    <p:sldLayoutId id="2147483676" r:id="rId4"/>
    <p:sldLayoutId id="2147483652" r:id="rId5"/>
    <p:sldLayoutId id="2147483654" r:id="rId6"/>
    <p:sldLayoutId id="2147483657" r:id="rId7"/>
    <p:sldLayoutId id="2147483655" r:id="rId8"/>
    <p:sldLayoutId id="2147483651" r:id="rId9"/>
    <p:sldLayoutId id="2147483677" r:id="rId10"/>
    <p:sldLayoutId id="2147483681" r:id="rId11"/>
    <p:sldLayoutId id="2147483671" r:id="rId12"/>
  </p:sldLayoutIdLst>
  <p:hf hdr="0" dt="0"/>
  <p:txStyles>
    <p:titleStyle>
      <a:lvl1pPr algn="l" rtl="0" eaLnBrk="1" fontAlgn="base" hangingPunct="1">
        <a:lnSpc>
          <a:spcPct val="90000"/>
        </a:lnSpc>
        <a:spcBef>
          <a:spcPct val="0"/>
        </a:spcBef>
        <a:spcAft>
          <a:spcPct val="0"/>
        </a:spcAft>
        <a:defRPr sz="1800" b="1" baseline="0">
          <a:solidFill>
            <a:schemeClr val="tx2"/>
          </a:solidFill>
          <a:latin typeface="Century Gothic" panose="020B0502020202020204" pitchFamily="34" charset="0"/>
          <a:ea typeface="+mj-ea"/>
          <a:cs typeface="+mj-cs"/>
        </a:defRPr>
      </a:lvl1pPr>
      <a:lvl2pPr algn="l" rtl="0" eaLnBrk="1" fontAlgn="base" hangingPunct="1">
        <a:spcBef>
          <a:spcPct val="0"/>
        </a:spcBef>
        <a:spcAft>
          <a:spcPct val="0"/>
        </a:spcAft>
        <a:defRPr sz="1200" b="1">
          <a:solidFill>
            <a:srgbClr val="3A5A78"/>
          </a:solidFill>
          <a:latin typeface="Arial" charset="0"/>
        </a:defRPr>
      </a:lvl2pPr>
      <a:lvl3pPr algn="l" rtl="0" eaLnBrk="1" fontAlgn="base" hangingPunct="1">
        <a:spcBef>
          <a:spcPct val="0"/>
        </a:spcBef>
        <a:spcAft>
          <a:spcPct val="0"/>
        </a:spcAft>
        <a:defRPr sz="1200" b="1">
          <a:solidFill>
            <a:srgbClr val="3A5A78"/>
          </a:solidFill>
          <a:latin typeface="Arial" charset="0"/>
        </a:defRPr>
      </a:lvl3pPr>
      <a:lvl4pPr algn="l" rtl="0" eaLnBrk="1" fontAlgn="base" hangingPunct="1">
        <a:spcBef>
          <a:spcPct val="0"/>
        </a:spcBef>
        <a:spcAft>
          <a:spcPct val="0"/>
        </a:spcAft>
        <a:defRPr sz="1200" b="1">
          <a:solidFill>
            <a:srgbClr val="3A5A78"/>
          </a:solidFill>
          <a:latin typeface="Arial" charset="0"/>
        </a:defRPr>
      </a:lvl4pPr>
      <a:lvl5pPr algn="l" rtl="0" eaLnBrk="1" fontAlgn="base" hangingPunct="1">
        <a:spcBef>
          <a:spcPct val="0"/>
        </a:spcBef>
        <a:spcAft>
          <a:spcPct val="0"/>
        </a:spcAft>
        <a:defRPr sz="1200" b="1">
          <a:solidFill>
            <a:srgbClr val="3A5A78"/>
          </a:solidFill>
          <a:latin typeface="Arial" charset="0"/>
        </a:defRPr>
      </a:lvl5pPr>
      <a:lvl6pPr marL="342900" algn="l" rtl="0" eaLnBrk="1" fontAlgn="base" hangingPunct="1">
        <a:spcBef>
          <a:spcPct val="0"/>
        </a:spcBef>
        <a:spcAft>
          <a:spcPct val="0"/>
        </a:spcAft>
        <a:defRPr sz="1200" b="1">
          <a:solidFill>
            <a:srgbClr val="3A5A78"/>
          </a:solidFill>
          <a:latin typeface="Arial" charset="0"/>
        </a:defRPr>
      </a:lvl6pPr>
      <a:lvl7pPr marL="685800" algn="l" rtl="0" eaLnBrk="1" fontAlgn="base" hangingPunct="1">
        <a:spcBef>
          <a:spcPct val="0"/>
        </a:spcBef>
        <a:spcAft>
          <a:spcPct val="0"/>
        </a:spcAft>
        <a:defRPr sz="1200" b="1">
          <a:solidFill>
            <a:srgbClr val="3A5A78"/>
          </a:solidFill>
          <a:latin typeface="Arial" charset="0"/>
        </a:defRPr>
      </a:lvl7pPr>
      <a:lvl8pPr marL="1028700" algn="l" rtl="0" eaLnBrk="1" fontAlgn="base" hangingPunct="1">
        <a:spcBef>
          <a:spcPct val="0"/>
        </a:spcBef>
        <a:spcAft>
          <a:spcPct val="0"/>
        </a:spcAft>
        <a:defRPr sz="1200" b="1">
          <a:solidFill>
            <a:srgbClr val="3A5A78"/>
          </a:solidFill>
          <a:latin typeface="Arial" charset="0"/>
        </a:defRPr>
      </a:lvl8pPr>
      <a:lvl9pPr marL="1371600" algn="l" rtl="0" eaLnBrk="1" fontAlgn="base" hangingPunct="1">
        <a:spcBef>
          <a:spcPct val="0"/>
        </a:spcBef>
        <a:spcAft>
          <a:spcPct val="0"/>
        </a:spcAft>
        <a:defRPr sz="1200" b="1">
          <a:solidFill>
            <a:srgbClr val="3A5A78"/>
          </a:solidFill>
          <a:latin typeface="Arial" charset="0"/>
        </a:defRPr>
      </a:lvl9pPr>
    </p:titleStyle>
    <p:bodyStyle>
      <a:lvl1pPr marL="0" indent="0" algn="l" rtl="0" eaLnBrk="1" fontAlgn="base" hangingPunct="1">
        <a:spcBef>
          <a:spcPts val="450"/>
        </a:spcBef>
        <a:spcAft>
          <a:spcPct val="0"/>
        </a:spcAft>
        <a:buFontTx/>
        <a:buNone/>
        <a:defRPr sz="1350" b="0">
          <a:solidFill>
            <a:schemeClr val="tx1"/>
          </a:solidFill>
          <a:latin typeface="Century Gothic" panose="020B0502020202020204" pitchFamily="34" charset="0"/>
          <a:ea typeface="+mn-ea"/>
          <a:cs typeface="+mn-cs"/>
        </a:defRPr>
      </a:lvl1pPr>
      <a:lvl2pPr marL="215504" indent="-210741" algn="l" rtl="0" eaLnBrk="1" fontAlgn="base" hangingPunct="1">
        <a:spcBef>
          <a:spcPts val="450"/>
        </a:spcBef>
        <a:spcAft>
          <a:spcPct val="0"/>
        </a:spcAft>
        <a:buFont typeface="Arial" panose="020B0604020202020204" pitchFamily="34" charset="0"/>
        <a:buChar char="•"/>
        <a:tabLst/>
        <a:defRPr sz="1350">
          <a:solidFill>
            <a:schemeClr val="tx1"/>
          </a:solidFill>
          <a:latin typeface="Century Gothic" panose="020B0502020202020204" pitchFamily="34" charset="0"/>
        </a:defRPr>
      </a:lvl2pPr>
      <a:lvl3pPr marL="389335" indent="-169069" algn="l" rtl="0" eaLnBrk="1" fontAlgn="base" hangingPunct="1">
        <a:spcBef>
          <a:spcPts val="300"/>
        </a:spcBef>
        <a:spcAft>
          <a:spcPct val="0"/>
        </a:spcAft>
        <a:buFont typeface="Apple Symbols" panose="02000000000000000000" pitchFamily="2" charset="-79"/>
        <a:buChar char="⎻"/>
        <a:tabLst/>
        <a:defRPr sz="1200">
          <a:solidFill>
            <a:schemeClr val="tx1"/>
          </a:solidFill>
          <a:latin typeface="Century Gothic" panose="020B0502020202020204" pitchFamily="34" charset="0"/>
        </a:defRPr>
      </a:lvl3pPr>
      <a:lvl4pPr marL="557213" indent="-173831" algn="l" rtl="0" eaLnBrk="1" fontAlgn="base" hangingPunct="1">
        <a:spcBef>
          <a:spcPts val="300"/>
        </a:spcBef>
        <a:spcAft>
          <a:spcPct val="0"/>
        </a:spcAft>
        <a:buFont typeface="Arial" panose="020B0604020202020204" pitchFamily="34" charset="0"/>
        <a:buChar char="•"/>
        <a:tabLst/>
        <a:defRPr sz="1050">
          <a:solidFill>
            <a:schemeClr val="tx1"/>
          </a:solidFill>
          <a:latin typeface="Century Gothic" panose="020B0502020202020204" pitchFamily="34" charset="0"/>
        </a:defRPr>
      </a:lvl4pPr>
      <a:lvl5pPr marL="731044" indent="-173831" algn="l" rtl="0" eaLnBrk="1" fontAlgn="base" hangingPunct="1">
        <a:spcBef>
          <a:spcPts val="300"/>
        </a:spcBef>
        <a:spcAft>
          <a:spcPct val="0"/>
        </a:spcAft>
        <a:buFont typeface="Apple Symbols" panose="02000000000000000000" pitchFamily="2" charset="-79"/>
        <a:buChar char="⎼"/>
        <a:tabLst/>
        <a:defRPr sz="1050">
          <a:solidFill>
            <a:schemeClr val="tx1"/>
          </a:solidFill>
          <a:latin typeface="Century Gothic" panose="020B0502020202020204" pitchFamily="34" charset="0"/>
        </a:defRPr>
      </a:lvl5pPr>
      <a:lvl6pPr marL="1885950" indent="-171450" algn="l" rtl="0" eaLnBrk="1" fontAlgn="base" hangingPunct="1">
        <a:spcBef>
          <a:spcPct val="20000"/>
        </a:spcBef>
        <a:spcAft>
          <a:spcPct val="0"/>
        </a:spcAft>
        <a:buChar char="»"/>
        <a:defRPr>
          <a:solidFill>
            <a:schemeClr val="tx1"/>
          </a:solidFill>
          <a:latin typeface="+mn-lt"/>
        </a:defRPr>
      </a:lvl6pPr>
      <a:lvl7pPr marL="2228850" indent="-171450" algn="l" rtl="0" eaLnBrk="1" fontAlgn="base" hangingPunct="1">
        <a:spcBef>
          <a:spcPct val="20000"/>
        </a:spcBef>
        <a:spcAft>
          <a:spcPct val="0"/>
        </a:spcAft>
        <a:buChar char="»"/>
        <a:defRPr>
          <a:solidFill>
            <a:schemeClr val="tx1"/>
          </a:solidFill>
          <a:latin typeface="+mn-lt"/>
        </a:defRPr>
      </a:lvl7pPr>
      <a:lvl8pPr marL="2571750" indent="-171450" algn="l" rtl="0" eaLnBrk="1" fontAlgn="base" hangingPunct="1">
        <a:spcBef>
          <a:spcPct val="20000"/>
        </a:spcBef>
        <a:spcAft>
          <a:spcPct val="0"/>
        </a:spcAft>
        <a:buChar char="»"/>
        <a:defRPr>
          <a:solidFill>
            <a:schemeClr val="tx1"/>
          </a:solidFill>
          <a:latin typeface="+mn-lt"/>
        </a:defRPr>
      </a:lvl8pPr>
      <a:lvl9pPr marL="2914650" indent="-17145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5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4EEB25C-B61E-D8CB-ADC2-47FC591F99B8}"/>
              </a:ext>
            </a:extLst>
          </p:cNvPr>
          <p:cNvSpPr>
            <a:spLocks noGrp="1"/>
          </p:cNvSpPr>
          <p:nvPr>
            <p:ph type="ctrTitle"/>
          </p:nvPr>
        </p:nvSpPr>
        <p:spPr>
          <a:xfrm>
            <a:off x="334491" y="1574540"/>
            <a:ext cx="3763056" cy="1588127"/>
          </a:xfrm>
        </p:spPr>
        <p:txBody>
          <a:bodyPr/>
          <a:lstStyle/>
          <a:p>
            <a:r>
              <a:rPr lang="en-US"/>
              <a:t>Complexity Versus Interpretability in Actuarial Assumption Setting</a:t>
            </a:r>
          </a:p>
        </p:txBody>
      </p:sp>
      <p:sp>
        <p:nvSpPr>
          <p:cNvPr id="11" name="Subtitle 10">
            <a:extLst>
              <a:ext uri="{FF2B5EF4-FFF2-40B4-BE49-F238E27FC236}">
                <a16:creationId xmlns:a16="http://schemas.microsoft.com/office/drawing/2014/main" id="{D5318EB5-DB2A-4EA6-117E-C690BB96922C}"/>
              </a:ext>
            </a:extLst>
          </p:cNvPr>
          <p:cNvSpPr>
            <a:spLocks noGrp="1"/>
          </p:cNvSpPr>
          <p:nvPr>
            <p:ph type="subTitle" idx="1"/>
          </p:nvPr>
        </p:nvSpPr>
        <p:spPr>
          <a:xfrm>
            <a:off x="334492" y="5894341"/>
            <a:ext cx="3486149" cy="492374"/>
          </a:xfrm>
        </p:spPr>
        <p:txBody>
          <a:bodyPr/>
          <a:lstStyle/>
          <a:p>
            <a:r>
              <a:rPr lang="en-US"/>
              <a:t>John Brady – Chief Actuary</a:t>
            </a:r>
          </a:p>
          <a:p>
            <a:r>
              <a:rPr lang="en-US"/>
              <a:t>John Golemba – Senior Actuarial Consultant</a:t>
            </a:r>
          </a:p>
          <a:p>
            <a:endParaRPr lang="en-US"/>
          </a:p>
        </p:txBody>
      </p:sp>
      <p:sp>
        <p:nvSpPr>
          <p:cNvPr id="12" name="Text Placeholder 11">
            <a:extLst>
              <a:ext uri="{FF2B5EF4-FFF2-40B4-BE49-F238E27FC236}">
                <a16:creationId xmlns:a16="http://schemas.microsoft.com/office/drawing/2014/main" id="{B3205A0A-0E7C-6E17-2924-94504AD8FD75}"/>
              </a:ext>
            </a:extLst>
          </p:cNvPr>
          <p:cNvSpPr>
            <a:spLocks noGrp="1"/>
          </p:cNvSpPr>
          <p:nvPr>
            <p:ph type="body" sz="quarter" idx="10"/>
          </p:nvPr>
        </p:nvSpPr>
        <p:spPr/>
        <p:txBody>
          <a:bodyPr/>
          <a:lstStyle/>
          <a:p>
            <a:r>
              <a:rPr lang="en-US"/>
              <a:t>May 21, 2024</a:t>
            </a:r>
          </a:p>
        </p:txBody>
      </p:sp>
    </p:spTree>
    <p:extLst>
      <p:ext uri="{BB962C8B-B14F-4D97-AF65-F5344CB8AC3E}">
        <p14:creationId xmlns:p14="http://schemas.microsoft.com/office/powerpoint/2010/main" val="2670014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6A4AF26-CB5D-A79F-0CD2-DD15715A49B7}"/>
              </a:ext>
            </a:extLst>
          </p:cNvPr>
          <p:cNvPicPr>
            <a:picLocks noChangeAspect="1"/>
          </p:cNvPicPr>
          <p:nvPr/>
        </p:nvPicPr>
        <p:blipFill>
          <a:blip r:embed="rId2"/>
          <a:stretch>
            <a:fillRect/>
          </a:stretch>
        </p:blipFill>
        <p:spPr>
          <a:xfrm>
            <a:off x="2839514" y="5177077"/>
            <a:ext cx="5890701" cy="1380151"/>
          </a:xfrm>
          <a:prstGeom prst="rect">
            <a:avLst/>
          </a:prstGeom>
        </p:spPr>
      </p:pic>
      <p:pic>
        <p:nvPicPr>
          <p:cNvPr id="22" name="Picture 21">
            <a:extLst>
              <a:ext uri="{FF2B5EF4-FFF2-40B4-BE49-F238E27FC236}">
                <a16:creationId xmlns:a16="http://schemas.microsoft.com/office/drawing/2014/main" id="{D1403B81-E209-0E3E-80DB-86833217108D}"/>
              </a:ext>
            </a:extLst>
          </p:cNvPr>
          <p:cNvPicPr>
            <a:picLocks noChangeAspect="1"/>
          </p:cNvPicPr>
          <p:nvPr/>
        </p:nvPicPr>
        <p:blipFill>
          <a:blip r:embed="rId3"/>
          <a:stretch>
            <a:fillRect/>
          </a:stretch>
        </p:blipFill>
        <p:spPr>
          <a:xfrm>
            <a:off x="2829815" y="3699518"/>
            <a:ext cx="5900400" cy="1372553"/>
          </a:xfrm>
          <a:prstGeom prst="rect">
            <a:avLst/>
          </a:prstGeom>
        </p:spPr>
      </p:pic>
      <p:sp>
        <p:nvSpPr>
          <p:cNvPr id="2" name="Slide Number Placeholder 1">
            <a:extLst>
              <a:ext uri="{FF2B5EF4-FFF2-40B4-BE49-F238E27FC236}">
                <a16:creationId xmlns:a16="http://schemas.microsoft.com/office/drawing/2014/main" id="{C99D3CA1-039E-47B2-53B9-9DB83EB94D9D}"/>
              </a:ext>
            </a:extLst>
          </p:cNvPr>
          <p:cNvSpPr>
            <a:spLocks noGrp="1"/>
          </p:cNvSpPr>
          <p:nvPr>
            <p:ph type="sldNum" sz="quarter" idx="10"/>
          </p:nvPr>
        </p:nvSpPr>
        <p:spPr/>
        <p:txBody>
          <a:bodyPr/>
          <a:lstStyle/>
          <a:p>
            <a:pPr>
              <a:defRPr/>
            </a:pPr>
            <a:fld id="{1188F9D2-5B65-4C92-8FFB-3F149C9EBFE1}" type="slidenum">
              <a:rPr lang="en-US" altLang="en-US" smtClean="0"/>
              <a:pPr>
                <a:defRPr/>
              </a:pPr>
              <a:t>10</a:t>
            </a:fld>
            <a:endParaRPr lang="en-US" altLang="en-US"/>
          </a:p>
        </p:txBody>
      </p:sp>
      <p:sp>
        <p:nvSpPr>
          <p:cNvPr id="3" name="Content Placeholder 2">
            <a:extLst>
              <a:ext uri="{FF2B5EF4-FFF2-40B4-BE49-F238E27FC236}">
                <a16:creationId xmlns:a16="http://schemas.microsoft.com/office/drawing/2014/main" id="{E23D2F2E-F184-8193-A8D9-2AB5A0C31460}"/>
              </a:ext>
            </a:extLst>
          </p:cNvPr>
          <p:cNvSpPr>
            <a:spLocks noGrp="1"/>
          </p:cNvSpPr>
          <p:nvPr>
            <p:ph idx="1"/>
          </p:nvPr>
        </p:nvSpPr>
        <p:spPr>
          <a:xfrm>
            <a:off x="322263" y="1122783"/>
            <a:ext cx="8321040" cy="362309"/>
          </a:xfrm>
        </p:spPr>
        <p:txBody>
          <a:bodyPr/>
          <a:lstStyle/>
          <a:p>
            <a:pPr marL="285750" indent="-285750">
              <a:buFont typeface="Arial" panose="020B0604020202020204" pitchFamily="34" charset="0"/>
              <a:buChar char="•"/>
            </a:pPr>
            <a:r>
              <a:rPr lang="en-US"/>
              <a:t>Two regression formulas have been proposed with the following features:</a:t>
            </a:r>
            <a:endParaRPr lang="en-US" b="1"/>
          </a:p>
          <a:p>
            <a:pPr marL="285750" indent="-285750">
              <a:buFont typeface="Arial" panose="020B0604020202020204" pitchFamily="34" charset="0"/>
              <a:buChar char="•"/>
            </a:pPr>
            <a:endParaRPr lang="en-US"/>
          </a:p>
        </p:txBody>
      </p:sp>
      <p:sp>
        <p:nvSpPr>
          <p:cNvPr id="5" name="Title 3">
            <a:extLst>
              <a:ext uri="{FF2B5EF4-FFF2-40B4-BE49-F238E27FC236}">
                <a16:creationId xmlns:a16="http://schemas.microsoft.com/office/drawing/2014/main" id="{7687B79D-EB0F-7F78-CA0A-F697CF6B2CC3}"/>
              </a:ext>
            </a:extLst>
          </p:cNvPr>
          <p:cNvSpPr>
            <a:spLocks noGrp="1"/>
          </p:cNvSpPr>
          <p:nvPr>
            <p:ph type="title"/>
          </p:nvPr>
        </p:nvSpPr>
        <p:spPr>
          <a:xfrm>
            <a:off x="322263" y="222250"/>
            <a:ext cx="7065962" cy="685800"/>
          </a:xfrm>
        </p:spPr>
        <p:txBody>
          <a:bodyPr/>
          <a:lstStyle/>
          <a:p>
            <a:r>
              <a:rPr lang="en-US" b="0" i="1"/>
              <a:t>Case Study – Setting a Lapse Assumption Using PM</a:t>
            </a:r>
            <a:br>
              <a:rPr lang="en-US" b="0" i="1"/>
            </a:br>
            <a:r>
              <a:rPr lang="en-US"/>
              <a:t>Initial Regression Results</a:t>
            </a:r>
            <a:endParaRPr lang="en-US" b="0" i="1"/>
          </a:p>
        </p:txBody>
      </p:sp>
      <p:graphicFrame>
        <p:nvGraphicFramePr>
          <p:cNvPr id="4" name="Table 3">
            <a:extLst>
              <a:ext uri="{FF2B5EF4-FFF2-40B4-BE49-F238E27FC236}">
                <a16:creationId xmlns:a16="http://schemas.microsoft.com/office/drawing/2014/main" id="{B7C443CA-D892-B854-3F42-2D3F354847FE}"/>
              </a:ext>
            </a:extLst>
          </p:cNvPr>
          <p:cNvGraphicFramePr>
            <a:graphicFrameLocks noGrp="1"/>
          </p:cNvGraphicFramePr>
          <p:nvPr>
            <p:extLst>
              <p:ext uri="{D42A27DB-BD31-4B8C-83A1-F6EECF244321}">
                <p14:modId xmlns:p14="http://schemas.microsoft.com/office/powerpoint/2010/main" val="3121938506"/>
              </p:ext>
            </p:extLst>
          </p:nvPr>
        </p:nvGraphicFramePr>
        <p:xfrm>
          <a:off x="500697" y="1450052"/>
          <a:ext cx="8145924" cy="2105191"/>
        </p:xfrm>
        <a:graphic>
          <a:graphicData uri="http://schemas.openxmlformats.org/drawingml/2006/table">
            <a:tbl>
              <a:tblPr firstRow="1" bandRow="1">
                <a:tableStyleId>{69C7853C-536D-4A76-A0AE-DD22124D55A5}</a:tableStyleId>
              </a:tblPr>
              <a:tblGrid>
                <a:gridCol w="2098752">
                  <a:extLst>
                    <a:ext uri="{9D8B030D-6E8A-4147-A177-3AD203B41FA5}">
                      <a16:colId xmlns:a16="http://schemas.microsoft.com/office/drawing/2014/main" val="3195002159"/>
                    </a:ext>
                  </a:extLst>
                </a:gridCol>
                <a:gridCol w="2908244">
                  <a:extLst>
                    <a:ext uri="{9D8B030D-6E8A-4147-A177-3AD203B41FA5}">
                      <a16:colId xmlns:a16="http://schemas.microsoft.com/office/drawing/2014/main" val="1340528221"/>
                    </a:ext>
                  </a:extLst>
                </a:gridCol>
                <a:gridCol w="3138928">
                  <a:extLst>
                    <a:ext uri="{9D8B030D-6E8A-4147-A177-3AD203B41FA5}">
                      <a16:colId xmlns:a16="http://schemas.microsoft.com/office/drawing/2014/main" val="2496987763"/>
                    </a:ext>
                  </a:extLst>
                </a:gridCol>
              </a:tblGrid>
              <a:tr h="281566">
                <a:tc>
                  <a:txBody>
                    <a:bodyPr/>
                    <a:lstStyle/>
                    <a:p>
                      <a:pPr algn="ctr"/>
                      <a:r>
                        <a:rPr lang="en-US" sz="1050"/>
                        <a:t>Predictor</a:t>
                      </a:r>
                    </a:p>
                  </a:txBody>
                  <a:tcPr/>
                </a:tc>
                <a:tc>
                  <a:txBody>
                    <a:bodyPr/>
                    <a:lstStyle/>
                    <a:p>
                      <a:pPr algn="ctr"/>
                      <a:r>
                        <a:rPr lang="en-US" sz="1050"/>
                        <a:t>Model 1</a:t>
                      </a:r>
                    </a:p>
                  </a:txBody>
                  <a:tcPr/>
                </a:tc>
                <a:tc>
                  <a:txBody>
                    <a:bodyPr/>
                    <a:lstStyle/>
                    <a:p>
                      <a:pPr algn="ctr"/>
                      <a:r>
                        <a:rPr lang="en-US" sz="1050"/>
                        <a:t>Model 2</a:t>
                      </a:r>
                    </a:p>
                  </a:txBody>
                  <a:tcPr/>
                </a:tc>
                <a:extLst>
                  <a:ext uri="{0D108BD9-81ED-4DB2-BD59-A6C34878D82A}">
                    <a16:rowId xmlns:a16="http://schemas.microsoft.com/office/drawing/2014/main" val="378826517"/>
                  </a:ext>
                </a:extLst>
              </a:tr>
              <a:tr h="0">
                <a:tc>
                  <a:txBody>
                    <a:bodyPr/>
                    <a:lstStyle/>
                    <a:p>
                      <a:pPr algn="ctr"/>
                      <a:r>
                        <a:rPr lang="en-US" sz="1050"/>
                        <a:t>Systematic WD Taker</a:t>
                      </a:r>
                    </a:p>
                  </a:txBody>
                  <a:tcPr anchor="ctr"/>
                </a:tc>
                <a:tc>
                  <a:txBody>
                    <a:bodyPr/>
                    <a:lstStyle/>
                    <a:p>
                      <a:r>
                        <a:rPr lang="en-US" sz="1050"/>
                        <a:t>Binary Yes/No indicator</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a:t>Binary Yes/No indicator</a:t>
                      </a:r>
                    </a:p>
                  </a:txBody>
                  <a:tcPr/>
                </a:tc>
                <a:extLst>
                  <a:ext uri="{0D108BD9-81ED-4DB2-BD59-A6C34878D82A}">
                    <a16:rowId xmlns:a16="http://schemas.microsoft.com/office/drawing/2014/main" val="2045720443"/>
                  </a:ext>
                </a:extLst>
              </a:tr>
              <a:tr h="312181">
                <a:tc>
                  <a:txBody>
                    <a:bodyPr/>
                    <a:lstStyle/>
                    <a:p>
                      <a:pPr algn="ctr"/>
                      <a:r>
                        <a:rPr lang="en-US" sz="1050"/>
                        <a:t>Retirement Indicator</a:t>
                      </a:r>
                    </a:p>
                  </a:txBody>
                  <a:tcPr anchor="ctr"/>
                </a:tc>
                <a:tc>
                  <a:txBody>
                    <a:bodyPr/>
                    <a:lstStyle/>
                    <a:p>
                      <a:r>
                        <a:rPr lang="en-US" sz="1050"/>
                        <a:t>Binary Pre/Post Retirement indicator (split at age 70)</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a:t>Binary Pre/Post Retirement indicator (split at age 70)</a:t>
                      </a:r>
                    </a:p>
                  </a:txBody>
                  <a:tcPr/>
                </a:tc>
                <a:extLst>
                  <a:ext uri="{0D108BD9-81ED-4DB2-BD59-A6C34878D82A}">
                    <a16:rowId xmlns:a16="http://schemas.microsoft.com/office/drawing/2014/main" val="2265679563"/>
                  </a:ext>
                </a:extLst>
              </a:tr>
              <a:tr h="269145">
                <a:tc>
                  <a:txBody>
                    <a:bodyPr/>
                    <a:lstStyle/>
                    <a:p>
                      <a:pPr algn="ctr"/>
                      <a:r>
                        <a:rPr lang="en-US" sz="1050"/>
                        <a:t>DB Moneyness</a:t>
                      </a:r>
                    </a:p>
                  </a:txBody>
                  <a:tcPr anchor="ctr"/>
                </a:tc>
                <a:tc>
                  <a:txBody>
                    <a:bodyPr/>
                    <a:lstStyle/>
                    <a:p>
                      <a:r>
                        <a:rPr lang="en-US" sz="1050"/>
                        <a:t>LN(DB Moneyness)</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a:t>LN(DB Moneyness)</a:t>
                      </a:r>
                    </a:p>
                  </a:txBody>
                  <a:tcPr/>
                </a:tc>
                <a:extLst>
                  <a:ext uri="{0D108BD9-81ED-4DB2-BD59-A6C34878D82A}">
                    <a16:rowId xmlns:a16="http://schemas.microsoft.com/office/drawing/2014/main" val="375002865"/>
                  </a:ext>
                </a:extLst>
              </a:tr>
              <a:tr h="370840">
                <a:tc>
                  <a:txBody>
                    <a:bodyPr/>
                    <a:lstStyle/>
                    <a:p>
                      <a:pPr algn="ctr"/>
                      <a:r>
                        <a:rPr lang="en-US" sz="1050"/>
                        <a:t>Time Relative to SC Expiry </a:t>
                      </a:r>
                    </a:p>
                  </a:txBody>
                  <a:tcPr anchor="ctr"/>
                </a:tc>
                <a:tc>
                  <a:txBody>
                    <a:bodyPr/>
                    <a:lstStyle/>
                    <a:p>
                      <a:r>
                        <a:rPr lang="en-US" sz="1050"/>
                        <a:t>Consider 4 Categorical Groups:</a:t>
                      </a:r>
                    </a:p>
                    <a:p>
                      <a:r>
                        <a:rPr lang="en-US" sz="1050"/>
                        <a:t> - Before SC Expiry</a:t>
                      </a:r>
                    </a:p>
                    <a:p>
                      <a:r>
                        <a:rPr lang="en-US" sz="1050"/>
                        <a:t> - In Shock Year</a:t>
                      </a:r>
                    </a:p>
                    <a:p>
                      <a:r>
                        <a:rPr lang="en-US" sz="1050"/>
                        <a:t> - 1 Year After Shock Year</a:t>
                      </a:r>
                    </a:p>
                    <a:p>
                      <a:r>
                        <a:rPr lang="en-US" sz="1050"/>
                        <a:t> - 2+ Years After Shock Year</a:t>
                      </a:r>
                    </a:p>
                  </a:txBody>
                  <a:tcPr/>
                </a:tc>
                <a:tc>
                  <a:txBody>
                    <a:bodyPr/>
                    <a:lstStyle/>
                    <a:p>
                      <a:r>
                        <a:rPr lang="en-US" sz="1050"/>
                        <a:t>Consider 2 Categorical Groups:</a:t>
                      </a:r>
                    </a:p>
                    <a:p>
                      <a:r>
                        <a:rPr lang="en-US" sz="1050"/>
                        <a:t> - Before SC Expiry</a:t>
                      </a:r>
                    </a:p>
                    <a:p>
                      <a:r>
                        <a:rPr lang="en-US" sz="1050"/>
                        <a:t> - In Shock Year</a:t>
                      </a:r>
                    </a:p>
                    <a:p>
                      <a:r>
                        <a:rPr lang="en-US" sz="1050"/>
                        <a:t>And a decreasing linear trend for 1 – 10 years after the shock year</a:t>
                      </a:r>
                    </a:p>
                  </a:txBody>
                  <a:tcPr/>
                </a:tc>
                <a:extLst>
                  <a:ext uri="{0D108BD9-81ED-4DB2-BD59-A6C34878D82A}">
                    <a16:rowId xmlns:a16="http://schemas.microsoft.com/office/drawing/2014/main" val="253136901"/>
                  </a:ext>
                </a:extLst>
              </a:tr>
            </a:tbl>
          </a:graphicData>
        </a:graphic>
      </p:graphicFrame>
      <p:sp>
        <p:nvSpPr>
          <p:cNvPr id="6" name="Rectangle 5">
            <a:extLst>
              <a:ext uri="{FF2B5EF4-FFF2-40B4-BE49-F238E27FC236}">
                <a16:creationId xmlns:a16="http://schemas.microsoft.com/office/drawing/2014/main" id="{DBC85656-7079-949E-A0E5-8D0BEEBD8055}"/>
              </a:ext>
            </a:extLst>
          </p:cNvPr>
          <p:cNvSpPr/>
          <p:nvPr/>
        </p:nvSpPr>
        <p:spPr>
          <a:xfrm>
            <a:off x="497379" y="2647200"/>
            <a:ext cx="8132271" cy="908043"/>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CFD1F3F-693E-98C8-6CD7-A92ED2A8121D}"/>
              </a:ext>
            </a:extLst>
          </p:cNvPr>
          <p:cNvSpPr txBox="1"/>
          <p:nvPr/>
        </p:nvSpPr>
        <p:spPr>
          <a:xfrm>
            <a:off x="189782" y="4062628"/>
            <a:ext cx="2298764" cy="646331"/>
          </a:xfrm>
          <a:prstGeom prst="rect">
            <a:avLst/>
          </a:prstGeom>
          <a:noFill/>
        </p:spPr>
        <p:txBody>
          <a:bodyPr wrap="square" rtlCol="0">
            <a:spAutoFit/>
          </a:bodyPr>
          <a:lstStyle/>
          <a:p>
            <a:pPr algn="r"/>
            <a:r>
              <a:rPr lang="en-US" b="1">
                <a:latin typeface="+mn-lt"/>
              </a:rPr>
              <a:t>Model 1: Preliminary Results </a:t>
            </a:r>
          </a:p>
        </p:txBody>
      </p:sp>
      <p:sp>
        <p:nvSpPr>
          <p:cNvPr id="11" name="Rectangle 10">
            <a:extLst>
              <a:ext uri="{FF2B5EF4-FFF2-40B4-BE49-F238E27FC236}">
                <a16:creationId xmlns:a16="http://schemas.microsoft.com/office/drawing/2014/main" id="{5FE31AF3-2E9F-EFE0-7530-14EA5F0030C5}"/>
              </a:ext>
            </a:extLst>
          </p:cNvPr>
          <p:cNvSpPr/>
          <p:nvPr/>
        </p:nvSpPr>
        <p:spPr>
          <a:xfrm>
            <a:off x="2829815" y="3683364"/>
            <a:ext cx="5900400" cy="1404862"/>
          </a:xfrm>
          <a:prstGeom prst="rect">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5BB8FC6-D994-D630-7E29-ADDEA176EAB8}"/>
              </a:ext>
            </a:extLst>
          </p:cNvPr>
          <p:cNvSpPr/>
          <p:nvPr/>
        </p:nvSpPr>
        <p:spPr>
          <a:xfrm>
            <a:off x="2829815" y="5173766"/>
            <a:ext cx="5908676" cy="1372553"/>
          </a:xfrm>
          <a:prstGeom prst="rect">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ADEAA8D-975B-3A73-74C6-57DBB7A3320E}"/>
              </a:ext>
            </a:extLst>
          </p:cNvPr>
          <p:cNvSpPr/>
          <p:nvPr/>
        </p:nvSpPr>
        <p:spPr>
          <a:xfrm>
            <a:off x="5952227" y="3828890"/>
            <a:ext cx="646981" cy="1026543"/>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00F1ED3-2861-AC15-B0E6-4776B40D1294}"/>
              </a:ext>
            </a:extLst>
          </p:cNvPr>
          <p:cNvSpPr/>
          <p:nvPr/>
        </p:nvSpPr>
        <p:spPr>
          <a:xfrm>
            <a:off x="7838537" y="3828890"/>
            <a:ext cx="831010" cy="1026543"/>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29EDDD4-15CF-D34F-7AA5-0287FB6C7CE6}"/>
              </a:ext>
            </a:extLst>
          </p:cNvPr>
          <p:cNvSpPr/>
          <p:nvPr/>
        </p:nvSpPr>
        <p:spPr>
          <a:xfrm>
            <a:off x="7875077" y="5298344"/>
            <a:ext cx="794469" cy="980447"/>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3BBA32D-529C-1689-17B8-BED04B116F82}"/>
              </a:ext>
            </a:extLst>
          </p:cNvPr>
          <p:cNvSpPr/>
          <p:nvPr/>
        </p:nvSpPr>
        <p:spPr>
          <a:xfrm>
            <a:off x="6109332" y="5298344"/>
            <a:ext cx="602018" cy="980447"/>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4A97D925-1C3D-7F8E-DEC0-447C590F5F54}"/>
              </a:ext>
            </a:extLst>
          </p:cNvPr>
          <p:cNvSpPr txBox="1"/>
          <p:nvPr/>
        </p:nvSpPr>
        <p:spPr>
          <a:xfrm>
            <a:off x="2373688" y="3804081"/>
            <a:ext cx="465826" cy="1015663"/>
          </a:xfrm>
          <a:prstGeom prst="rect">
            <a:avLst/>
          </a:prstGeom>
          <a:noFill/>
        </p:spPr>
        <p:txBody>
          <a:bodyPr wrap="square" rtlCol="0">
            <a:spAutoFit/>
          </a:bodyPr>
          <a:lstStyle/>
          <a:p>
            <a:r>
              <a:rPr lang="en-US" sz="6000">
                <a:latin typeface="+mn-lt"/>
              </a:rPr>
              <a:t>{</a:t>
            </a:r>
          </a:p>
        </p:txBody>
      </p:sp>
      <p:sp>
        <p:nvSpPr>
          <p:cNvPr id="19" name="TextBox 18">
            <a:extLst>
              <a:ext uri="{FF2B5EF4-FFF2-40B4-BE49-F238E27FC236}">
                <a16:creationId xmlns:a16="http://schemas.microsoft.com/office/drawing/2014/main" id="{37BC93B4-B31A-47DC-F67E-EC1CFEC2AE0E}"/>
              </a:ext>
            </a:extLst>
          </p:cNvPr>
          <p:cNvSpPr txBox="1"/>
          <p:nvPr/>
        </p:nvSpPr>
        <p:spPr>
          <a:xfrm>
            <a:off x="76114" y="5536876"/>
            <a:ext cx="2298764" cy="646331"/>
          </a:xfrm>
          <a:prstGeom prst="rect">
            <a:avLst/>
          </a:prstGeom>
          <a:noFill/>
        </p:spPr>
        <p:txBody>
          <a:bodyPr wrap="square" rtlCol="0">
            <a:spAutoFit/>
          </a:bodyPr>
          <a:lstStyle/>
          <a:p>
            <a:pPr algn="r"/>
            <a:r>
              <a:rPr lang="en-US" b="1">
                <a:latin typeface="+mn-lt"/>
              </a:rPr>
              <a:t>Model 2: Preliminary Results </a:t>
            </a:r>
          </a:p>
        </p:txBody>
      </p:sp>
      <p:sp>
        <p:nvSpPr>
          <p:cNvPr id="20" name="TextBox 19">
            <a:extLst>
              <a:ext uri="{FF2B5EF4-FFF2-40B4-BE49-F238E27FC236}">
                <a16:creationId xmlns:a16="http://schemas.microsoft.com/office/drawing/2014/main" id="{5F28F694-29DE-6880-0F68-B3F5B469969D}"/>
              </a:ext>
            </a:extLst>
          </p:cNvPr>
          <p:cNvSpPr txBox="1"/>
          <p:nvPr/>
        </p:nvSpPr>
        <p:spPr>
          <a:xfrm>
            <a:off x="2363989" y="5298344"/>
            <a:ext cx="465826" cy="1015663"/>
          </a:xfrm>
          <a:prstGeom prst="rect">
            <a:avLst/>
          </a:prstGeom>
          <a:noFill/>
        </p:spPr>
        <p:txBody>
          <a:bodyPr wrap="square" rtlCol="0">
            <a:spAutoFit/>
          </a:bodyPr>
          <a:lstStyle/>
          <a:p>
            <a:r>
              <a:rPr lang="en-US" sz="6000">
                <a:latin typeface="+mn-lt"/>
              </a:rPr>
              <a:t>{</a:t>
            </a:r>
          </a:p>
        </p:txBody>
      </p:sp>
    </p:spTree>
    <p:extLst>
      <p:ext uri="{BB962C8B-B14F-4D97-AF65-F5344CB8AC3E}">
        <p14:creationId xmlns:p14="http://schemas.microsoft.com/office/powerpoint/2010/main" val="285568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animBg="1"/>
      <p:bldP spid="14" grpId="0" animBg="1"/>
      <p:bldP spid="15" grpId="0" animBg="1"/>
      <p:bldP spid="16" grpId="0" animBg="1"/>
      <p:bldP spid="17" grpId="0" animBg="1"/>
      <p:bldP spid="18"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7502E9-45C6-9E05-9036-61E0A33B05EE}"/>
              </a:ext>
            </a:extLst>
          </p:cNvPr>
          <p:cNvSpPr>
            <a:spLocks noGrp="1"/>
          </p:cNvSpPr>
          <p:nvPr>
            <p:ph type="sldNum" sz="quarter" idx="10"/>
          </p:nvPr>
        </p:nvSpPr>
        <p:spPr/>
        <p:txBody>
          <a:bodyPr/>
          <a:lstStyle/>
          <a:p>
            <a:pPr>
              <a:defRPr/>
            </a:pPr>
            <a:fld id="{1188F9D2-5B65-4C92-8FFB-3F149C9EBFE1}" type="slidenum">
              <a:rPr lang="en-US" altLang="en-US" smtClean="0"/>
              <a:pPr>
                <a:defRPr/>
              </a:pPr>
              <a:t>11</a:t>
            </a:fld>
            <a:endParaRPr lang="en-US" altLang="en-US"/>
          </a:p>
        </p:txBody>
      </p:sp>
      <p:sp>
        <p:nvSpPr>
          <p:cNvPr id="5" name="Title 3">
            <a:extLst>
              <a:ext uri="{FF2B5EF4-FFF2-40B4-BE49-F238E27FC236}">
                <a16:creationId xmlns:a16="http://schemas.microsoft.com/office/drawing/2014/main" id="{C340BC20-4641-3279-DD87-A3982DBF525D}"/>
              </a:ext>
            </a:extLst>
          </p:cNvPr>
          <p:cNvSpPr>
            <a:spLocks noGrp="1"/>
          </p:cNvSpPr>
          <p:nvPr>
            <p:ph type="title"/>
          </p:nvPr>
        </p:nvSpPr>
        <p:spPr>
          <a:xfrm>
            <a:off x="329793" y="256757"/>
            <a:ext cx="7398379" cy="685800"/>
          </a:xfrm>
        </p:spPr>
        <p:txBody>
          <a:bodyPr/>
          <a:lstStyle/>
          <a:p>
            <a:r>
              <a:rPr lang="en-US" b="0" i="1"/>
              <a:t>Case Study – Setting a Lapse Assumption Using PM</a:t>
            </a:r>
            <a:br>
              <a:rPr lang="en-US" b="0" i="1"/>
            </a:br>
            <a:r>
              <a:rPr lang="en-US"/>
              <a:t>10-Way Holdout Testing Algorithm</a:t>
            </a:r>
            <a:endParaRPr lang="en-US" b="0" i="1"/>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2816C40E-E033-A40F-31A4-93F62F11B95D}"/>
                  </a:ext>
                </a:extLst>
              </p:cNvPr>
              <p:cNvSpPr>
                <a:spLocks noGrp="1"/>
              </p:cNvSpPr>
              <p:nvPr>
                <p:ph idx="1"/>
              </p:nvPr>
            </p:nvSpPr>
            <p:spPr>
              <a:xfrm>
                <a:off x="165879" y="1147313"/>
                <a:ext cx="8580886" cy="5246736"/>
              </a:xfrm>
            </p:spPr>
            <p:txBody>
              <a:bodyPr/>
              <a:lstStyle/>
              <a:p>
                <a:pPr marL="285750" indent="-285750">
                  <a:buFont typeface="Arial" panose="020B0604020202020204" pitchFamily="34" charset="0"/>
                  <a:buChar char="•"/>
                </a:pPr>
                <a:r>
                  <a:rPr lang="en-US"/>
                  <a:t>Testing is required to assess how well the chosen regression formula performs on unseen data</a:t>
                </a:r>
              </a:p>
              <a:p>
                <a:pPr marL="285750" indent="-285750">
                  <a:buFont typeface="Arial" panose="020B0604020202020204" pitchFamily="34" charset="0"/>
                  <a:buChar char="•"/>
                </a:pPr>
                <a:endParaRPr lang="en-US" sz="600"/>
              </a:p>
              <a:p>
                <a:pPr marL="285750" indent="-285750">
                  <a:buFont typeface="Arial" panose="020B0604020202020204" pitchFamily="34" charset="0"/>
                  <a:buChar char="•"/>
                </a:pPr>
                <a:r>
                  <a:rPr lang="en-US"/>
                  <a:t>Two simple ways to assess the performance of a model:</a:t>
                </a:r>
              </a:p>
              <a:p>
                <a:endParaRPr lang="en-US" sz="600"/>
              </a:p>
              <a:p>
                <a:pPr marL="732235" lvl="2" indent="-342900">
                  <a:buFont typeface="+mj-lt"/>
                  <a:buAutoNum type="arabicPeriod"/>
                </a:pPr>
                <a:r>
                  <a:rPr lang="en-US" sz="1100" b="1"/>
                  <a:t>Root Mean Squared Error = </a:t>
                </a:r>
                <a14:m>
                  <m:oMath xmlns:m="http://schemas.openxmlformats.org/officeDocument/2006/math">
                    <m:rad>
                      <m:radPr>
                        <m:degHide m:val="on"/>
                        <m:ctrlPr>
                          <a:rPr lang="en-US" sz="1100" b="1" i="1" smtClean="0">
                            <a:latin typeface="Cambria Math" panose="02040503050406030204" pitchFamily="18" charset="0"/>
                          </a:rPr>
                        </m:ctrlPr>
                      </m:radPr>
                      <m:deg/>
                      <m:e>
                        <m:f>
                          <m:fPr>
                            <m:ctrlPr>
                              <a:rPr lang="en-US" sz="1100" b="1" i="1" smtClean="0">
                                <a:latin typeface="Cambria Math" panose="02040503050406030204" pitchFamily="18" charset="0"/>
                              </a:rPr>
                            </m:ctrlPr>
                          </m:fPr>
                          <m:num>
                            <m:nary>
                              <m:naryPr>
                                <m:chr m:val="∑"/>
                                <m:subHide m:val="on"/>
                                <m:supHide m:val="on"/>
                                <m:ctrlPr>
                                  <a:rPr lang="en-US" sz="1100" b="1" i="1" smtClean="0">
                                    <a:latin typeface="Cambria Math" panose="02040503050406030204" pitchFamily="18" charset="0"/>
                                  </a:rPr>
                                </m:ctrlPr>
                              </m:naryPr>
                              <m:sub/>
                              <m:sup/>
                              <m:e>
                                <m:sSub>
                                  <m:sSubPr>
                                    <m:ctrlPr>
                                      <a:rPr lang="en-US" sz="1100" b="1" i="1" smtClean="0">
                                        <a:latin typeface="Cambria Math" panose="02040503050406030204" pitchFamily="18" charset="0"/>
                                      </a:rPr>
                                    </m:ctrlPr>
                                  </m:sSubPr>
                                  <m:e>
                                    <m:r>
                                      <a:rPr lang="en-US" sz="1100" b="1" i="1" smtClean="0">
                                        <a:latin typeface="Cambria Math" panose="02040503050406030204" pitchFamily="18" charset="0"/>
                                      </a:rPr>
                                      <m:t>𝒘</m:t>
                                    </m:r>
                                  </m:e>
                                  <m:sub>
                                    <m:r>
                                      <a:rPr lang="en-US" sz="1100" b="1" i="1" smtClean="0">
                                        <a:latin typeface="Cambria Math" panose="02040503050406030204" pitchFamily="18" charset="0"/>
                                      </a:rPr>
                                      <m:t>𝒊</m:t>
                                    </m:r>
                                  </m:sub>
                                </m:sSub>
                                <m:sSup>
                                  <m:sSupPr>
                                    <m:ctrlPr>
                                      <a:rPr lang="en-US" sz="1100" b="1" i="1" smtClean="0">
                                        <a:latin typeface="Cambria Math" panose="02040503050406030204" pitchFamily="18" charset="0"/>
                                      </a:rPr>
                                    </m:ctrlPr>
                                  </m:sSupPr>
                                  <m:e>
                                    <m:r>
                                      <a:rPr lang="en-US" sz="1100" b="1" i="1">
                                        <a:latin typeface="Cambria Math" panose="02040503050406030204" pitchFamily="18" charset="0"/>
                                      </a:rPr>
                                      <m:t>(</m:t>
                                    </m:r>
                                    <m:sSub>
                                      <m:sSubPr>
                                        <m:ctrlPr>
                                          <a:rPr lang="en-US" sz="1100" b="1" i="1">
                                            <a:latin typeface="Cambria Math" panose="02040503050406030204" pitchFamily="18" charset="0"/>
                                          </a:rPr>
                                        </m:ctrlPr>
                                      </m:sSubPr>
                                      <m:e>
                                        <m:acc>
                                          <m:accPr>
                                            <m:chr m:val="̂"/>
                                            <m:ctrlPr>
                                              <a:rPr lang="en-US" sz="1100" b="1" i="1">
                                                <a:latin typeface="Cambria Math" panose="02040503050406030204" pitchFamily="18" charset="0"/>
                                              </a:rPr>
                                            </m:ctrlPr>
                                          </m:accPr>
                                          <m:e>
                                            <m:r>
                                              <a:rPr lang="en-US" sz="1100" b="1" i="1">
                                                <a:latin typeface="Cambria Math" panose="02040503050406030204" pitchFamily="18" charset="0"/>
                                              </a:rPr>
                                              <m:t>𝒙</m:t>
                                            </m:r>
                                          </m:e>
                                        </m:acc>
                                      </m:e>
                                      <m:sub>
                                        <m:r>
                                          <a:rPr lang="en-US" sz="1100" b="1" i="1">
                                            <a:latin typeface="Cambria Math" panose="02040503050406030204" pitchFamily="18" charset="0"/>
                                          </a:rPr>
                                          <m:t>𝒊</m:t>
                                        </m:r>
                                      </m:sub>
                                    </m:sSub>
                                    <m:r>
                                      <a:rPr lang="en-US" sz="1100" b="1" i="1">
                                        <a:latin typeface="Cambria Math" panose="02040503050406030204" pitchFamily="18" charset="0"/>
                                      </a:rPr>
                                      <m:t>−</m:t>
                                    </m:r>
                                    <m:sSub>
                                      <m:sSubPr>
                                        <m:ctrlPr>
                                          <a:rPr lang="en-US" sz="1100" b="1" i="1">
                                            <a:latin typeface="Cambria Math" panose="02040503050406030204" pitchFamily="18" charset="0"/>
                                          </a:rPr>
                                        </m:ctrlPr>
                                      </m:sSubPr>
                                      <m:e>
                                        <m:r>
                                          <a:rPr lang="en-US" sz="1100" b="1" i="1">
                                            <a:latin typeface="Cambria Math" panose="02040503050406030204" pitchFamily="18" charset="0"/>
                                          </a:rPr>
                                          <m:t>𝒙</m:t>
                                        </m:r>
                                      </m:e>
                                      <m:sub>
                                        <m:r>
                                          <a:rPr lang="en-US" sz="1100" b="1" i="1">
                                            <a:latin typeface="Cambria Math" panose="02040503050406030204" pitchFamily="18" charset="0"/>
                                          </a:rPr>
                                          <m:t>𝒊</m:t>
                                        </m:r>
                                      </m:sub>
                                    </m:sSub>
                                    <m:r>
                                      <a:rPr lang="en-US" sz="1100" b="1" i="1">
                                        <a:latin typeface="Cambria Math" panose="02040503050406030204" pitchFamily="18" charset="0"/>
                                      </a:rPr>
                                      <m:t>)</m:t>
                                    </m:r>
                                  </m:e>
                                  <m:sup>
                                    <m:r>
                                      <a:rPr lang="en-US" sz="1100" b="1" i="1" smtClean="0">
                                        <a:latin typeface="Cambria Math" panose="02040503050406030204" pitchFamily="18" charset="0"/>
                                      </a:rPr>
                                      <m:t>𝟐</m:t>
                                    </m:r>
                                  </m:sup>
                                </m:sSup>
                              </m:e>
                            </m:nary>
                          </m:num>
                          <m:den>
                            <m:nary>
                              <m:naryPr>
                                <m:chr m:val="∑"/>
                                <m:subHide m:val="on"/>
                                <m:supHide m:val="on"/>
                                <m:ctrlPr>
                                  <a:rPr lang="en-US" sz="1100" b="1" i="1" smtClean="0">
                                    <a:latin typeface="Cambria Math" panose="02040503050406030204" pitchFamily="18" charset="0"/>
                                  </a:rPr>
                                </m:ctrlPr>
                              </m:naryPr>
                              <m:sub/>
                              <m:sup/>
                              <m:e>
                                <m:sSub>
                                  <m:sSubPr>
                                    <m:ctrlPr>
                                      <a:rPr lang="en-US" sz="1100" b="1" i="1">
                                        <a:latin typeface="Cambria Math" panose="02040503050406030204" pitchFamily="18" charset="0"/>
                                      </a:rPr>
                                    </m:ctrlPr>
                                  </m:sSubPr>
                                  <m:e>
                                    <m:r>
                                      <a:rPr lang="en-US" sz="1100" b="1" i="1">
                                        <a:latin typeface="Cambria Math" panose="02040503050406030204" pitchFamily="18" charset="0"/>
                                      </a:rPr>
                                      <m:t>𝒘</m:t>
                                    </m:r>
                                  </m:e>
                                  <m:sub>
                                    <m:r>
                                      <a:rPr lang="en-US" sz="1100" b="1" i="1">
                                        <a:latin typeface="Cambria Math" panose="02040503050406030204" pitchFamily="18" charset="0"/>
                                      </a:rPr>
                                      <m:t>𝒊</m:t>
                                    </m:r>
                                  </m:sub>
                                </m:sSub>
                              </m:e>
                            </m:nary>
                          </m:den>
                        </m:f>
                      </m:e>
                    </m:rad>
                  </m:oMath>
                </a14:m>
                <a:endParaRPr lang="en-US" sz="1100" b="1"/>
              </a:p>
              <a:p>
                <a:pPr marL="732235" lvl="2" indent="-342900">
                  <a:buFont typeface="+mj-lt"/>
                  <a:buAutoNum type="arabicPeriod"/>
                </a:pPr>
                <a:endParaRPr lang="en-US" sz="1400"/>
              </a:p>
              <a:p>
                <a:pPr marL="732235" lvl="2" indent="-342900">
                  <a:buFont typeface="+mj-lt"/>
                  <a:buAutoNum type="arabicPeriod"/>
                </a:pPr>
                <a:r>
                  <a:rPr lang="en-US" sz="1100" b="1"/>
                  <a:t>Akaike’s Information Criterion = 2n - 2ln(L),</a:t>
                </a:r>
              </a:p>
              <a:p>
                <a:pPr lvl="2" indent="0">
                  <a:buNone/>
                </a:pPr>
                <a:r>
                  <a:rPr lang="en-US" sz="1100"/>
                  <a:t>                </a:t>
                </a:r>
                <a:r>
                  <a:rPr lang="en-US" sz="1000"/>
                  <a:t>where L = Likelihood Function</a:t>
                </a:r>
              </a:p>
              <a:p>
                <a:pPr lvl="2" indent="0">
                  <a:buNone/>
                </a:pPr>
                <a:r>
                  <a:rPr lang="en-US" sz="1000"/>
                  <a:t>                  and n = Number of Model Parameters</a:t>
                </a:r>
              </a:p>
              <a:p>
                <a:pPr lvl="1" indent="0">
                  <a:buNone/>
                </a:pPr>
                <a:endParaRPr lang="en-US" sz="600"/>
              </a:p>
              <a:p>
                <a:pPr lvl="1" indent="0">
                  <a:buNone/>
                </a:pPr>
                <a:endParaRPr lang="en-US" sz="600"/>
              </a:p>
              <a:p>
                <a:pPr marL="285750" indent="-285750">
                  <a:buFont typeface="Arial" panose="020B0604020202020204" pitchFamily="34" charset="0"/>
                  <a:buChar char="•"/>
                </a:pPr>
                <a:r>
                  <a:rPr lang="en-US"/>
                  <a:t>The algorithm works as follows:</a:t>
                </a:r>
              </a:p>
              <a:p>
                <a:pPr marL="732235" lvl="2" indent="-342900">
                  <a:buFont typeface="+mj-lt"/>
                  <a:buAutoNum type="arabicPeriod"/>
                </a:pPr>
                <a:r>
                  <a:rPr lang="en-US" sz="1100"/>
                  <a:t>The data is split into ten representative subgroups based on the last digit of the contract numbers</a:t>
                </a:r>
              </a:p>
              <a:p>
                <a:pPr marL="732235" lvl="2" indent="-342900">
                  <a:buFont typeface="+mj-lt"/>
                  <a:buAutoNum type="arabicPeriod"/>
                </a:pPr>
                <a:r>
                  <a:rPr lang="en-US" sz="1100"/>
                  <a:t>Nine subgroups are used to train a regression model with the chosen predictors, and the remaining subgroup is used to test the predictive accuracy of the model using RMSE and AIC</a:t>
                </a:r>
              </a:p>
              <a:p>
                <a:pPr marL="732235" lvl="2" indent="-342900">
                  <a:buFont typeface="+mj-lt"/>
                  <a:buAutoNum type="arabicPeriod"/>
                </a:pPr>
                <a:r>
                  <a:rPr lang="en-US" sz="1100"/>
                  <a:t>This is repeated ten times, once for each subgroup</a:t>
                </a:r>
              </a:p>
              <a:p>
                <a:pPr marL="558404" lvl="1" indent="-342900">
                  <a:buFont typeface="+mj-lt"/>
                  <a:buAutoNum type="arabicPeriod"/>
                </a:pPr>
                <a:endParaRPr lang="en-US" sz="600"/>
              </a:p>
              <a:p>
                <a:pPr marL="285750" indent="-285750">
                  <a:buFont typeface="Arial" panose="020B0604020202020204" pitchFamily="34" charset="0"/>
                  <a:buChar char="•"/>
                </a:pPr>
                <a:r>
                  <a:rPr lang="en-US"/>
                  <a:t>Holdout testing can help identify an optimal regression model by comparing the RMSE and AIC between two or more candidate models,</a:t>
                </a:r>
              </a:p>
              <a:p>
                <a:pPr marL="675085" lvl="2" indent="-285750"/>
                <a:r>
                  <a:rPr lang="en-US" sz="1100"/>
                  <a:t>E.g., a model with all potential predictors included and a model with one of those predictors removed</a:t>
                </a:r>
              </a:p>
              <a:p>
                <a:pPr marL="675085" lvl="2" indent="-285750"/>
                <a:r>
                  <a:rPr lang="en-US" sz="1100"/>
                  <a:t>E.g., two models with different versions of a predictor (for example, two possible groupings of rider type)</a:t>
                </a:r>
              </a:p>
              <a:p>
                <a:pPr marL="501254" lvl="1" indent="-285750"/>
                <a:endParaRPr lang="en-US" sz="600"/>
              </a:p>
              <a:p>
                <a:pPr marL="285750" indent="-285750">
                  <a:buFont typeface="Arial" panose="020B0604020202020204" pitchFamily="34" charset="0"/>
                  <a:buChar char="•"/>
                </a:pPr>
                <a:r>
                  <a:rPr lang="en-US"/>
                  <a:t>For a candidate model to win over another comparative model, we will subjectively require that it pass at least 8 out of the 10 holdout tests on both a RMSE and AIC basis</a:t>
                </a:r>
              </a:p>
            </p:txBody>
          </p:sp>
        </mc:Choice>
        <mc:Fallback xmlns="">
          <p:sp>
            <p:nvSpPr>
              <p:cNvPr id="4" name="Content Placeholder 2">
                <a:extLst>
                  <a:ext uri="{FF2B5EF4-FFF2-40B4-BE49-F238E27FC236}">
                    <a16:creationId xmlns:a16="http://schemas.microsoft.com/office/drawing/2014/main" id="{2816C40E-E033-A40F-31A4-93F62F11B95D}"/>
                  </a:ext>
                </a:extLst>
              </p:cNvPr>
              <p:cNvSpPr>
                <a:spLocks noGrp="1" noRot="1" noChangeAspect="1" noMove="1" noResize="1" noEditPoints="1" noAdjustHandles="1" noChangeArrowheads="1" noChangeShapeType="1" noTextEdit="1"/>
              </p:cNvSpPr>
              <p:nvPr>
                <p:ph idx="1"/>
              </p:nvPr>
            </p:nvSpPr>
            <p:spPr>
              <a:xfrm>
                <a:off x="165879" y="1147313"/>
                <a:ext cx="8580886" cy="5246736"/>
              </a:xfrm>
              <a:blipFill>
                <a:blip r:embed="rId2"/>
                <a:stretch>
                  <a:fillRect l="-71" t="-232" b="-232"/>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81F52166-E763-30BE-2417-473DB0A8AAE0}"/>
              </a:ext>
            </a:extLst>
          </p:cNvPr>
          <p:cNvSpPr txBox="1"/>
          <p:nvPr/>
        </p:nvSpPr>
        <p:spPr>
          <a:xfrm>
            <a:off x="4167005" y="1964070"/>
            <a:ext cx="4462645" cy="600164"/>
          </a:xfrm>
          <a:prstGeom prst="rect">
            <a:avLst/>
          </a:prstGeom>
          <a:noFill/>
        </p:spPr>
        <p:txBody>
          <a:bodyPr wrap="square" rtlCol="0">
            <a:spAutoFit/>
          </a:bodyPr>
          <a:lstStyle/>
          <a:p>
            <a:r>
              <a:rPr lang="en-US" sz="1100" i="1">
                <a:latin typeface="+mj-lt"/>
              </a:rPr>
              <a:t>Evaluates the goodness-of-fit of a model by taking the square root of the weighted average squared differences between actual observations and the regression predictions</a:t>
            </a:r>
          </a:p>
        </p:txBody>
      </p:sp>
      <p:sp>
        <p:nvSpPr>
          <p:cNvPr id="8" name="TextBox 7">
            <a:extLst>
              <a:ext uri="{FF2B5EF4-FFF2-40B4-BE49-F238E27FC236}">
                <a16:creationId xmlns:a16="http://schemas.microsoft.com/office/drawing/2014/main" id="{190C6546-5749-7B44-B628-69B6F1841DAD}"/>
              </a:ext>
            </a:extLst>
          </p:cNvPr>
          <p:cNvSpPr txBox="1"/>
          <p:nvPr/>
        </p:nvSpPr>
        <p:spPr>
          <a:xfrm>
            <a:off x="4163740" y="2641872"/>
            <a:ext cx="4677047" cy="600164"/>
          </a:xfrm>
          <a:prstGeom prst="rect">
            <a:avLst/>
          </a:prstGeom>
          <a:noFill/>
        </p:spPr>
        <p:txBody>
          <a:bodyPr wrap="square" rtlCol="0">
            <a:spAutoFit/>
          </a:bodyPr>
          <a:lstStyle/>
          <a:p>
            <a:r>
              <a:rPr lang="en-US" sz="1100" i="1">
                <a:latin typeface="+mj-lt"/>
              </a:rPr>
              <a:t>Evaluates the trade off between the goodness-of-fit and the complexity of the model by penalizing models according to the number of parameters (predictors) they have</a:t>
            </a:r>
          </a:p>
        </p:txBody>
      </p:sp>
      <p:cxnSp>
        <p:nvCxnSpPr>
          <p:cNvPr id="10" name="Straight Connector 9">
            <a:extLst>
              <a:ext uri="{FF2B5EF4-FFF2-40B4-BE49-F238E27FC236}">
                <a16:creationId xmlns:a16="http://schemas.microsoft.com/office/drawing/2014/main" id="{E9F614B9-C0BB-8001-F7EB-441E3301FD9B}"/>
              </a:ext>
            </a:extLst>
          </p:cNvPr>
          <p:cNvCxnSpPr/>
          <p:nvPr/>
        </p:nvCxnSpPr>
        <p:spPr>
          <a:xfrm>
            <a:off x="4029874" y="1964070"/>
            <a:ext cx="0" cy="136297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928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EF0E201-8663-9C20-8562-EC194A26FE4D}"/>
              </a:ext>
            </a:extLst>
          </p:cNvPr>
          <p:cNvPicPr>
            <a:picLocks noChangeAspect="1"/>
          </p:cNvPicPr>
          <p:nvPr/>
        </p:nvPicPr>
        <p:blipFill>
          <a:blip r:embed="rId2"/>
          <a:stretch>
            <a:fillRect/>
          </a:stretch>
        </p:blipFill>
        <p:spPr>
          <a:xfrm>
            <a:off x="926177" y="4260505"/>
            <a:ext cx="7938623" cy="1954256"/>
          </a:xfrm>
          <a:prstGeom prst="rect">
            <a:avLst/>
          </a:prstGeom>
        </p:spPr>
      </p:pic>
      <p:pic>
        <p:nvPicPr>
          <p:cNvPr id="15" name="Picture 14">
            <a:extLst>
              <a:ext uri="{FF2B5EF4-FFF2-40B4-BE49-F238E27FC236}">
                <a16:creationId xmlns:a16="http://schemas.microsoft.com/office/drawing/2014/main" id="{9265DFC1-DB82-8057-C4E6-4E36107DA4BE}"/>
              </a:ext>
            </a:extLst>
          </p:cNvPr>
          <p:cNvPicPr>
            <a:picLocks noChangeAspect="1"/>
          </p:cNvPicPr>
          <p:nvPr/>
        </p:nvPicPr>
        <p:blipFill>
          <a:blip r:embed="rId3"/>
          <a:stretch>
            <a:fillRect/>
          </a:stretch>
        </p:blipFill>
        <p:spPr>
          <a:xfrm>
            <a:off x="926177" y="1941042"/>
            <a:ext cx="7962636" cy="1905588"/>
          </a:xfrm>
          <a:prstGeom prst="rect">
            <a:avLst/>
          </a:prstGeom>
        </p:spPr>
      </p:pic>
      <p:sp>
        <p:nvSpPr>
          <p:cNvPr id="13" name="Rectangle 12">
            <a:extLst>
              <a:ext uri="{FF2B5EF4-FFF2-40B4-BE49-F238E27FC236}">
                <a16:creationId xmlns:a16="http://schemas.microsoft.com/office/drawing/2014/main" id="{00C02E3C-2221-4C33-5A60-61A1FE7CB2A7}"/>
              </a:ext>
            </a:extLst>
          </p:cNvPr>
          <p:cNvSpPr/>
          <p:nvPr/>
        </p:nvSpPr>
        <p:spPr>
          <a:xfrm>
            <a:off x="902164" y="4249231"/>
            <a:ext cx="7962636" cy="1932826"/>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802FDDA-9A36-277A-9EAE-50358EFC1450}"/>
              </a:ext>
            </a:extLst>
          </p:cNvPr>
          <p:cNvSpPr/>
          <p:nvPr/>
        </p:nvSpPr>
        <p:spPr>
          <a:xfrm>
            <a:off x="902164" y="1942486"/>
            <a:ext cx="7962636" cy="1904144"/>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8C6D09C7-90C0-8FCD-03F3-88F538105463}"/>
              </a:ext>
            </a:extLst>
          </p:cNvPr>
          <p:cNvSpPr>
            <a:spLocks noGrp="1"/>
          </p:cNvSpPr>
          <p:nvPr>
            <p:ph type="sldNum" sz="quarter" idx="10"/>
          </p:nvPr>
        </p:nvSpPr>
        <p:spPr/>
        <p:txBody>
          <a:bodyPr/>
          <a:lstStyle/>
          <a:p>
            <a:pPr>
              <a:defRPr/>
            </a:pPr>
            <a:fld id="{1188F9D2-5B65-4C92-8FFB-3F149C9EBFE1}" type="slidenum">
              <a:rPr lang="en-US" altLang="en-US" smtClean="0"/>
              <a:pPr>
                <a:defRPr/>
              </a:pPr>
              <a:t>12</a:t>
            </a:fld>
            <a:endParaRPr lang="en-US" altLang="en-US"/>
          </a:p>
        </p:txBody>
      </p:sp>
      <p:sp>
        <p:nvSpPr>
          <p:cNvPr id="3" name="Content Placeholder 2">
            <a:extLst>
              <a:ext uri="{FF2B5EF4-FFF2-40B4-BE49-F238E27FC236}">
                <a16:creationId xmlns:a16="http://schemas.microsoft.com/office/drawing/2014/main" id="{95FF6B0A-5B65-AB75-6CE8-F78C4CBEAE81}"/>
              </a:ext>
            </a:extLst>
          </p:cNvPr>
          <p:cNvSpPr>
            <a:spLocks noGrp="1"/>
          </p:cNvSpPr>
          <p:nvPr>
            <p:ph idx="1"/>
          </p:nvPr>
        </p:nvSpPr>
        <p:spPr>
          <a:xfrm>
            <a:off x="411480" y="1577123"/>
            <a:ext cx="8321040" cy="320675"/>
          </a:xfrm>
        </p:spPr>
        <p:txBody>
          <a:bodyPr/>
          <a:lstStyle/>
          <a:p>
            <a:pPr marL="285750" indent="-285750">
              <a:buFont typeface="Arial" panose="020B0604020202020204" pitchFamily="34" charset="0"/>
              <a:buChar char="•"/>
            </a:pPr>
            <a:r>
              <a:rPr lang="en-US"/>
              <a:t>RMSE:</a:t>
            </a:r>
          </a:p>
        </p:txBody>
      </p:sp>
      <p:sp>
        <p:nvSpPr>
          <p:cNvPr id="5" name="Title 3">
            <a:extLst>
              <a:ext uri="{FF2B5EF4-FFF2-40B4-BE49-F238E27FC236}">
                <a16:creationId xmlns:a16="http://schemas.microsoft.com/office/drawing/2014/main" id="{8870B952-CBEE-08B5-7C15-A53EBE2063AA}"/>
              </a:ext>
            </a:extLst>
          </p:cNvPr>
          <p:cNvSpPr>
            <a:spLocks noGrp="1"/>
          </p:cNvSpPr>
          <p:nvPr>
            <p:ph type="title"/>
          </p:nvPr>
        </p:nvSpPr>
        <p:spPr>
          <a:xfrm>
            <a:off x="322263" y="222250"/>
            <a:ext cx="7065962" cy="685800"/>
          </a:xfrm>
        </p:spPr>
        <p:txBody>
          <a:bodyPr/>
          <a:lstStyle/>
          <a:p>
            <a:r>
              <a:rPr lang="en-US" b="0" i="1"/>
              <a:t>Case Study – Setting a Lapse Assumption Using PM</a:t>
            </a:r>
            <a:br>
              <a:rPr lang="en-US" b="0" i="1"/>
            </a:br>
            <a:r>
              <a:rPr lang="en-US"/>
              <a:t>Holdout Test 1: Assess Competing Models</a:t>
            </a:r>
            <a:endParaRPr lang="en-US" b="0" i="1"/>
          </a:p>
        </p:txBody>
      </p:sp>
      <p:sp>
        <p:nvSpPr>
          <p:cNvPr id="8" name="Content Placeholder 2">
            <a:extLst>
              <a:ext uri="{FF2B5EF4-FFF2-40B4-BE49-F238E27FC236}">
                <a16:creationId xmlns:a16="http://schemas.microsoft.com/office/drawing/2014/main" id="{37C06386-0D29-9D0B-1EC1-4BB8B4756827}"/>
              </a:ext>
            </a:extLst>
          </p:cNvPr>
          <p:cNvSpPr txBox="1">
            <a:spLocks/>
          </p:cNvSpPr>
          <p:nvPr/>
        </p:nvSpPr>
        <p:spPr bwMode="auto">
          <a:xfrm>
            <a:off x="411480" y="3944478"/>
            <a:ext cx="994626" cy="3366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ts val="450"/>
              </a:spcBef>
              <a:spcAft>
                <a:spcPct val="0"/>
              </a:spcAft>
              <a:buFontTx/>
              <a:buNone/>
              <a:defRPr sz="1400" b="0">
                <a:solidFill>
                  <a:schemeClr val="tx1"/>
                </a:solidFill>
                <a:latin typeface="Century Gothic" panose="020B0502020202020204" pitchFamily="34" charset="0"/>
                <a:ea typeface="+mn-ea"/>
                <a:cs typeface="+mn-cs"/>
              </a:defRPr>
            </a:lvl1pPr>
            <a:lvl2pPr marL="215504" indent="-210741" algn="l" rtl="0" eaLnBrk="1" fontAlgn="base" hangingPunct="1">
              <a:spcBef>
                <a:spcPts val="450"/>
              </a:spcBef>
              <a:spcAft>
                <a:spcPct val="0"/>
              </a:spcAft>
              <a:buFont typeface="Arial" panose="020B0604020202020204" pitchFamily="34" charset="0"/>
              <a:buChar char="•"/>
              <a:tabLst/>
              <a:defRPr sz="1400">
                <a:solidFill>
                  <a:schemeClr val="tx1"/>
                </a:solidFill>
                <a:latin typeface="Century Gothic" panose="020B0502020202020204" pitchFamily="34" charset="0"/>
              </a:defRPr>
            </a:lvl2pPr>
            <a:lvl3pPr marL="389335" indent="-169069" algn="l" rtl="0" eaLnBrk="1" fontAlgn="base" hangingPunct="1">
              <a:spcBef>
                <a:spcPts val="300"/>
              </a:spcBef>
              <a:spcAft>
                <a:spcPct val="0"/>
              </a:spcAft>
              <a:buFont typeface="Apple Symbols" panose="02000000000000000000" pitchFamily="2" charset="-79"/>
              <a:buChar char="⎻"/>
              <a:tabLst/>
              <a:defRPr sz="1200">
                <a:solidFill>
                  <a:schemeClr val="tx1"/>
                </a:solidFill>
                <a:latin typeface="Century Gothic" panose="020B0502020202020204" pitchFamily="34" charset="0"/>
              </a:defRPr>
            </a:lvl3pPr>
            <a:lvl4pPr marL="557213" indent="-173831" algn="l" rtl="0" eaLnBrk="1" fontAlgn="base" hangingPunct="1">
              <a:spcBef>
                <a:spcPts val="300"/>
              </a:spcBef>
              <a:spcAft>
                <a:spcPct val="0"/>
              </a:spcAft>
              <a:buFont typeface="Arial" panose="020B0604020202020204" pitchFamily="34" charset="0"/>
              <a:buChar char="•"/>
              <a:tabLst/>
              <a:defRPr sz="1100">
                <a:solidFill>
                  <a:schemeClr val="tx1"/>
                </a:solidFill>
                <a:latin typeface="Century Gothic" panose="020B0502020202020204" pitchFamily="34" charset="0"/>
              </a:defRPr>
            </a:lvl4pPr>
            <a:lvl5pPr marL="731044" indent="-173831" algn="l" rtl="0" eaLnBrk="1" fontAlgn="base" hangingPunct="1">
              <a:spcBef>
                <a:spcPts val="300"/>
              </a:spcBef>
              <a:spcAft>
                <a:spcPct val="0"/>
              </a:spcAft>
              <a:buFont typeface="Apple Symbols" panose="02000000000000000000" pitchFamily="2" charset="-79"/>
              <a:buChar char="⎼"/>
              <a:tabLst/>
              <a:defRPr sz="1100">
                <a:solidFill>
                  <a:schemeClr val="tx1"/>
                </a:solidFill>
                <a:latin typeface="Century Gothic" panose="020B0502020202020204" pitchFamily="34" charset="0"/>
              </a:defRPr>
            </a:lvl5pPr>
            <a:lvl6pPr marL="1885950" indent="-171450" algn="l" rtl="0" eaLnBrk="1" fontAlgn="base" hangingPunct="1">
              <a:spcBef>
                <a:spcPct val="20000"/>
              </a:spcBef>
              <a:spcAft>
                <a:spcPct val="0"/>
              </a:spcAft>
              <a:buChar char="»"/>
              <a:defRPr>
                <a:solidFill>
                  <a:schemeClr val="tx1"/>
                </a:solidFill>
                <a:latin typeface="+mn-lt"/>
              </a:defRPr>
            </a:lvl6pPr>
            <a:lvl7pPr marL="2228850" indent="-171450" algn="l" rtl="0" eaLnBrk="1" fontAlgn="base" hangingPunct="1">
              <a:spcBef>
                <a:spcPct val="20000"/>
              </a:spcBef>
              <a:spcAft>
                <a:spcPct val="0"/>
              </a:spcAft>
              <a:buChar char="»"/>
              <a:defRPr>
                <a:solidFill>
                  <a:schemeClr val="tx1"/>
                </a:solidFill>
                <a:latin typeface="+mn-lt"/>
              </a:defRPr>
            </a:lvl7pPr>
            <a:lvl8pPr marL="2571750" indent="-171450" algn="l" rtl="0" eaLnBrk="1" fontAlgn="base" hangingPunct="1">
              <a:spcBef>
                <a:spcPct val="20000"/>
              </a:spcBef>
              <a:spcAft>
                <a:spcPct val="0"/>
              </a:spcAft>
              <a:buChar char="»"/>
              <a:defRPr>
                <a:solidFill>
                  <a:schemeClr val="tx1"/>
                </a:solidFill>
                <a:latin typeface="+mn-lt"/>
              </a:defRPr>
            </a:lvl8pPr>
            <a:lvl9pPr marL="2914650" indent="-171450" algn="l" rtl="0" eaLnBrk="1" fontAlgn="base" hangingPunct="1">
              <a:spcBef>
                <a:spcPct val="20000"/>
              </a:spcBef>
              <a:spcAft>
                <a:spcPct val="0"/>
              </a:spcAft>
              <a:buChar char="»"/>
              <a:defRPr>
                <a:solidFill>
                  <a:schemeClr val="tx1"/>
                </a:solidFill>
                <a:latin typeface="+mn-lt"/>
              </a:defRPr>
            </a:lvl9pPr>
          </a:lstStyle>
          <a:p>
            <a:pPr marL="285750" indent="-285750">
              <a:buFont typeface="Arial" panose="020B0604020202020204" pitchFamily="34" charset="0"/>
              <a:buChar char="•"/>
            </a:pPr>
            <a:r>
              <a:rPr lang="en-US" kern="0"/>
              <a:t>AIC:</a:t>
            </a:r>
          </a:p>
        </p:txBody>
      </p:sp>
      <p:sp>
        <p:nvSpPr>
          <p:cNvPr id="4" name="TextBox 3">
            <a:extLst>
              <a:ext uri="{FF2B5EF4-FFF2-40B4-BE49-F238E27FC236}">
                <a16:creationId xmlns:a16="http://schemas.microsoft.com/office/drawing/2014/main" id="{1B84D94B-7217-A5D4-253A-67354D43D439}"/>
              </a:ext>
            </a:extLst>
          </p:cNvPr>
          <p:cNvSpPr txBox="1"/>
          <p:nvPr/>
        </p:nvSpPr>
        <p:spPr>
          <a:xfrm>
            <a:off x="320103" y="6144668"/>
            <a:ext cx="8203721" cy="369332"/>
          </a:xfrm>
          <a:prstGeom prst="rect">
            <a:avLst/>
          </a:prstGeom>
          <a:noFill/>
        </p:spPr>
        <p:txBody>
          <a:bodyPr wrap="square" rtlCol="0">
            <a:spAutoFit/>
          </a:bodyPr>
          <a:lstStyle/>
          <a:p>
            <a:r>
              <a:rPr lang="en-US" b="1">
                <a:latin typeface="+mn-lt"/>
              </a:rPr>
              <a:t>The results suggest proceeding with Model 2</a:t>
            </a:r>
          </a:p>
        </p:txBody>
      </p:sp>
      <p:sp>
        <p:nvSpPr>
          <p:cNvPr id="6" name="TextBox 5">
            <a:extLst>
              <a:ext uri="{FF2B5EF4-FFF2-40B4-BE49-F238E27FC236}">
                <a16:creationId xmlns:a16="http://schemas.microsoft.com/office/drawing/2014/main" id="{7ADB6CE4-D209-4648-8325-8AC8355AD22A}"/>
              </a:ext>
            </a:extLst>
          </p:cNvPr>
          <p:cNvSpPr txBox="1"/>
          <p:nvPr/>
        </p:nvSpPr>
        <p:spPr>
          <a:xfrm>
            <a:off x="320104" y="1240052"/>
            <a:ext cx="8262380" cy="338554"/>
          </a:xfrm>
          <a:prstGeom prst="rect">
            <a:avLst/>
          </a:prstGeom>
          <a:noFill/>
        </p:spPr>
        <p:txBody>
          <a:bodyPr wrap="square" rtlCol="0">
            <a:spAutoFit/>
          </a:bodyPr>
          <a:lstStyle/>
          <a:p>
            <a:r>
              <a:rPr lang="en-US" sz="1600">
                <a:latin typeface="+mn-lt"/>
              </a:rPr>
              <a:t>The following contain the holdout testing results after comparing Models 1 and 2</a:t>
            </a:r>
          </a:p>
        </p:txBody>
      </p:sp>
      <p:sp>
        <p:nvSpPr>
          <p:cNvPr id="9" name="Rectangle 8">
            <a:extLst>
              <a:ext uri="{FF2B5EF4-FFF2-40B4-BE49-F238E27FC236}">
                <a16:creationId xmlns:a16="http://schemas.microsoft.com/office/drawing/2014/main" id="{4DB0E794-52F9-ACBE-E769-5CCD02CA6879}"/>
              </a:ext>
            </a:extLst>
          </p:cNvPr>
          <p:cNvSpPr/>
          <p:nvPr/>
        </p:nvSpPr>
        <p:spPr>
          <a:xfrm>
            <a:off x="7099540" y="1942486"/>
            <a:ext cx="1765260" cy="1904144"/>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476C09-3DD2-F947-F4C7-F43B65B90AA2}"/>
              </a:ext>
            </a:extLst>
          </p:cNvPr>
          <p:cNvSpPr/>
          <p:nvPr/>
        </p:nvSpPr>
        <p:spPr>
          <a:xfrm>
            <a:off x="7099540" y="4249230"/>
            <a:ext cx="1765260" cy="1921527"/>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8BEC37F-9F76-936B-F481-AC05B8D3DC47}"/>
              </a:ext>
            </a:extLst>
          </p:cNvPr>
          <p:cNvSpPr txBox="1"/>
          <p:nvPr/>
        </p:nvSpPr>
        <p:spPr>
          <a:xfrm>
            <a:off x="3705971" y="1664387"/>
            <a:ext cx="715993" cy="246221"/>
          </a:xfrm>
          <a:prstGeom prst="rect">
            <a:avLst/>
          </a:prstGeom>
          <a:noFill/>
        </p:spPr>
        <p:txBody>
          <a:bodyPr wrap="square" rtlCol="0">
            <a:spAutoFit/>
          </a:bodyPr>
          <a:lstStyle/>
          <a:p>
            <a:r>
              <a:rPr lang="en-US" sz="1000" i="1">
                <a:latin typeface="+mn-lt"/>
              </a:rPr>
              <a:t>Model 1</a:t>
            </a:r>
          </a:p>
        </p:txBody>
      </p:sp>
      <p:sp>
        <p:nvSpPr>
          <p:cNvPr id="17" name="TextBox 16">
            <a:extLst>
              <a:ext uri="{FF2B5EF4-FFF2-40B4-BE49-F238E27FC236}">
                <a16:creationId xmlns:a16="http://schemas.microsoft.com/office/drawing/2014/main" id="{B8FF3D9A-534B-4675-42E5-54656293E171}"/>
              </a:ext>
            </a:extLst>
          </p:cNvPr>
          <p:cNvSpPr txBox="1"/>
          <p:nvPr/>
        </p:nvSpPr>
        <p:spPr>
          <a:xfrm>
            <a:off x="6414666" y="1664386"/>
            <a:ext cx="715993" cy="246221"/>
          </a:xfrm>
          <a:prstGeom prst="rect">
            <a:avLst/>
          </a:prstGeom>
          <a:noFill/>
        </p:spPr>
        <p:txBody>
          <a:bodyPr wrap="square" rtlCol="0">
            <a:spAutoFit/>
          </a:bodyPr>
          <a:lstStyle/>
          <a:p>
            <a:r>
              <a:rPr lang="en-US" sz="1000" i="1">
                <a:latin typeface="+mn-lt"/>
              </a:rPr>
              <a:t>Model 2</a:t>
            </a:r>
          </a:p>
        </p:txBody>
      </p:sp>
      <p:sp>
        <p:nvSpPr>
          <p:cNvPr id="20" name="TextBox 19">
            <a:extLst>
              <a:ext uri="{FF2B5EF4-FFF2-40B4-BE49-F238E27FC236}">
                <a16:creationId xmlns:a16="http://schemas.microsoft.com/office/drawing/2014/main" id="{97AC6B21-B548-47A5-F85A-752BE998EF75}"/>
              </a:ext>
            </a:extLst>
          </p:cNvPr>
          <p:cNvSpPr txBox="1"/>
          <p:nvPr/>
        </p:nvSpPr>
        <p:spPr>
          <a:xfrm>
            <a:off x="3735301" y="3970306"/>
            <a:ext cx="715993" cy="246221"/>
          </a:xfrm>
          <a:prstGeom prst="rect">
            <a:avLst/>
          </a:prstGeom>
          <a:noFill/>
        </p:spPr>
        <p:txBody>
          <a:bodyPr wrap="square" rtlCol="0">
            <a:spAutoFit/>
          </a:bodyPr>
          <a:lstStyle/>
          <a:p>
            <a:r>
              <a:rPr lang="en-US" sz="1000" i="1">
                <a:latin typeface="+mn-lt"/>
              </a:rPr>
              <a:t>Model 1</a:t>
            </a:r>
          </a:p>
        </p:txBody>
      </p:sp>
      <p:sp>
        <p:nvSpPr>
          <p:cNvPr id="21" name="TextBox 20">
            <a:extLst>
              <a:ext uri="{FF2B5EF4-FFF2-40B4-BE49-F238E27FC236}">
                <a16:creationId xmlns:a16="http://schemas.microsoft.com/office/drawing/2014/main" id="{9BC40F99-2455-D687-C1A5-217057A40F0D}"/>
              </a:ext>
            </a:extLst>
          </p:cNvPr>
          <p:cNvSpPr txBox="1"/>
          <p:nvPr/>
        </p:nvSpPr>
        <p:spPr>
          <a:xfrm>
            <a:off x="6414665" y="3991709"/>
            <a:ext cx="715993" cy="246221"/>
          </a:xfrm>
          <a:prstGeom prst="rect">
            <a:avLst/>
          </a:prstGeom>
          <a:noFill/>
        </p:spPr>
        <p:txBody>
          <a:bodyPr wrap="square" rtlCol="0">
            <a:spAutoFit/>
          </a:bodyPr>
          <a:lstStyle/>
          <a:p>
            <a:r>
              <a:rPr lang="en-US" sz="1000" i="1">
                <a:latin typeface="+mn-lt"/>
              </a:rPr>
              <a:t>Model 2</a:t>
            </a:r>
          </a:p>
        </p:txBody>
      </p:sp>
    </p:spTree>
    <p:extLst>
      <p:ext uri="{BB962C8B-B14F-4D97-AF65-F5344CB8AC3E}">
        <p14:creationId xmlns:p14="http://schemas.microsoft.com/office/powerpoint/2010/main" val="1559900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1344286-9573-67D4-CF25-5AC492B2E008}"/>
              </a:ext>
            </a:extLst>
          </p:cNvPr>
          <p:cNvPicPr>
            <a:picLocks noChangeAspect="1"/>
          </p:cNvPicPr>
          <p:nvPr/>
        </p:nvPicPr>
        <p:blipFill>
          <a:blip r:embed="rId2"/>
          <a:stretch>
            <a:fillRect/>
          </a:stretch>
        </p:blipFill>
        <p:spPr>
          <a:xfrm>
            <a:off x="986700" y="1977024"/>
            <a:ext cx="7087625" cy="1925444"/>
          </a:xfrm>
          <a:prstGeom prst="rect">
            <a:avLst/>
          </a:prstGeom>
        </p:spPr>
      </p:pic>
      <p:sp>
        <p:nvSpPr>
          <p:cNvPr id="11" name="Rectangle 10">
            <a:extLst>
              <a:ext uri="{FF2B5EF4-FFF2-40B4-BE49-F238E27FC236}">
                <a16:creationId xmlns:a16="http://schemas.microsoft.com/office/drawing/2014/main" id="{C5A1A288-7D6C-A1FC-DEED-9B26AFB51B7A}"/>
              </a:ext>
            </a:extLst>
          </p:cNvPr>
          <p:cNvSpPr/>
          <p:nvPr/>
        </p:nvSpPr>
        <p:spPr>
          <a:xfrm>
            <a:off x="986700" y="1977024"/>
            <a:ext cx="7087625" cy="1870250"/>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FF3B152E-AE14-3186-6593-5791373157E4}"/>
              </a:ext>
            </a:extLst>
          </p:cNvPr>
          <p:cNvSpPr>
            <a:spLocks noGrp="1"/>
          </p:cNvSpPr>
          <p:nvPr>
            <p:ph type="sldNum" sz="quarter" idx="10"/>
          </p:nvPr>
        </p:nvSpPr>
        <p:spPr/>
        <p:txBody>
          <a:bodyPr/>
          <a:lstStyle/>
          <a:p>
            <a:pPr>
              <a:defRPr/>
            </a:pPr>
            <a:fld id="{1188F9D2-5B65-4C92-8FFB-3F149C9EBFE1}" type="slidenum">
              <a:rPr lang="en-US" altLang="en-US" smtClean="0"/>
              <a:pPr>
                <a:defRPr/>
              </a:pPr>
              <a:t>13</a:t>
            </a:fld>
            <a:endParaRPr lang="en-US" altLang="en-US"/>
          </a:p>
        </p:txBody>
      </p:sp>
      <p:sp>
        <p:nvSpPr>
          <p:cNvPr id="3" name="Content Placeholder 2">
            <a:extLst>
              <a:ext uri="{FF2B5EF4-FFF2-40B4-BE49-F238E27FC236}">
                <a16:creationId xmlns:a16="http://schemas.microsoft.com/office/drawing/2014/main" id="{E23BF163-E75F-B115-2970-66125D000CC9}"/>
              </a:ext>
            </a:extLst>
          </p:cNvPr>
          <p:cNvSpPr>
            <a:spLocks noGrp="1"/>
          </p:cNvSpPr>
          <p:nvPr>
            <p:ph idx="1"/>
          </p:nvPr>
        </p:nvSpPr>
        <p:spPr>
          <a:xfrm>
            <a:off x="551828" y="1710111"/>
            <a:ext cx="8321040" cy="310254"/>
          </a:xfrm>
        </p:spPr>
        <p:txBody>
          <a:bodyPr/>
          <a:lstStyle/>
          <a:p>
            <a:pPr marL="285750" indent="-285750">
              <a:buFont typeface="Arial" panose="020B0604020202020204" pitchFamily="34" charset="0"/>
              <a:buChar char="•"/>
            </a:pPr>
            <a:r>
              <a:rPr lang="en-US"/>
              <a:t>RMSE:</a:t>
            </a:r>
          </a:p>
        </p:txBody>
      </p:sp>
      <p:sp>
        <p:nvSpPr>
          <p:cNvPr id="4" name="Title 3">
            <a:extLst>
              <a:ext uri="{FF2B5EF4-FFF2-40B4-BE49-F238E27FC236}">
                <a16:creationId xmlns:a16="http://schemas.microsoft.com/office/drawing/2014/main" id="{76AE2254-67F4-41E9-A9AB-DB1D8127C86A}"/>
              </a:ext>
            </a:extLst>
          </p:cNvPr>
          <p:cNvSpPr>
            <a:spLocks noGrp="1"/>
          </p:cNvSpPr>
          <p:nvPr>
            <p:ph type="title"/>
          </p:nvPr>
        </p:nvSpPr>
        <p:spPr>
          <a:xfrm>
            <a:off x="293598" y="279889"/>
            <a:ext cx="7286519" cy="685800"/>
          </a:xfrm>
        </p:spPr>
        <p:txBody>
          <a:bodyPr/>
          <a:lstStyle/>
          <a:p>
            <a:r>
              <a:rPr lang="en-US" b="0" i="1"/>
              <a:t>Case Study – Setting a Lapse Assumption Using PM</a:t>
            </a:r>
            <a:br>
              <a:rPr lang="en-US" b="0" i="1"/>
            </a:br>
            <a:r>
              <a:rPr lang="en-US"/>
              <a:t>Holdout Test 2: Assessment of the Retirement Feature</a:t>
            </a:r>
          </a:p>
        </p:txBody>
      </p:sp>
      <p:sp>
        <p:nvSpPr>
          <p:cNvPr id="7" name="Content Placeholder 2">
            <a:extLst>
              <a:ext uri="{FF2B5EF4-FFF2-40B4-BE49-F238E27FC236}">
                <a16:creationId xmlns:a16="http://schemas.microsoft.com/office/drawing/2014/main" id="{1CC0F67E-9B26-AD83-8932-AB135D02C04B}"/>
              </a:ext>
            </a:extLst>
          </p:cNvPr>
          <p:cNvSpPr txBox="1">
            <a:spLocks/>
          </p:cNvSpPr>
          <p:nvPr/>
        </p:nvSpPr>
        <p:spPr bwMode="auto">
          <a:xfrm>
            <a:off x="551828" y="3925350"/>
            <a:ext cx="8321040" cy="3206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ts val="450"/>
              </a:spcBef>
              <a:spcAft>
                <a:spcPct val="0"/>
              </a:spcAft>
              <a:buFontTx/>
              <a:buNone/>
              <a:defRPr sz="1400" b="0">
                <a:solidFill>
                  <a:schemeClr val="tx1"/>
                </a:solidFill>
                <a:latin typeface="Century Gothic" panose="020B0502020202020204" pitchFamily="34" charset="0"/>
                <a:ea typeface="+mn-ea"/>
                <a:cs typeface="+mn-cs"/>
              </a:defRPr>
            </a:lvl1pPr>
            <a:lvl2pPr marL="215504" indent="-210741" algn="l" rtl="0" eaLnBrk="1" fontAlgn="base" hangingPunct="1">
              <a:spcBef>
                <a:spcPts val="450"/>
              </a:spcBef>
              <a:spcAft>
                <a:spcPct val="0"/>
              </a:spcAft>
              <a:buFont typeface="Arial" panose="020B0604020202020204" pitchFamily="34" charset="0"/>
              <a:buChar char="•"/>
              <a:tabLst/>
              <a:defRPr sz="1400">
                <a:solidFill>
                  <a:schemeClr val="tx1"/>
                </a:solidFill>
                <a:latin typeface="Century Gothic" panose="020B0502020202020204" pitchFamily="34" charset="0"/>
              </a:defRPr>
            </a:lvl2pPr>
            <a:lvl3pPr marL="389335" indent="-169069" algn="l" rtl="0" eaLnBrk="1" fontAlgn="base" hangingPunct="1">
              <a:spcBef>
                <a:spcPts val="300"/>
              </a:spcBef>
              <a:spcAft>
                <a:spcPct val="0"/>
              </a:spcAft>
              <a:buFont typeface="Apple Symbols" panose="02000000000000000000" pitchFamily="2" charset="-79"/>
              <a:buChar char="⎻"/>
              <a:tabLst/>
              <a:defRPr sz="1200">
                <a:solidFill>
                  <a:schemeClr val="tx1"/>
                </a:solidFill>
                <a:latin typeface="Century Gothic" panose="020B0502020202020204" pitchFamily="34" charset="0"/>
              </a:defRPr>
            </a:lvl3pPr>
            <a:lvl4pPr marL="557213" indent="-173831" algn="l" rtl="0" eaLnBrk="1" fontAlgn="base" hangingPunct="1">
              <a:spcBef>
                <a:spcPts val="300"/>
              </a:spcBef>
              <a:spcAft>
                <a:spcPct val="0"/>
              </a:spcAft>
              <a:buFont typeface="Arial" panose="020B0604020202020204" pitchFamily="34" charset="0"/>
              <a:buChar char="•"/>
              <a:tabLst/>
              <a:defRPr sz="1100">
                <a:solidFill>
                  <a:schemeClr val="tx1"/>
                </a:solidFill>
                <a:latin typeface="Century Gothic" panose="020B0502020202020204" pitchFamily="34" charset="0"/>
              </a:defRPr>
            </a:lvl4pPr>
            <a:lvl5pPr marL="731044" indent="-173831" algn="l" rtl="0" eaLnBrk="1" fontAlgn="base" hangingPunct="1">
              <a:spcBef>
                <a:spcPts val="300"/>
              </a:spcBef>
              <a:spcAft>
                <a:spcPct val="0"/>
              </a:spcAft>
              <a:buFont typeface="Apple Symbols" panose="02000000000000000000" pitchFamily="2" charset="-79"/>
              <a:buChar char="⎼"/>
              <a:tabLst/>
              <a:defRPr sz="1100">
                <a:solidFill>
                  <a:schemeClr val="tx1"/>
                </a:solidFill>
                <a:latin typeface="Century Gothic" panose="020B0502020202020204" pitchFamily="34" charset="0"/>
              </a:defRPr>
            </a:lvl5pPr>
            <a:lvl6pPr marL="1885950" indent="-171450" algn="l" rtl="0" eaLnBrk="1" fontAlgn="base" hangingPunct="1">
              <a:spcBef>
                <a:spcPct val="20000"/>
              </a:spcBef>
              <a:spcAft>
                <a:spcPct val="0"/>
              </a:spcAft>
              <a:buChar char="»"/>
              <a:defRPr>
                <a:solidFill>
                  <a:schemeClr val="tx1"/>
                </a:solidFill>
                <a:latin typeface="+mn-lt"/>
              </a:defRPr>
            </a:lvl6pPr>
            <a:lvl7pPr marL="2228850" indent="-171450" algn="l" rtl="0" eaLnBrk="1" fontAlgn="base" hangingPunct="1">
              <a:spcBef>
                <a:spcPct val="20000"/>
              </a:spcBef>
              <a:spcAft>
                <a:spcPct val="0"/>
              </a:spcAft>
              <a:buChar char="»"/>
              <a:defRPr>
                <a:solidFill>
                  <a:schemeClr val="tx1"/>
                </a:solidFill>
                <a:latin typeface="+mn-lt"/>
              </a:defRPr>
            </a:lvl7pPr>
            <a:lvl8pPr marL="2571750" indent="-171450" algn="l" rtl="0" eaLnBrk="1" fontAlgn="base" hangingPunct="1">
              <a:spcBef>
                <a:spcPct val="20000"/>
              </a:spcBef>
              <a:spcAft>
                <a:spcPct val="0"/>
              </a:spcAft>
              <a:buChar char="»"/>
              <a:defRPr>
                <a:solidFill>
                  <a:schemeClr val="tx1"/>
                </a:solidFill>
                <a:latin typeface="+mn-lt"/>
              </a:defRPr>
            </a:lvl8pPr>
            <a:lvl9pPr marL="2914650" indent="-171450" algn="l" rtl="0" eaLnBrk="1" fontAlgn="base" hangingPunct="1">
              <a:spcBef>
                <a:spcPct val="20000"/>
              </a:spcBef>
              <a:spcAft>
                <a:spcPct val="0"/>
              </a:spcAft>
              <a:buChar char="»"/>
              <a:defRPr>
                <a:solidFill>
                  <a:schemeClr val="tx1"/>
                </a:solidFill>
                <a:latin typeface="+mn-lt"/>
              </a:defRPr>
            </a:lvl9pPr>
          </a:lstStyle>
          <a:p>
            <a:pPr marL="285750" indent="-285750">
              <a:buFont typeface="Arial" panose="020B0604020202020204" pitchFamily="34" charset="0"/>
              <a:buChar char="•"/>
            </a:pPr>
            <a:r>
              <a:rPr lang="en-US" kern="0"/>
              <a:t>AIC:</a:t>
            </a:r>
          </a:p>
        </p:txBody>
      </p:sp>
      <p:pic>
        <p:nvPicPr>
          <p:cNvPr id="9" name="Picture 8">
            <a:extLst>
              <a:ext uri="{FF2B5EF4-FFF2-40B4-BE49-F238E27FC236}">
                <a16:creationId xmlns:a16="http://schemas.microsoft.com/office/drawing/2014/main" id="{99B75416-1BAB-0296-6FFC-5F3CDDFEE05F}"/>
              </a:ext>
            </a:extLst>
          </p:cNvPr>
          <p:cNvPicPr>
            <a:picLocks noChangeAspect="1"/>
          </p:cNvPicPr>
          <p:nvPr/>
        </p:nvPicPr>
        <p:blipFill>
          <a:blip r:embed="rId3"/>
          <a:stretch>
            <a:fillRect/>
          </a:stretch>
        </p:blipFill>
        <p:spPr>
          <a:xfrm>
            <a:off x="986701" y="4211252"/>
            <a:ext cx="7087624" cy="1873273"/>
          </a:xfrm>
          <a:prstGeom prst="rect">
            <a:avLst/>
          </a:prstGeom>
        </p:spPr>
      </p:pic>
      <p:sp>
        <p:nvSpPr>
          <p:cNvPr id="5" name="TextBox 4">
            <a:extLst>
              <a:ext uri="{FF2B5EF4-FFF2-40B4-BE49-F238E27FC236}">
                <a16:creationId xmlns:a16="http://schemas.microsoft.com/office/drawing/2014/main" id="{84899B49-E3E0-C53D-474A-90282796E455}"/>
              </a:ext>
            </a:extLst>
          </p:cNvPr>
          <p:cNvSpPr txBox="1"/>
          <p:nvPr/>
        </p:nvSpPr>
        <p:spPr>
          <a:xfrm>
            <a:off x="329792" y="1151255"/>
            <a:ext cx="8262380" cy="584775"/>
          </a:xfrm>
          <a:prstGeom prst="rect">
            <a:avLst/>
          </a:prstGeom>
          <a:noFill/>
        </p:spPr>
        <p:txBody>
          <a:bodyPr wrap="square" rtlCol="0">
            <a:spAutoFit/>
          </a:bodyPr>
          <a:lstStyle/>
          <a:p>
            <a:r>
              <a:rPr lang="en-US" sz="1600">
                <a:latin typeface="+mn-lt"/>
              </a:rPr>
              <a:t>The following contain the holdout testing results for Model 2 with all proposed features, and with the Retirement Indicator removed</a:t>
            </a:r>
          </a:p>
        </p:txBody>
      </p:sp>
      <p:sp>
        <p:nvSpPr>
          <p:cNvPr id="8" name="TextBox 7">
            <a:extLst>
              <a:ext uri="{FF2B5EF4-FFF2-40B4-BE49-F238E27FC236}">
                <a16:creationId xmlns:a16="http://schemas.microsoft.com/office/drawing/2014/main" id="{C3BF0389-6A05-051B-F231-8DE4674FBEE9}"/>
              </a:ext>
            </a:extLst>
          </p:cNvPr>
          <p:cNvSpPr txBox="1"/>
          <p:nvPr/>
        </p:nvSpPr>
        <p:spPr>
          <a:xfrm>
            <a:off x="320104" y="6072935"/>
            <a:ext cx="8203721" cy="369332"/>
          </a:xfrm>
          <a:prstGeom prst="rect">
            <a:avLst/>
          </a:prstGeom>
          <a:noFill/>
        </p:spPr>
        <p:txBody>
          <a:bodyPr wrap="square" rtlCol="0">
            <a:spAutoFit/>
          </a:bodyPr>
          <a:lstStyle/>
          <a:p>
            <a:r>
              <a:rPr lang="en-US" b="1">
                <a:latin typeface="+mn-lt"/>
              </a:rPr>
              <a:t>The results suggest removing the Retirement Indicator from the Model</a:t>
            </a:r>
          </a:p>
        </p:txBody>
      </p:sp>
      <p:sp>
        <p:nvSpPr>
          <p:cNvPr id="10" name="Rectangle 9">
            <a:extLst>
              <a:ext uri="{FF2B5EF4-FFF2-40B4-BE49-F238E27FC236}">
                <a16:creationId xmlns:a16="http://schemas.microsoft.com/office/drawing/2014/main" id="{BE8B4EE1-E51F-23D8-586A-1671350FB570}"/>
              </a:ext>
            </a:extLst>
          </p:cNvPr>
          <p:cNvSpPr/>
          <p:nvPr/>
        </p:nvSpPr>
        <p:spPr>
          <a:xfrm>
            <a:off x="6185140" y="1977024"/>
            <a:ext cx="1889185" cy="1870250"/>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E82735B-F08B-4AA7-FB3A-5FC86AD2CF01}"/>
              </a:ext>
            </a:extLst>
          </p:cNvPr>
          <p:cNvSpPr/>
          <p:nvPr/>
        </p:nvSpPr>
        <p:spPr>
          <a:xfrm>
            <a:off x="986700" y="4211252"/>
            <a:ext cx="7087625" cy="1801345"/>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2084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53034BA-8609-E9A3-4185-24B8A69477B3}"/>
              </a:ext>
            </a:extLst>
          </p:cNvPr>
          <p:cNvPicPr>
            <a:picLocks noChangeAspect="1"/>
          </p:cNvPicPr>
          <p:nvPr/>
        </p:nvPicPr>
        <p:blipFill>
          <a:blip r:embed="rId2"/>
          <a:stretch>
            <a:fillRect/>
          </a:stretch>
        </p:blipFill>
        <p:spPr>
          <a:xfrm>
            <a:off x="815983" y="2877795"/>
            <a:ext cx="7780521" cy="1381398"/>
          </a:xfrm>
          <a:prstGeom prst="rect">
            <a:avLst/>
          </a:prstGeom>
        </p:spPr>
      </p:pic>
      <p:sp>
        <p:nvSpPr>
          <p:cNvPr id="2" name="Slide Number Placeholder 1">
            <a:extLst>
              <a:ext uri="{FF2B5EF4-FFF2-40B4-BE49-F238E27FC236}">
                <a16:creationId xmlns:a16="http://schemas.microsoft.com/office/drawing/2014/main" id="{1FC4977F-9498-82D9-9E7B-A93A2BB6279A}"/>
              </a:ext>
            </a:extLst>
          </p:cNvPr>
          <p:cNvSpPr>
            <a:spLocks noGrp="1"/>
          </p:cNvSpPr>
          <p:nvPr>
            <p:ph type="sldNum" sz="quarter" idx="10"/>
          </p:nvPr>
        </p:nvSpPr>
        <p:spPr/>
        <p:txBody>
          <a:bodyPr/>
          <a:lstStyle/>
          <a:p>
            <a:pPr>
              <a:defRPr/>
            </a:pPr>
            <a:fld id="{1188F9D2-5B65-4C92-8FFB-3F149C9EBFE1}" type="slidenum">
              <a:rPr lang="en-US" altLang="en-US" smtClean="0"/>
              <a:pPr>
                <a:defRPr/>
              </a:pPr>
              <a:t>14</a:t>
            </a:fld>
            <a:endParaRPr lang="en-US" altLang="en-US"/>
          </a:p>
        </p:txBody>
      </p:sp>
      <p:sp>
        <p:nvSpPr>
          <p:cNvPr id="3" name="Content Placeholder 2">
            <a:extLst>
              <a:ext uri="{FF2B5EF4-FFF2-40B4-BE49-F238E27FC236}">
                <a16:creationId xmlns:a16="http://schemas.microsoft.com/office/drawing/2014/main" id="{B44F34F9-9CAD-419E-61BF-B26AA722E365}"/>
              </a:ext>
            </a:extLst>
          </p:cNvPr>
          <p:cNvSpPr>
            <a:spLocks noGrp="1"/>
          </p:cNvSpPr>
          <p:nvPr>
            <p:ph idx="1"/>
          </p:nvPr>
        </p:nvSpPr>
        <p:spPr>
          <a:xfrm>
            <a:off x="322263" y="1104421"/>
            <a:ext cx="8321040" cy="798046"/>
          </a:xfrm>
        </p:spPr>
        <p:txBody>
          <a:bodyPr/>
          <a:lstStyle/>
          <a:p>
            <a:pPr marL="285750" indent="-285750">
              <a:buFont typeface="Arial" panose="020B0604020202020204" pitchFamily="34" charset="0"/>
              <a:buChar char="•"/>
            </a:pPr>
            <a:r>
              <a:rPr lang="en-US" sz="1200"/>
              <a:t>Subsequent holdout tests confirmed that all features except for the Retirement Indicator should remain in the regression formula</a:t>
            </a:r>
          </a:p>
          <a:p>
            <a:pPr marL="285750" indent="-285750">
              <a:buFont typeface="Arial" panose="020B0604020202020204" pitchFamily="34" charset="0"/>
              <a:buChar char="•"/>
            </a:pPr>
            <a:r>
              <a:rPr lang="en-US" sz="1200"/>
              <a:t>The final regression model is of the following form:</a:t>
            </a:r>
          </a:p>
          <a:p>
            <a:endParaRPr lang="en-US"/>
          </a:p>
        </p:txBody>
      </p:sp>
      <p:sp>
        <p:nvSpPr>
          <p:cNvPr id="5" name="Title 3">
            <a:extLst>
              <a:ext uri="{FF2B5EF4-FFF2-40B4-BE49-F238E27FC236}">
                <a16:creationId xmlns:a16="http://schemas.microsoft.com/office/drawing/2014/main" id="{8E2D2C92-2C94-454B-6DBF-94A670FD1A87}"/>
              </a:ext>
            </a:extLst>
          </p:cNvPr>
          <p:cNvSpPr>
            <a:spLocks noGrp="1"/>
          </p:cNvSpPr>
          <p:nvPr>
            <p:ph type="title"/>
          </p:nvPr>
        </p:nvSpPr>
        <p:spPr>
          <a:xfrm>
            <a:off x="322263" y="222250"/>
            <a:ext cx="7065962" cy="685800"/>
          </a:xfrm>
        </p:spPr>
        <p:txBody>
          <a:bodyPr/>
          <a:lstStyle/>
          <a:p>
            <a:r>
              <a:rPr lang="en-US" b="0" i="1"/>
              <a:t>Case Study – Setting a Lapse Assumption Using PM</a:t>
            </a:r>
            <a:br>
              <a:rPr lang="en-US" b="0" i="1"/>
            </a:br>
            <a:r>
              <a:rPr lang="en-US"/>
              <a:t>Final Model Proposal</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A80AB9F-20FA-F2B4-9FC5-8B4A127CEBC8}"/>
                  </a:ext>
                </a:extLst>
              </p:cNvPr>
              <p:cNvSpPr txBox="1"/>
              <p:nvPr/>
            </p:nvSpPr>
            <p:spPr>
              <a:xfrm>
                <a:off x="717509" y="2092330"/>
                <a:ext cx="2348973" cy="662874"/>
              </a:xfrm>
              <a:prstGeom prst="rect">
                <a:avLst/>
              </a:prstGeom>
              <a:noFill/>
            </p:spPr>
            <p:txBody>
              <a:bodyPr wrap="square">
                <a:spAutoFit/>
              </a:bodyPr>
              <a:lstStyle/>
              <a:p>
                <a14:m>
                  <m:oMath xmlns:m="http://schemas.openxmlformats.org/officeDocument/2006/math">
                    <m:r>
                      <a:rPr lang="en-US" sz="1600" smtClean="0">
                        <a:latin typeface="Cambria Math" panose="02040503050406030204" pitchFamily="18" charset="0"/>
                      </a:rPr>
                      <m:t>𝑝</m:t>
                    </m:r>
                    <m:d>
                      <m:dPr>
                        <m:ctrlPr>
                          <a:rPr lang="en-US" sz="1600" i="1" smtClean="0">
                            <a:latin typeface="Cambria Math" panose="02040503050406030204" pitchFamily="18" charset="0"/>
                          </a:rPr>
                        </m:ctrlPr>
                      </m:dPr>
                      <m:e>
                        <m:r>
                          <a:rPr lang="en-US" sz="1600" smtClean="0">
                            <a:latin typeface="Cambria Math" panose="02040503050406030204" pitchFamily="18" charset="0"/>
                          </a:rPr>
                          <m:t>𝑌</m:t>
                        </m:r>
                      </m:e>
                    </m:d>
                    <m:r>
                      <a:rPr lang="en-US" sz="1600" smtClean="0">
                        <a:latin typeface="Cambria Math" panose="02040503050406030204" pitchFamily="18" charset="0"/>
                      </a:rPr>
                      <m:t>=</m:t>
                    </m:r>
                    <m:f>
                      <m:fPr>
                        <m:ctrlPr>
                          <a:rPr lang="en-US" sz="1600" i="1">
                            <a:latin typeface="Cambria Math" panose="02040503050406030204" pitchFamily="18" charset="0"/>
                          </a:rPr>
                        </m:ctrlPr>
                      </m:fPr>
                      <m:num>
                        <m:r>
                          <a:rPr lang="en-US" sz="1600">
                            <a:latin typeface="Cambria Math" panose="02040503050406030204" pitchFamily="18" charset="0"/>
                          </a:rPr>
                          <m:t>1</m:t>
                        </m:r>
                      </m:num>
                      <m:den>
                        <m:r>
                          <a:rPr lang="en-US" sz="1600">
                            <a:latin typeface="Cambria Math" panose="02040503050406030204" pitchFamily="18" charset="0"/>
                          </a:rPr>
                          <m:t>1+</m:t>
                        </m:r>
                        <m:func>
                          <m:funcPr>
                            <m:ctrlPr>
                              <a:rPr lang="en-US" sz="1600" i="1">
                                <a:latin typeface="Cambria Math" panose="02040503050406030204" pitchFamily="18" charset="0"/>
                              </a:rPr>
                            </m:ctrlPr>
                          </m:funcPr>
                          <m:fName>
                            <m:r>
                              <m:rPr>
                                <m:sty m:val="p"/>
                              </m:rPr>
                              <a:rPr lang="en-US" sz="1600">
                                <a:latin typeface="Cambria Math" panose="02040503050406030204" pitchFamily="18" charset="0"/>
                              </a:rPr>
                              <m:t>exp</m:t>
                            </m:r>
                          </m:fName>
                          <m:e>
                            <m:d>
                              <m:dPr>
                                <m:ctrlPr>
                                  <a:rPr lang="en-US" sz="1600" i="1">
                                    <a:latin typeface="Cambria Math" panose="02040503050406030204" pitchFamily="18" charset="0"/>
                                  </a:rPr>
                                </m:ctrlPr>
                              </m:dPr>
                              <m:e>
                                <m:r>
                                  <a:rPr lang="en-US" sz="1600">
                                    <a:latin typeface="Cambria Math" panose="02040503050406030204" pitchFamily="18" charset="0"/>
                                  </a:rPr>
                                  <m:t>−</m:t>
                                </m:r>
                                <m:r>
                                  <a:rPr lang="en-US" sz="1600">
                                    <a:latin typeface="Cambria Math" panose="02040503050406030204" pitchFamily="18" charset="0"/>
                                  </a:rPr>
                                  <m:t>𝑌</m:t>
                                </m:r>
                              </m:e>
                            </m:d>
                          </m:e>
                        </m:func>
                      </m:den>
                    </m:f>
                  </m:oMath>
                </a14:m>
                <a:r>
                  <a:rPr lang="en-US" sz="1600">
                    <a:latin typeface="+mn-lt"/>
                  </a:rPr>
                  <a:t> ;</a:t>
                </a:r>
              </a:p>
              <a:p>
                <a:endParaRPr lang="en-US" sz="1200">
                  <a:latin typeface="+mn-lt"/>
                </a:endParaRPr>
              </a:p>
            </p:txBody>
          </p:sp>
        </mc:Choice>
        <mc:Fallback xmlns="">
          <p:sp>
            <p:nvSpPr>
              <p:cNvPr id="9" name="TextBox 8">
                <a:extLst>
                  <a:ext uri="{FF2B5EF4-FFF2-40B4-BE49-F238E27FC236}">
                    <a16:creationId xmlns:a16="http://schemas.microsoft.com/office/drawing/2014/main" id="{1A80AB9F-20FA-F2B4-9FC5-8B4A127CEBC8}"/>
                  </a:ext>
                </a:extLst>
              </p:cNvPr>
              <p:cNvSpPr txBox="1">
                <a:spLocks noRot="1" noChangeAspect="1" noMove="1" noResize="1" noEditPoints="1" noAdjustHandles="1" noChangeArrowheads="1" noChangeShapeType="1" noTextEdit="1"/>
              </p:cNvSpPr>
              <p:nvPr/>
            </p:nvSpPr>
            <p:spPr>
              <a:xfrm>
                <a:off x="717509" y="2092330"/>
                <a:ext cx="2348973" cy="662874"/>
              </a:xfrm>
              <a:prstGeom prst="rect">
                <a:avLst/>
              </a:prstGeom>
              <a:blipFill>
                <a:blip r:embed="rId3"/>
                <a:stretch>
                  <a:fillRect/>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C0F1F588-DFED-AC6D-88A7-0D9F563D59E5}"/>
              </a:ext>
            </a:extLst>
          </p:cNvPr>
          <p:cNvSpPr txBox="1"/>
          <p:nvPr/>
        </p:nvSpPr>
        <p:spPr>
          <a:xfrm>
            <a:off x="3559529" y="1797968"/>
            <a:ext cx="5307235" cy="1015663"/>
          </a:xfrm>
          <a:prstGeom prst="rect">
            <a:avLst/>
          </a:prstGeom>
          <a:noFill/>
        </p:spPr>
        <p:txBody>
          <a:bodyPr wrap="square" rtlCol="0">
            <a:spAutoFit/>
          </a:bodyPr>
          <a:lstStyle/>
          <a:p>
            <a:r>
              <a:rPr lang="en-US" sz="1000">
                <a:latin typeface="+mn-lt"/>
              </a:rPr>
              <a:t>B</a:t>
            </a:r>
            <a:r>
              <a:rPr lang="en-US" sz="1000" baseline="-25000">
                <a:latin typeface="+mn-lt"/>
              </a:rPr>
              <a:t>0</a:t>
            </a:r>
            <a:r>
              <a:rPr lang="en-US" sz="1000">
                <a:latin typeface="+mn-lt"/>
              </a:rPr>
              <a:t> + </a:t>
            </a:r>
          </a:p>
          <a:p>
            <a:r>
              <a:rPr lang="en-US" sz="1000">
                <a:latin typeface="+mn-lt"/>
              </a:rPr>
              <a:t>B</a:t>
            </a:r>
            <a:r>
              <a:rPr lang="en-US" sz="1000" baseline="-25000">
                <a:latin typeface="+mn-lt"/>
              </a:rPr>
              <a:t>1 </a:t>
            </a:r>
            <a:r>
              <a:rPr lang="en-US" sz="1000">
                <a:latin typeface="+mn-lt"/>
              </a:rPr>
              <a:t>* 1{SYST_WD_TAKER = 1} + </a:t>
            </a:r>
          </a:p>
          <a:p>
            <a:r>
              <a:rPr lang="en-US" sz="1000">
                <a:latin typeface="+mn-lt"/>
              </a:rPr>
              <a:t>B</a:t>
            </a:r>
            <a:r>
              <a:rPr lang="en-US" sz="1000" baseline="-25000">
                <a:latin typeface="+mn-lt"/>
              </a:rPr>
              <a:t>2 </a:t>
            </a:r>
            <a:r>
              <a:rPr lang="en-US" sz="1000">
                <a:latin typeface="+mn-lt"/>
              </a:rPr>
              <a:t>* LN(DB_MONEYNESS) + </a:t>
            </a:r>
          </a:p>
          <a:p>
            <a:r>
              <a:rPr lang="en-US" sz="1000">
                <a:latin typeface="+mn-lt"/>
              </a:rPr>
              <a:t>B</a:t>
            </a:r>
            <a:r>
              <a:rPr lang="en-US" sz="1000" baseline="-25000">
                <a:latin typeface="+mn-lt"/>
              </a:rPr>
              <a:t>3 </a:t>
            </a:r>
            <a:r>
              <a:rPr lang="en-US" sz="1000">
                <a:latin typeface="+mn-lt"/>
              </a:rPr>
              <a:t>* 1{In SC Period = 1} + </a:t>
            </a:r>
          </a:p>
          <a:p>
            <a:r>
              <a:rPr lang="en-US" sz="1000">
                <a:latin typeface="+mn-lt"/>
              </a:rPr>
              <a:t>B</a:t>
            </a:r>
            <a:r>
              <a:rPr lang="en-US" sz="1000" baseline="-25000">
                <a:latin typeface="+mn-lt"/>
              </a:rPr>
              <a:t>4 </a:t>
            </a:r>
            <a:r>
              <a:rPr lang="en-US" sz="1000">
                <a:latin typeface="+mn-lt"/>
              </a:rPr>
              <a:t>* 1{In Shock Lapse Year = 1} +</a:t>
            </a:r>
          </a:p>
          <a:p>
            <a:r>
              <a:rPr lang="en-US" sz="1000">
                <a:latin typeface="+mn-lt"/>
              </a:rPr>
              <a:t>B</a:t>
            </a:r>
            <a:r>
              <a:rPr lang="en-US" sz="1000" baseline="-25000">
                <a:latin typeface="+mn-lt"/>
              </a:rPr>
              <a:t>5 </a:t>
            </a:r>
            <a:r>
              <a:rPr lang="en-US" sz="1000">
                <a:latin typeface="+mn-lt"/>
              </a:rPr>
              <a:t>* 1{Past Shock Lapse Year = 1} * Number of Years Since Shock Year </a:t>
            </a:r>
          </a:p>
        </p:txBody>
      </p:sp>
      <p:sp>
        <p:nvSpPr>
          <p:cNvPr id="12" name="TextBox 11">
            <a:extLst>
              <a:ext uri="{FF2B5EF4-FFF2-40B4-BE49-F238E27FC236}">
                <a16:creationId xmlns:a16="http://schemas.microsoft.com/office/drawing/2014/main" id="{3C0FDE14-4D4A-ADDD-5A8F-A8D90C30074E}"/>
              </a:ext>
            </a:extLst>
          </p:cNvPr>
          <p:cNvSpPr txBox="1"/>
          <p:nvPr/>
        </p:nvSpPr>
        <p:spPr>
          <a:xfrm>
            <a:off x="2364876" y="2174181"/>
            <a:ext cx="1380226" cy="307777"/>
          </a:xfrm>
          <a:prstGeom prst="rect">
            <a:avLst/>
          </a:prstGeom>
          <a:noFill/>
        </p:spPr>
        <p:txBody>
          <a:bodyPr wrap="square" rtlCol="0">
            <a:spAutoFit/>
          </a:bodyPr>
          <a:lstStyle/>
          <a:p>
            <a:r>
              <a:rPr lang="en-US" sz="1400">
                <a:latin typeface="+mn-lt"/>
              </a:rPr>
              <a:t>Where Y = </a:t>
            </a:r>
          </a:p>
        </p:txBody>
      </p:sp>
      <p:sp>
        <p:nvSpPr>
          <p:cNvPr id="15" name="Left Brace 14">
            <a:extLst>
              <a:ext uri="{FF2B5EF4-FFF2-40B4-BE49-F238E27FC236}">
                <a16:creationId xmlns:a16="http://schemas.microsoft.com/office/drawing/2014/main" id="{F32B18D2-5156-1FA4-07CA-9A7657CB363C}"/>
              </a:ext>
            </a:extLst>
          </p:cNvPr>
          <p:cNvSpPr/>
          <p:nvPr/>
        </p:nvSpPr>
        <p:spPr>
          <a:xfrm>
            <a:off x="3416797" y="1886348"/>
            <a:ext cx="157630" cy="868856"/>
          </a:xfrm>
          <a:prstGeom prst="leftBrace">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5335FB33-0FD4-38EF-41F0-900C5E21FD6E}"/>
              </a:ext>
            </a:extLst>
          </p:cNvPr>
          <p:cNvSpPr txBox="1"/>
          <p:nvPr/>
        </p:nvSpPr>
        <p:spPr>
          <a:xfrm>
            <a:off x="638204" y="3167509"/>
            <a:ext cx="494564" cy="1015663"/>
          </a:xfrm>
          <a:prstGeom prst="rect">
            <a:avLst/>
          </a:prstGeom>
          <a:noFill/>
        </p:spPr>
        <p:txBody>
          <a:bodyPr wrap="square" rtlCol="0">
            <a:spAutoFit/>
          </a:bodyPr>
          <a:lstStyle/>
          <a:p>
            <a:r>
              <a:rPr lang="en-US" sz="1000" b="1">
                <a:latin typeface="+mn-lt"/>
              </a:rPr>
              <a:t>B</a:t>
            </a:r>
            <a:r>
              <a:rPr lang="en-US" sz="1000" b="1" baseline="-25000">
                <a:latin typeface="+mn-lt"/>
              </a:rPr>
              <a:t>0</a:t>
            </a:r>
            <a:r>
              <a:rPr lang="en-US" sz="1000" b="1">
                <a:latin typeface="+mn-lt"/>
              </a:rPr>
              <a:t>:</a:t>
            </a:r>
          </a:p>
          <a:p>
            <a:r>
              <a:rPr lang="en-US" sz="1000" b="1">
                <a:latin typeface="+mn-lt"/>
              </a:rPr>
              <a:t>B</a:t>
            </a:r>
            <a:r>
              <a:rPr lang="en-US" sz="1000" b="1" baseline="-25000">
                <a:latin typeface="+mn-lt"/>
              </a:rPr>
              <a:t>1</a:t>
            </a:r>
            <a:r>
              <a:rPr lang="en-US" sz="1000" b="1">
                <a:latin typeface="+mn-lt"/>
              </a:rPr>
              <a:t>:</a:t>
            </a:r>
          </a:p>
          <a:p>
            <a:r>
              <a:rPr lang="en-US" sz="1000" b="1">
                <a:latin typeface="+mn-lt"/>
              </a:rPr>
              <a:t>B</a:t>
            </a:r>
            <a:r>
              <a:rPr lang="en-US" sz="1000" b="1" baseline="-25000">
                <a:latin typeface="+mn-lt"/>
              </a:rPr>
              <a:t>2</a:t>
            </a:r>
            <a:r>
              <a:rPr lang="en-US" sz="1000" b="1">
                <a:latin typeface="+mn-lt"/>
              </a:rPr>
              <a:t>:</a:t>
            </a:r>
          </a:p>
          <a:p>
            <a:r>
              <a:rPr lang="en-US" sz="1000" b="1">
                <a:latin typeface="+mn-lt"/>
              </a:rPr>
              <a:t>B</a:t>
            </a:r>
            <a:r>
              <a:rPr lang="en-US" sz="1000" b="1" baseline="-25000">
                <a:latin typeface="+mn-lt"/>
              </a:rPr>
              <a:t>3</a:t>
            </a:r>
            <a:r>
              <a:rPr lang="en-US" sz="1000" b="1">
                <a:latin typeface="+mn-lt"/>
              </a:rPr>
              <a:t>:</a:t>
            </a:r>
          </a:p>
          <a:p>
            <a:r>
              <a:rPr lang="en-US" sz="1000" b="1">
                <a:latin typeface="+mn-lt"/>
              </a:rPr>
              <a:t>B</a:t>
            </a:r>
            <a:r>
              <a:rPr lang="en-US" sz="1000" b="1" baseline="-25000">
                <a:latin typeface="+mn-lt"/>
              </a:rPr>
              <a:t>4</a:t>
            </a:r>
            <a:r>
              <a:rPr lang="en-US" sz="1000" b="1">
                <a:latin typeface="+mn-lt"/>
              </a:rPr>
              <a:t>:</a:t>
            </a:r>
          </a:p>
          <a:p>
            <a:r>
              <a:rPr lang="en-US" sz="1000" b="1">
                <a:latin typeface="+mn-lt"/>
              </a:rPr>
              <a:t>B</a:t>
            </a:r>
            <a:r>
              <a:rPr lang="en-US" sz="1000" b="1" baseline="-25000">
                <a:latin typeface="+mn-lt"/>
              </a:rPr>
              <a:t>5</a:t>
            </a:r>
            <a:r>
              <a:rPr lang="en-US" sz="1000" b="1">
                <a:latin typeface="+mn-lt"/>
              </a:rPr>
              <a:t>:</a:t>
            </a:r>
          </a:p>
        </p:txBody>
      </p:sp>
      <p:sp>
        <p:nvSpPr>
          <p:cNvPr id="19" name="Rectangle 18">
            <a:extLst>
              <a:ext uri="{FF2B5EF4-FFF2-40B4-BE49-F238E27FC236}">
                <a16:creationId xmlns:a16="http://schemas.microsoft.com/office/drawing/2014/main" id="{301C9E9A-6179-D03A-35E8-E94AC18548F6}"/>
              </a:ext>
            </a:extLst>
          </p:cNvPr>
          <p:cNvSpPr/>
          <p:nvPr/>
        </p:nvSpPr>
        <p:spPr>
          <a:xfrm>
            <a:off x="638204" y="2838595"/>
            <a:ext cx="7958300" cy="1385104"/>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C284139-4A8E-7E2B-E828-CF35A8C9AD46}"/>
              </a:ext>
            </a:extLst>
          </p:cNvPr>
          <p:cNvSpPr/>
          <p:nvPr/>
        </p:nvSpPr>
        <p:spPr>
          <a:xfrm>
            <a:off x="5142704" y="2826113"/>
            <a:ext cx="797680" cy="1397586"/>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Content Placeholder 2">
            <a:extLst>
              <a:ext uri="{FF2B5EF4-FFF2-40B4-BE49-F238E27FC236}">
                <a16:creationId xmlns:a16="http://schemas.microsoft.com/office/drawing/2014/main" id="{38853297-D559-DE8C-2AF0-DC76983E91B8}"/>
              </a:ext>
            </a:extLst>
          </p:cNvPr>
          <p:cNvSpPr txBox="1">
            <a:spLocks/>
          </p:cNvSpPr>
          <p:nvPr/>
        </p:nvSpPr>
        <p:spPr bwMode="auto">
          <a:xfrm>
            <a:off x="322263" y="4294687"/>
            <a:ext cx="8321040" cy="11634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ts val="450"/>
              </a:spcBef>
              <a:spcAft>
                <a:spcPct val="0"/>
              </a:spcAft>
              <a:buFontTx/>
              <a:buNone/>
              <a:defRPr sz="1400" b="0">
                <a:solidFill>
                  <a:schemeClr val="tx1"/>
                </a:solidFill>
                <a:latin typeface="Century Gothic" panose="020B0502020202020204" pitchFamily="34" charset="0"/>
                <a:ea typeface="+mn-ea"/>
                <a:cs typeface="+mn-cs"/>
              </a:defRPr>
            </a:lvl1pPr>
            <a:lvl2pPr marL="215504" indent="-210741" algn="l" rtl="0" eaLnBrk="1" fontAlgn="base" hangingPunct="1">
              <a:spcBef>
                <a:spcPts val="450"/>
              </a:spcBef>
              <a:spcAft>
                <a:spcPct val="0"/>
              </a:spcAft>
              <a:buFont typeface="Arial" panose="020B0604020202020204" pitchFamily="34" charset="0"/>
              <a:buChar char="•"/>
              <a:tabLst/>
              <a:defRPr sz="1400">
                <a:solidFill>
                  <a:schemeClr val="tx1"/>
                </a:solidFill>
                <a:latin typeface="Century Gothic" panose="020B0502020202020204" pitchFamily="34" charset="0"/>
              </a:defRPr>
            </a:lvl2pPr>
            <a:lvl3pPr marL="389335" indent="-169069" algn="l" rtl="0" eaLnBrk="1" fontAlgn="base" hangingPunct="1">
              <a:spcBef>
                <a:spcPts val="300"/>
              </a:spcBef>
              <a:spcAft>
                <a:spcPct val="0"/>
              </a:spcAft>
              <a:buFont typeface="Apple Symbols" panose="02000000000000000000" pitchFamily="2" charset="-79"/>
              <a:buChar char="⎻"/>
              <a:tabLst/>
              <a:defRPr sz="1200">
                <a:solidFill>
                  <a:schemeClr val="tx1"/>
                </a:solidFill>
                <a:latin typeface="Century Gothic" panose="020B0502020202020204" pitchFamily="34" charset="0"/>
              </a:defRPr>
            </a:lvl3pPr>
            <a:lvl4pPr marL="557213" indent="-173831" algn="l" rtl="0" eaLnBrk="1" fontAlgn="base" hangingPunct="1">
              <a:spcBef>
                <a:spcPts val="300"/>
              </a:spcBef>
              <a:spcAft>
                <a:spcPct val="0"/>
              </a:spcAft>
              <a:buFont typeface="Arial" panose="020B0604020202020204" pitchFamily="34" charset="0"/>
              <a:buChar char="•"/>
              <a:tabLst/>
              <a:defRPr sz="1100">
                <a:solidFill>
                  <a:schemeClr val="tx1"/>
                </a:solidFill>
                <a:latin typeface="Century Gothic" panose="020B0502020202020204" pitchFamily="34" charset="0"/>
              </a:defRPr>
            </a:lvl4pPr>
            <a:lvl5pPr marL="731044" indent="-173831" algn="l" rtl="0" eaLnBrk="1" fontAlgn="base" hangingPunct="1">
              <a:spcBef>
                <a:spcPts val="300"/>
              </a:spcBef>
              <a:spcAft>
                <a:spcPct val="0"/>
              </a:spcAft>
              <a:buFont typeface="Apple Symbols" panose="02000000000000000000" pitchFamily="2" charset="-79"/>
              <a:buChar char="⎼"/>
              <a:tabLst/>
              <a:defRPr sz="1100">
                <a:solidFill>
                  <a:schemeClr val="tx1"/>
                </a:solidFill>
                <a:latin typeface="Century Gothic" panose="020B0502020202020204" pitchFamily="34" charset="0"/>
              </a:defRPr>
            </a:lvl5pPr>
            <a:lvl6pPr marL="1885950" indent="-171450" algn="l" rtl="0" eaLnBrk="1" fontAlgn="base" hangingPunct="1">
              <a:spcBef>
                <a:spcPct val="20000"/>
              </a:spcBef>
              <a:spcAft>
                <a:spcPct val="0"/>
              </a:spcAft>
              <a:buChar char="»"/>
              <a:defRPr>
                <a:solidFill>
                  <a:schemeClr val="tx1"/>
                </a:solidFill>
                <a:latin typeface="+mn-lt"/>
              </a:defRPr>
            </a:lvl6pPr>
            <a:lvl7pPr marL="2228850" indent="-171450" algn="l" rtl="0" eaLnBrk="1" fontAlgn="base" hangingPunct="1">
              <a:spcBef>
                <a:spcPct val="20000"/>
              </a:spcBef>
              <a:spcAft>
                <a:spcPct val="0"/>
              </a:spcAft>
              <a:buChar char="»"/>
              <a:defRPr>
                <a:solidFill>
                  <a:schemeClr val="tx1"/>
                </a:solidFill>
                <a:latin typeface="+mn-lt"/>
              </a:defRPr>
            </a:lvl7pPr>
            <a:lvl8pPr marL="2571750" indent="-171450" algn="l" rtl="0" eaLnBrk="1" fontAlgn="base" hangingPunct="1">
              <a:spcBef>
                <a:spcPct val="20000"/>
              </a:spcBef>
              <a:spcAft>
                <a:spcPct val="0"/>
              </a:spcAft>
              <a:buChar char="»"/>
              <a:defRPr>
                <a:solidFill>
                  <a:schemeClr val="tx1"/>
                </a:solidFill>
                <a:latin typeface="+mn-lt"/>
              </a:defRPr>
            </a:lvl8pPr>
            <a:lvl9pPr marL="2914650" indent="-171450" algn="l" rtl="0" eaLnBrk="1" fontAlgn="base" hangingPunct="1">
              <a:spcBef>
                <a:spcPct val="20000"/>
              </a:spcBef>
              <a:spcAft>
                <a:spcPct val="0"/>
              </a:spcAft>
              <a:buChar char="»"/>
              <a:defRPr>
                <a:solidFill>
                  <a:schemeClr val="tx1"/>
                </a:solidFill>
                <a:latin typeface="+mn-lt"/>
              </a:defRPr>
            </a:lvl9pPr>
          </a:lstStyle>
          <a:p>
            <a:pPr marL="285750" indent="-285750">
              <a:buFont typeface="Arial" panose="020B0604020202020204" pitchFamily="34" charset="0"/>
              <a:buChar char="•"/>
            </a:pPr>
            <a:r>
              <a:rPr lang="en-US" sz="1200" kern="0"/>
              <a:t>Example: Suppose a contract has the following characteristics:</a:t>
            </a:r>
          </a:p>
          <a:p>
            <a:pPr marL="501254" lvl="1" indent="-285750"/>
            <a:r>
              <a:rPr lang="en-US" sz="1000" kern="0"/>
              <a:t>The Policyholder is Age 68 and is a Systematic WD Taker</a:t>
            </a:r>
          </a:p>
          <a:p>
            <a:pPr marL="501254" lvl="1" indent="-285750"/>
            <a:r>
              <a:rPr lang="en-US" sz="1000" kern="0"/>
              <a:t>The contract has an Account Value of 100,000, a DB Notional of 110,000, and is 5 years past the end of the SC period</a:t>
            </a:r>
          </a:p>
          <a:p>
            <a:pPr marL="501254" lvl="1" indent="-285750"/>
            <a:r>
              <a:rPr lang="en-US" sz="1000" kern="0"/>
              <a:t>The probability of lapsing is calculated as follows:</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FF52ADE9-FE11-17B6-4603-D6147D01AEDE}"/>
                  </a:ext>
                </a:extLst>
              </p:cNvPr>
              <p:cNvSpPr txBox="1"/>
              <p:nvPr/>
            </p:nvSpPr>
            <p:spPr>
              <a:xfrm>
                <a:off x="1121616" y="5168598"/>
                <a:ext cx="6900767" cy="1101007"/>
              </a:xfrm>
              <a:prstGeom prst="rect">
                <a:avLst/>
              </a:prstGeom>
              <a:noFill/>
            </p:spPr>
            <p:txBody>
              <a:bodyPr wrap="square" rtlCol="0">
                <a:spAutoFit/>
              </a:bodyPr>
              <a:lstStyle/>
              <a:p>
                <a:r>
                  <a:rPr lang="en-US" sz="1000" kern="0">
                    <a:latin typeface="+mn-lt"/>
                  </a:rPr>
                  <a:t>Y = -4.3569 – 0.6459*1 + 0.5749*LN(0.9091) – 0.9871*0 + 0.3719*0 – 0.1239*5 = -5.6771</a:t>
                </a:r>
              </a:p>
              <a:p>
                <a:endParaRPr lang="en-US" sz="1000" kern="0">
                  <a:latin typeface="+mn-lt"/>
                </a:endParaRPr>
              </a:p>
              <a:p>
                <a:r>
                  <a:rPr lang="en-US" sz="1000" kern="0">
                    <a:latin typeface="+mn-lt"/>
                  </a:rPr>
                  <a:t>P = </a:t>
                </a:r>
                <a14:m>
                  <m:oMath xmlns:m="http://schemas.openxmlformats.org/officeDocument/2006/math">
                    <m:f>
                      <m:fPr>
                        <m:ctrlPr>
                          <a:rPr lang="en-US" sz="1400" i="1" smtClean="0">
                            <a:latin typeface="Cambria Math" panose="02040503050406030204" pitchFamily="18" charset="0"/>
                          </a:rPr>
                        </m:ctrlPr>
                      </m:fPr>
                      <m:num>
                        <m:r>
                          <a:rPr lang="en-US" sz="1400">
                            <a:latin typeface="Cambria Math" panose="02040503050406030204" pitchFamily="18" charset="0"/>
                          </a:rPr>
                          <m:t>1</m:t>
                        </m:r>
                      </m:num>
                      <m:den>
                        <m:r>
                          <a:rPr lang="en-US" sz="1400">
                            <a:latin typeface="Cambria Math" panose="02040503050406030204" pitchFamily="18" charset="0"/>
                          </a:rPr>
                          <m:t>1+</m:t>
                        </m:r>
                        <m:func>
                          <m:funcPr>
                            <m:ctrlPr>
                              <a:rPr lang="en-US" sz="1400" i="1">
                                <a:latin typeface="Cambria Math" panose="02040503050406030204" pitchFamily="18" charset="0"/>
                              </a:rPr>
                            </m:ctrlPr>
                          </m:funcPr>
                          <m:fName>
                            <m:r>
                              <m:rPr>
                                <m:sty m:val="p"/>
                              </m:rPr>
                              <a:rPr lang="en-US" sz="1400">
                                <a:latin typeface="Cambria Math" panose="02040503050406030204" pitchFamily="18" charset="0"/>
                              </a:rPr>
                              <m:t>exp</m:t>
                            </m:r>
                          </m:fName>
                          <m:e>
                            <m:d>
                              <m:dPr>
                                <m:ctrlPr>
                                  <a:rPr lang="en-US" sz="1400" i="1">
                                    <a:latin typeface="Cambria Math" panose="02040503050406030204" pitchFamily="18" charset="0"/>
                                  </a:rPr>
                                </m:ctrlPr>
                              </m:dPr>
                              <m:e>
                                <m:r>
                                  <a:rPr lang="en-US" sz="1400" b="0" i="0" smtClean="0">
                                    <a:latin typeface="Cambria Math" panose="02040503050406030204" pitchFamily="18" charset="0"/>
                                  </a:rPr>
                                  <m:t>5.6771</m:t>
                                </m:r>
                              </m:e>
                            </m:d>
                          </m:e>
                        </m:func>
                      </m:den>
                    </m:f>
                  </m:oMath>
                </a14:m>
                <a:r>
                  <a:rPr lang="en-US" sz="1000">
                    <a:latin typeface="+mn-lt"/>
                  </a:rPr>
                  <a:t> = 0.003412</a:t>
                </a:r>
              </a:p>
              <a:p>
                <a:endParaRPr lang="en-US" sz="1200">
                  <a:latin typeface="+mn-lt"/>
                </a:endParaRPr>
              </a:p>
              <a:p>
                <a:r>
                  <a:rPr lang="en-US" sz="1200" b="1">
                    <a:latin typeface="+mn-lt"/>
                  </a:rPr>
                  <a:t>Annualizing this gives a predicted lapse rate of 4.02%</a:t>
                </a:r>
              </a:p>
            </p:txBody>
          </p:sp>
        </mc:Choice>
        <mc:Fallback xmlns="">
          <p:sp>
            <p:nvSpPr>
              <p:cNvPr id="25" name="TextBox 24">
                <a:extLst>
                  <a:ext uri="{FF2B5EF4-FFF2-40B4-BE49-F238E27FC236}">
                    <a16:creationId xmlns:a16="http://schemas.microsoft.com/office/drawing/2014/main" id="{FF52ADE9-FE11-17B6-4603-D6147D01AEDE}"/>
                  </a:ext>
                </a:extLst>
              </p:cNvPr>
              <p:cNvSpPr txBox="1">
                <a:spLocks noRot="1" noChangeAspect="1" noMove="1" noResize="1" noEditPoints="1" noAdjustHandles="1" noChangeArrowheads="1" noChangeShapeType="1" noTextEdit="1"/>
              </p:cNvSpPr>
              <p:nvPr/>
            </p:nvSpPr>
            <p:spPr>
              <a:xfrm>
                <a:off x="1121616" y="5168598"/>
                <a:ext cx="6900767" cy="1101007"/>
              </a:xfrm>
              <a:prstGeom prst="rect">
                <a:avLst/>
              </a:prstGeom>
              <a:blipFill>
                <a:blip r:embed="rId4"/>
                <a:stretch>
                  <a:fillRect l="-88" b="-3889"/>
                </a:stretch>
              </a:blipFill>
            </p:spPr>
            <p:txBody>
              <a:bodyPr/>
              <a:lstStyle/>
              <a:p>
                <a:r>
                  <a:rPr lang="en-US">
                    <a:noFill/>
                  </a:rPr>
                  <a:t> </a:t>
                </a:r>
              </a:p>
            </p:txBody>
          </p:sp>
        </mc:Fallback>
      </mc:AlternateContent>
      <p:sp>
        <p:nvSpPr>
          <p:cNvPr id="26" name="Content Placeholder 2">
            <a:extLst>
              <a:ext uri="{FF2B5EF4-FFF2-40B4-BE49-F238E27FC236}">
                <a16:creationId xmlns:a16="http://schemas.microsoft.com/office/drawing/2014/main" id="{7F4EB0D2-9ABD-0509-83DE-0873FF27CA11}"/>
              </a:ext>
            </a:extLst>
          </p:cNvPr>
          <p:cNvSpPr txBox="1">
            <a:spLocks/>
          </p:cNvSpPr>
          <p:nvPr/>
        </p:nvSpPr>
        <p:spPr bwMode="auto">
          <a:xfrm>
            <a:off x="545724" y="6264812"/>
            <a:ext cx="8321040" cy="2671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ts val="450"/>
              </a:spcBef>
              <a:spcAft>
                <a:spcPct val="0"/>
              </a:spcAft>
              <a:buFontTx/>
              <a:buNone/>
              <a:defRPr sz="1400" b="0">
                <a:solidFill>
                  <a:schemeClr val="tx1"/>
                </a:solidFill>
                <a:latin typeface="Century Gothic" panose="020B0502020202020204" pitchFamily="34" charset="0"/>
                <a:ea typeface="+mn-ea"/>
                <a:cs typeface="+mn-cs"/>
              </a:defRPr>
            </a:lvl1pPr>
            <a:lvl2pPr marL="215504" indent="-210741" algn="l" rtl="0" eaLnBrk="1" fontAlgn="base" hangingPunct="1">
              <a:spcBef>
                <a:spcPts val="450"/>
              </a:spcBef>
              <a:spcAft>
                <a:spcPct val="0"/>
              </a:spcAft>
              <a:buFont typeface="Arial" panose="020B0604020202020204" pitchFamily="34" charset="0"/>
              <a:buChar char="•"/>
              <a:tabLst/>
              <a:defRPr sz="1400">
                <a:solidFill>
                  <a:schemeClr val="tx1"/>
                </a:solidFill>
                <a:latin typeface="Century Gothic" panose="020B0502020202020204" pitchFamily="34" charset="0"/>
              </a:defRPr>
            </a:lvl2pPr>
            <a:lvl3pPr marL="389335" indent="-169069" algn="l" rtl="0" eaLnBrk="1" fontAlgn="base" hangingPunct="1">
              <a:spcBef>
                <a:spcPts val="300"/>
              </a:spcBef>
              <a:spcAft>
                <a:spcPct val="0"/>
              </a:spcAft>
              <a:buFont typeface="Apple Symbols" panose="02000000000000000000" pitchFamily="2" charset="-79"/>
              <a:buChar char="⎻"/>
              <a:tabLst/>
              <a:defRPr sz="1200">
                <a:solidFill>
                  <a:schemeClr val="tx1"/>
                </a:solidFill>
                <a:latin typeface="Century Gothic" panose="020B0502020202020204" pitchFamily="34" charset="0"/>
              </a:defRPr>
            </a:lvl3pPr>
            <a:lvl4pPr marL="557213" indent="-173831" algn="l" rtl="0" eaLnBrk="1" fontAlgn="base" hangingPunct="1">
              <a:spcBef>
                <a:spcPts val="300"/>
              </a:spcBef>
              <a:spcAft>
                <a:spcPct val="0"/>
              </a:spcAft>
              <a:buFont typeface="Arial" panose="020B0604020202020204" pitchFamily="34" charset="0"/>
              <a:buChar char="•"/>
              <a:tabLst/>
              <a:defRPr sz="1100">
                <a:solidFill>
                  <a:schemeClr val="tx1"/>
                </a:solidFill>
                <a:latin typeface="Century Gothic" panose="020B0502020202020204" pitchFamily="34" charset="0"/>
              </a:defRPr>
            </a:lvl4pPr>
            <a:lvl5pPr marL="731044" indent="-173831" algn="l" rtl="0" eaLnBrk="1" fontAlgn="base" hangingPunct="1">
              <a:spcBef>
                <a:spcPts val="300"/>
              </a:spcBef>
              <a:spcAft>
                <a:spcPct val="0"/>
              </a:spcAft>
              <a:buFont typeface="Apple Symbols" panose="02000000000000000000" pitchFamily="2" charset="-79"/>
              <a:buChar char="⎼"/>
              <a:tabLst/>
              <a:defRPr sz="1100">
                <a:solidFill>
                  <a:schemeClr val="tx1"/>
                </a:solidFill>
                <a:latin typeface="Century Gothic" panose="020B0502020202020204" pitchFamily="34" charset="0"/>
              </a:defRPr>
            </a:lvl5pPr>
            <a:lvl6pPr marL="1885950" indent="-171450" algn="l" rtl="0" eaLnBrk="1" fontAlgn="base" hangingPunct="1">
              <a:spcBef>
                <a:spcPct val="20000"/>
              </a:spcBef>
              <a:spcAft>
                <a:spcPct val="0"/>
              </a:spcAft>
              <a:buChar char="»"/>
              <a:defRPr>
                <a:solidFill>
                  <a:schemeClr val="tx1"/>
                </a:solidFill>
                <a:latin typeface="+mn-lt"/>
              </a:defRPr>
            </a:lvl6pPr>
            <a:lvl7pPr marL="2228850" indent="-171450" algn="l" rtl="0" eaLnBrk="1" fontAlgn="base" hangingPunct="1">
              <a:spcBef>
                <a:spcPct val="20000"/>
              </a:spcBef>
              <a:spcAft>
                <a:spcPct val="0"/>
              </a:spcAft>
              <a:buChar char="»"/>
              <a:defRPr>
                <a:solidFill>
                  <a:schemeClr val="tx1"/>
                </a:solidFill>
                <a:latin typeface="+mn-lt"/>
              </a:defRPr>
            </a:lvl7pPr>
            <a:lvl8pPr marL="2571750" indent="-171450" algn="l" rtl="0" eaLnBrk="1" fontAlgn="base" hangingPunct="1">
              <a:spcBef>
                <a:spcPct val="20000"/>
              </a:spcBef>
              <a:spcAft>
                <a:spcPct val="0"/>
              </a:spcAft>
              <a:buChar char="»"/>
              <a:defRPr>
                <a:solidFill>
                  <a:schemeClr val="tx1"/>
                </a:solidFill>
                <a:latin typeface="+mn-lt"/>
              </a:defRPr>
            </a:lvl8pPr>
            <a:lvl9pPr marL="2914650" indent="-171450" algn="l" rtl="0" eaLnBrk="1" fontAlgn="base" hangingPunct="1">
              <a:spcBef>
                <a:spcPct val="20000"/>
              </a:spcBef>
              <a:spcAft>
                <a:spcPct val="0"/>
              </a:spcAft>
              <a:buChar char="»"/>
              <a:defRPr>
                <a:solidFill>
                  <a:schemeClr val="tx1"/>
                </a:solidFill>
                <a:latin typeface="+mn-lt"/>
              </a:defRPr>
            </a:lvl9pPr>
          </a:lstStyle>
          <a:p>
            <a:pPr marL="285750" indent="-285750">
              <a:buFont typeface="Arial" panose="020B0604020202020204" pitchFamily="34" charset="0"/>
              <a:buChar char="•"/>
            </a:pPr>
            <a:r>
              <a:rPr lang="en-US" sz="1000" kern="0"/>
              <a:t>If AV increases to 110,000, DB Moneyness will increase to 1.00 and the annualized lapse rate will increase to 4.24%</a:t>
            </a:r>
          </a:p>
        </p:txBody>
      </p:sp>
    </p:spTree>
    <p:extLst>
      <p:ext uri="{BB962C8B-B14F-4D97-AF65-F5344CB8AC3E}">
        <p14:creationId xmlns:p14="http://schemas.microsoft.com/office/powerpoint/2010/main" val="3447066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E15C5C-D292-5351-DB0A-0F7A07D2E733}"/>
              </a:ext>
            </a:extLst>
          </p:cNvPr>
          <p:cNvSpPr>
            <a:spLocks noGrp="1"/>
          </p:cNvSpPr>
          <p:nvPr>
            <p:ph type="sldNum" sz="quarter" idx="10"/>
          </p:nvPr>
        </p:nvSpPr>
        <p:spPr/>
        <p:txBody>
          <a:bodyPr/>
          <a:lstStyle/>
          <a:p>
            <a:pPr>
              <a:defRPr/>
            </a:pPr>
            <a:fld id="{1188F9D2-5B65-4C92-8FFB-3F149C9EBFE1}" type="slidenum">
              <a:rPr lang="en-US" altLang="en-US" smtClean="0"/>
              <a:pPr>
                <a:defRPr/>
              </a:pPr>
              <a:t>15</a:t>
            </a:fld>
            <a:endParaRPr lang="en-US" alt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F39F183-E730-4303-C527-E31E4F803AEC}"/>
                  </a:ext>
                </a:extLst>
              </p:cNvPr>
              <p:cNvSpPr>
                <a:spLocks noGrp="1"/>
              </p:cNvSpPr>
              <p:nvPr>
                <p:ph idx="1"/>
              </p:nvPr>
            </p:nvSpPr>
            <p:spPr>
              <a:xfrm>
                <a:off x="218745" y="1104181"/>
                <a:ext cx="8833179" cy="4800600"/>
              </a:xfrm>
            </p:spPr>
            <p:txBody>
              <a:bodyPr/>
              <a:lstStyle/>
              <a:p>
                <a:pPr marL="171450" indent="-171450">
                  <a:buFont typeface="Arial" panose="020B0604020202020204" pitchFamily="34" charset="0"/>
                  <a:buChar char="•"/>
                </a:pPr>
                <a:r>
                  <a:rPr lang="en-US" sz="1200"/>
                  <a:t>Consider a fictitious Variable Annuity product that is primarily invested in a General Account of fixed income bonds and has a guaranteed crediting rate of 3% per year</a:t>
                </a:r>
              </a:p>
              <a:p>
                <a:endParaRPr lang="en-US" sz="1200" i="1"/>
              </a:p>
              <a:p>
                <a:pPr marL="171450" indent="-171450">
                  <a:buFont typeface="Arial" panose="020B0604020202020204" pitchFamily="34" charset="0"/>
                  <a:buChar char="•"/>
                </a:pPr>
                <a:r>
                  <a:rPr lang="en-US" sz="1200"/>
                  <a:t>The following is a standard additive adjustment that can be layered on top of the output of a predictive model to increase the expected lapse rates if the chosen reference rate surpasses the crediting rate:</a:t>
                </a:r>
              </a:p>
              <a:p>
                <a:endParaRPr lang="en-US" sz="1200"/>
              </a:p>
              <a:p>
                <a:r>
                  <a:rPr lang="en-US" sz="1200" i="1"/>
                  <a:t>			</a:t>
                </a:r>
                <a:r>
                  <a:rPr lang="en-US" b="1" i="1"/>
                  <a:t>Adj = +</a:t>
                </a:r>
                <a14:m>
                  <m:oMath xmlns:m="http://schemas.openxmlformats.org/officeDocument/2006/math">
                    <m:sSup>
                      <m:sSupPr>
                        <m:ctrlPr>
                          <a:rPr lang="en-US" b="1" i="1" smtClean="0">
                            <a:latin typeface="Cambria Math" panose="02040503050406030204" pitchFamily="18" charset="0"/>
                          </a:rPr>
                        </m:ctrlPr>
                      </m:sSupPr>
                      <m:e>
                        <m:r>
                          <a:rPr lang="en-US" b="1" i="1" smtClean="0">
                            <a:latin typeface="Cambria Math" panose="02040503050406030204" pitchFamily="18" charset="0"/>
                          </a:rPr>
                          <m:t>𝟏𝟎𝟎</m:t>
                        </m:r>
                        <m:r>
                          <a:rPr lang="en-US" b="1" i="1" smtClean="0">
                            <a:latin typeface="Cambria Math" panose="02040503050406030204" pitchFamily="18" charset="0"/>
                          </a:rPr>
                          <m:t>∗</m:t>
                        </m:r>
                        <m:r>
                          <a:rPr lang="en-US" b="1" i="1" smtClean="0">
                            <a:latin typeface="Cambria Math" panose="02040503050406030204" pitchFamily="18" charset="0"/>
                          </a:rPr>
                          <m:t>𝒁</m:t>
                        </m:r>
                        <m:r>
                          <a:rPr lang="en-US" b="1" i="1" smtClean="0">
                            <a:latin typeface="Cambria Math" panose="02040503050406030204" pitchFamily="18" charset="0"/>
                          </a:rPr>
                          <m:t>∗(</m:t>
                        </m:r>
                        <m:r>
                          <a:rPr lang="en-US" b="1" i="1" smtClean="0">
                            <a:latin typeface="Cambria Math" panose="02040503050406030204" pitchFamily="18" charset="0"/>
                          </a:rPr>
                          <m:t>𝑴𝑹</m:t>
                        </m:r>
                        <m:r>
                          <a:rPr lang="en-US" b="1" i="1" smtClean="0">
                            <a:latin typeface="Cambria Math" panose="02040503050406030204" pitchFamily="18" charset="0"/>
                          </a:rPr>
                          <m:t> −</m:t>
                        </m:r>
                        <m:r>
                          <a:rPr lang="en-US" b="1" i="1" smtClean="0">
                            <a:latin typeface="Cambria Math" panose="02040503050406030204" pitchFamily="18" charset="0"/>
                          </a:rPr>
                          <m:t>𝑪𝑹</m:t>
                        </m:r>
                        <m:r>
                          <a:rPr lang="en-US" b="1" i="1" smtClean="0">
                            <a:latin typeface="Cambria Math" panose="02040503050406030204" pitchFamily="18" charset="0"/>
                          </a:rPr>
                          <m:t>)</m:t>
                        </m:r>
                      </m:e>
                      <m:sup>
                        <m:r>
                          <a:rPr lang="en-US" b="1" i="1" smtClean="0">
                            <a:latin typeface="Cambria Math" panose="02040503050406030204" pitchFamily="18" charset="0"/>
                          </a:rPr>
                          <m:t>𝑲</m:t>
                        </m:r>
                      </m:sup>
                    </m:sSup>
                  </m:oMath>
                </a14:m>
                <a:r>
                  <a:rPr lang="en-US" b="1" i="1"/>
                  <a:t>    where MR &gt; CR</a:t>
                </a:r>
              </a:p>
              <a:p>
                <a:endParaRPr lang="en-US" sz="1200" i="1"/>
              </a:p>
              <a:p>
                <a:pPr marL="171450" indent="-171450">
                  <a:buFont typeface="Arial" panose="020B0604020202020204" pitchFamily="34" charset="0"/>
                  <a:buChar char="•"/>
                </a:pPr>
                <a:r>
                  <a:rPr lang="en-US" sz="1200"/>
                  <a:t>This VA has the following lapse experience – the lapse assumption was updated to include an interest rate adjustment with Z = 1, K=2, and a reference rate equal to the 5-Year US Treasury</a:t>
                </a:r>
              </a:p>
            </p:txBody>
          </p:sp>
        </mc:Choice>
        <mc:Fallback xmlns="">
          <p:sp>
            <p:nvSpPr>
              <p:cNvPr id="3" name="Content Placeholder 2">
                <a:extLst>
                  <a:ext uri="{FF2B5EF4-FFF2-40B4-BE49-F238E27FC236}">
                    <a16:creationId xmlns:a16="http://schemas.microsoft.com/office/drawing/2014/main" id="{0F39F183-E730-4303-C527-E31E4F803AEC}"/>
                  </a:ext>
                </a:extLst>
              </p:cNvPr>
              <p:cNvSpPr>
                <a:spLocks noGrp="1" noRot="1" noChangeAspect="1" noMove="1" noResize="1" noEditPoints="1" noAdjustHandles="1" noChangeArrowheads="1" noChangeShapeType="1" noTextEdit="1"/>
              </p:cNvSpPr>
              <p:nvPr>
                <p:ph idx="1"/>
              </p:nvPr>
            </p:nvSpPr>
            <p:spPr>
              <a:xfrm>
                <a:off x="218745" y="1104181"/>
                <a:ext cx="8833179" cy="4800600"/>
              </a:xfrm>
              <a:blipFill>
                <a:blip r:embed="rId2"/>
                <a:stretch>
                  <a:fillRect/>
                </a:stretch>
              </a:blipFill>
            </p:spPr>
            <p:txBody>
              <a:bodyPr/>
              <a:lstStyle/>
              <a:p>
                <a:r>
                  <a:rPr lang="en-US">
                    <a:noFill/>
                  </a:rPr>
                  <a:t> </a:t>
                </a:r>
              </a:p>
            </p:txBody>
          </p:sp>
        </mc:Fallback>
      </mc:AlternateContent>
      <p:sp>
        <p:nvSpPr>
          <p:cNvPr id="5" name="Title 3">
            <a:extLst>
              <a:ext uri="{FF2B5EF4-FFF2-40B4-BE49-F238E27FC236}">
                <a16:creationId xmlns:a16="http://schemas.microsoft.com/office/drawing/2014/main" id="{AFC50084-8199-B5CC-C1CE-EA9DC4564B00}"/>
              </a:ext>
            </a:extLst>
          </p:cNvPr>
          <p:cNvSpPr>
            <a:spLocks noGrp="1"/>
          </p:cNvSpPr>
          <p:nvPr>
            <p:ph type="title"/>
          </p:nvPr>
        </p:nvSpPr>
        <p:spPr>
          <a:xfrm>
            <a:off x="218745" y="227659"/>
            <a:ext cx="7312114" cy="685800"/>
          </a:xfrm>
        </p:spPr>
        <p:txBody>
          <a:bodyPr/>
          <a:lstStyle/>
          <a:p>
            <a:r>
              <a:rPr lang="en-US" b="0" i="1"/>
              <a:t>Additional Consideration – Interest Rates</a:t>
            </a:r>
            <a:br>
              <a:rPr lang="en-US" b="0" i="1"/>
            </a:br>
            <a:r>
              <a:rPr lang="en-US"/>
              <a:t>Incorporating Interest Rates into Dynamic Lapse Formula</a:t>
            </a:r>
          </a:p>
        </p:txBody>
      </p:sp>
      <p:sp>
        <p:nvSpPr>
          <p:cNvPr id="6" name="TextBox 5">
            <a:extLst>
              <a:ext uri="{FF2B5EF4-FFF2-40B4-BE49-F238E27FC236}">
                <a16:creationId xmlns:a16="http://schemas.microsoft.com/office/drawing/2014/main" id="{799563A5-A62D-74B9-CA54-8724070F0EF4}"/>
              </a:ext>
            </a:extLst>
          </p:cNvPr>
          <p:cNvSpPr txBox="1"/>
          <p:nvPr/>
        </p:nvSpPr>
        <p:spPr>
          <a:xfrm>
            <a:off x="79626" y="6286225"/>
            <a:ext cx="8833179" cy="230832"/>
          </a:xfrm>
          <a:prstGeom prst="rect">
            <a:avLst/>
          </a:prstGeom>
          <a:noFill/>
        </p:spPr>
        <p:txBody>
          <a:bodyPr wrap="square" rtlCol="0">
            <a:spAutoFit/>
          </a:bodyPr>
          <a:lstStyle/>
          <a:p>
            <a:r>
              <a:rPr lang="en-US" sz="900" b="1" i="1" kern="0">
                <a:latin typeface="Century Gothic" panose="020B0502020202020204" pitchFamily="34" charset="0"/>
              </a:rPr>
              <a:t>**Disclaimer: This example does not represent Talcott Financial Group’s data, experience, nor it’s specific approach to setting assumptions</a:t>
            </a:r>
          </a:p>
        </p:txBody>
      </p:sp>
      <p:pic>
        <p:nvPicPr>
          <p:cNvPr id="7" name="Picture 6">
            <a:extLst>
              <a:ext uri="{FF2B5EF4-FFF2-40B4-BE49-F238E27FC236}">
                <a16:creationId xmlns:a16="http://schemas.microsoft.com/office/drawing/2014/main" id="{E6E06448-F060-1FA0-8812-D9D14A4399E0}"/>
              </a:ext>
            </a:extLst>
          </p:cNvPr>
          <p:cNvPicPr>
            <a:picLocks noChangeAspect="1"/>
          </p:cNvPicPr>
          <p:nvPr/>
        </p:nvPicPr>
        <p:blipFill>
          <a:blip r:embed="rId3"/>
          <a:stretch>
            <a:fillRect/>
          </a:stretch>
        </p:blipFill>
        <p:spPr>
          <a:xfrm>
            <a:off x="1495622" y="3504481"/>
            <a:ext cx="6279424" cy="2755631"/>
          </a:xfrm>
          <a:prstGeom prst="rect">
            <a:avLst/>
          </a:prstGeom>
        </p:spPr>
      </p:pic>
    </p:spTree>
    <p:extLst>
      <p:ext uri="{BB962C8B-B14F-4D97-AF65-F5344CB8AC3E}">
        <p14:creationId xmlns:p14="http://schemas.microsoft.com/office/powerpoint/2010/main" val="2950681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E15C5C-D292-5351-DB0A-0F7A07D2E733}"/>
              </a:ext>
            </a:extLst>
          </p:cNvPr>
          <p:cNvSpPr>
            <a:spLocks noGrp="1"/>
          </p:cNvSpPr>
          <p:nvPr>
            <p:ph type="sldNum" sz="quarter" idx="10"/>
          </p:nvPr>
        </p:nvSpPr>
        <p:spPr/>
        <p:txBody>
          <a:bodyPr/>
          <a:lstStyle/>
          <a:p>
            <a:pPr>
              <a:defRPr/>
            </a:pPr>
            <a:fld id="{1188F9D2-5B65-4C92-8FFB-3F149C9EBFE1}" type="slidenum">
              <a:rPr lang="en-US" altLang="en-US" smtClean="0"/>
              <a:pPr>
                <a:defRPr/>
              </a:pPr>
              <a:t>16</a:t>
            </a:fld>
            <a:endParaRPr lang="en-US" altLang="en-US"/>
          </a:p>
        </p:txBody>
      </p:sp>
      <p:sp>
        <p:nvSpPr>
          <p:cNvPr id="3" name="Content Placeholder 2">
            <a:extLst>
              <a:ext uri="{FF2B5EF4-FFF2-40B4-BE49-F238E27FC236}">
                <a16:creationId xmlns:a16="http://schemas.microsoft.com/office/drawing/2014/main" id="{0F39F183-E730-4303-C527-E31E4F803AEC}"/>
              </a:ext>
            </a:extLst>
          </p:cNvPr>
          <p:cNvSpPr>
            <a:spLocks noGrp="1"/>
          </p:cNvSpPr>
          <p:nvPr>
            <p:ph idx="1"/>
          </p:nvPr>
        </p:nvSpPr>
        <p:spPr>
          <a:xfrm>
            <a:off x="218745" y="1104181"/>
            <a:ext cx="8833179" cy="4800600"/>
          </a:xfrm>
        </p:spPr>
        <p:txBody>
          <a:bodyPr/>
          <a:lstStyle/>
          <a:p>
            <a:pPr marL="285750" indent="-285750">
              <a:buFont typeface="Arial" panose="020B0604020202020204" pitchFamily="34" charset="0"/>
              <a:buChar char="•"/>
            </a:pPr>
            <a:r>
              <a:rPr lang="en-US" sz="1200"/>
              <a:t>Care must be taken in setting the Z and K parameters since their values can cause the formula to have differing degrees of sensitivity to changes in interest rates</a:t>
            </a:r>
          </a:p>
          <a:p>
            <a:pPr marL="285750" indent="-285750">
              <a:buFont typeface="Arial" panose="020B0604020202020204" pitchFamily="34" charset="0"/>
              <a:buChar char="•"/>
            </a:pPr>
            <a:endParaRPr lang="en-US" sz="1200"/>
          </a:p>
          <a:p>
            <a:pPr marL="285750" indent="-285750">
              <a:buFont typeface="Arial" panose="020B0604020202020204" pitchFamily="34" charset="0"/>
              <a:buChar char="•"/>
            </a:pPr>
            <a:r>
              <a:rPr lang="en-US" sz="1200"/>
              <a:t>For example, using Z=1 and K=2, or Z=3 and K=2.25, give similar results when interest rates are below 5%</a:t>
            </a:r>
          </a:p>
          <a:p>
            <a:pPr marL="285750" indent="-285750">
              <a:buFont typeface="Arial" panose="020B0604020202020204" pitchFamily="34" charset="0"/>
              <a:buChar char="•"/>
            </a:pPr>
            <a:endParaRPr lang="en-US" sz="1200"/>
          </a:p>
          <a:p>
            <a:pPr marL="285750" indent="-285750">
              <a:buFont typeface="Arial" panose="020B0604020202020204" pitchFamily="34" charset="0"/>
              <a:buChar char="•"/>
            </a:pPr>
            <a:r>
              <a:rPr lang="en-US" sz="1200"/>
              <a:t>If interest rates rise above 5% however, the expected lapse rates from the formula become noticeably more different</a:t>
            </a:r>
          </a:p>
          <a:p>
            <a:pPr marL="285750" indent="-285750">
              <a:buFont typeface="Arial" panose="020B0604020202020204" pitchFamily="34" charset="0"/>
              <a:buChar char="•"/>
            </a:pPr>
            <a:endParaRPr lang="en-US" sz="1200"/>
          </a:p>
          <a:p>
            <a:pPr marL="285750" indent="-285750">
              <a:buFont typeface="Arial" panose="020B0604020202020204" pitchFamily="34" charset="0"/>
              <a:buChar char="•"/>
            </a:pPr>
            <a:r>
              <a:rPr lang="en-US" sz="1200"/>
              <a:t>It is important to form an opinion about lapse behavior at rate levels that are yet to be seen to help inform how to calibrate the adjustment</a:t>
            </a:r>
          </a:p>
        </p:txBody>
      </p:sp>
      <p:sp>
        <p:nvSpPr>
          <p:cNvPr id="5" name="Title 3">
            <a:extLst>
              <a:ext uri="{FF2B5EF4-FFF2-40B4-BE49-F238E27FC236}">
                <a16:creationId xmlns:a16="http://schemas.microsoft.com/office/drawing/2014/main" id="{AFC50084-8199-B5CC-C1CE-EA9DC4564B00}"/>
              </a:ext>
            </a:extLst>
          </p:cNvPr>
          <p:cNvSpPr>
            <a:spLocks noGrp="1"/>
          </p:cNvSpPr>
          <p:nvPr>
            <p:ph type="title"/>
          </p:nvPr>
        </p:nvSpPr>
        <p:spPr>
          <a:xfrm>
            <a:off x="322263" y="222250"/>
            <a:ext cx="7065962" cy="685800"/>
          </a:xfrm>
        </p:spPr>
        <p:txBody>
          <a:bodyPr/>
          <a:lstStyle/>
          <a:p>
            <a:r>
              <a:rPr lang="en-US" b="0" i="1"/>
              <a:t>Additional Consideration – Interest Rates</a:t>
            </a:r>
            <a:br>
              <a:rPr lang="en-US" b="0" i="1"/>
            </a:br>
            <a:r>
              <a:rPr lang="en-US"/>
              <a:t>Accounting for Unprecedented Interest Rate Levels</a:t>
            </a:r>
          </a:p>
        </p:txBody>
      </p:sp>
      <p:pic>
        <p:nvPicPr>
          <p:cNvPr id="9" name="Picture 8">
            <a:extLst>
              <a:ext uri="{FF2B5EF4-FFF2-40B4-BE49-F238E27FC236}">
                <a16:creationId xmlns:a16="http://schemas.microsoft.com/office/drawing/2014/main" id="{580DF03B-6862-F966-D0E5-B53321E97C54}"/>
              </a:ext>
            </a:extLst>
          </p:cNvPr>
          <p:cNvPicPr>
            <a:picLocks noChangeAspect="1"/>
          </p:cNvPicPr>
          <p:nvPr/>
        </p:nvPicPr>
        <p:blipFill>
          <a:blip r:embed="rId2"/>
          <a:stretch>
            <a:fillRect/>
          </a:stretch>
        </p:blipFill>
        <p:spPr>
          <a:xfrm>
            <a:off x="1666324" y="3504481"/>
            <a:ext cx="5938019" cy="2755631"/>
          </a:xfrm>
          <a:prstGeom prst="rect">
            <a:avLst/>
          </a:prstGeom>
        </p:spPr>
      </p:pic>
    </p:spTree>
    <p:extLst>
      <p:ext uri="{BB962C8B-B14F-4D97-AF65-F5344CB8AC3E}">
        <p14:creationId xmlns:p14="http://schemas.microsoft.com/office/powerpoint/2010/main" val="1270003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20797F-F79F-30D7-B63D-A19D3671414D}"/>
              </a:ext>
            </a:extLst>
          </p:cNvPr>
          <p:cNvSpPr>
            <a:spLocks noGrp="1"/>
          </p:cNvSpPr>
          <p:nvPr>
            <p:ph type="sldNum" sz="quarter" idx="10"/>
          </p:nvPr>
        </p:nvSpPr>
        <p:spPr/>
        <p:txBody>
          <a:bodyPr/>
          <a:lstStyle/>
          <a:p>
            <a:pPr>
              <a:defRPr/>
            </a:pPr>
            <a:fld id="{1188F9D2-5B65-4C92-8FFB-3F149C9EBFE1}" type="slidenum">
              <a:rPr lang="en-US" altLang="en-US" smtClean="0"/>
              <a:pPr>
                <a:defRPr/>
              </a:pPr>
              <a:t>17</a:t>
            </a:fld>
            <a:endParaRPr lang="en-US" altLang="en-US"/>
          </a:p>
        </p:txBody>
      </p:sp>
      <p:sp>
        <p:nvSpPr>
          <p:cNvPr id="3" name="Content Placeholder 2">
            <a:extLst>
              <a:ext uri="{FF2B5EF4-FFF2-40B4-BE49-F238E27FC236}">
                <a16:creationId xmlns:a16="http://schemas.microsoft.com/office/drawing/2014/main" id="{FF2FFA2D-EED0-C36E-A02F-B0DC3AABF782}"/>
              </a:ext>
            </a:extLst>
          </p:cNvPr>
          <p:cNvSpPr>
            <a:spLocks noGrp="1"/>
          </p:cNvSpPr>
          <p:nvPr>
            <p:ph idx="1"/>
          </p:nvPr>
        </p:nvSpPr>
        <p:spPr>
          <a:xfrm>
            <a:off x="164896" y="1224950"/>
            <a:ext cx="8814207" cy="4800600"/>
          </a:xfrm>
        </p:spPr>
        <p:txBody>
          <a:bodyPr/>
          <a:lstStyle/>
          <a:p>
            <a:pPr marL="285750" indent="-285750">
              <a:buFont typeface="Arial" panose="020B0604020202020204" pitchFamily="34" charset="0"/>
              <a:buChar char="•"/>
            </a:pPr>
            <a:r>
              <a:rPr lang="en-US"/>
              <a:t>Predictive modeling is a useful tool that can be used to systematically identify contract and policyholder characteristics that influence key policyholder behaviors such as lapse, mortality, and withdrawal taking trends that are important for modeling, projections, and valuation.</a:t>
            </a:r>
          </a:p>
          <a:p>
            <a:endParaRPr lang="en-US"/>
          </a:p>
          <a:p>
            <a:pPr marL="285750" indent="-285750">
              <a:buFont typeface="Arial" panose="020B0604020202020204" pitchFamily="34" charset="0"/>
              <a:buChar char="•"/>
            </a:pPr>
            <a:r>
              <a:rPr lang="en-US"/>
              <a:t>It is important to keep in mind that the relative complexity underlying such approaches can be a barrier to management’s ability to understand, interpret, and gain comfort with proposed assumptions </a:t>
            </a:r>
          </a:p>
          <a:p>
            <a:endParaRPr lang="en-US"/>
          </a:p>
          <a:p>
            <a:pPr marL="285750" indent="-285750">
              <a:buFont typeface="Arial" panose="020B0604020202020204" pitchFamily="34" charset="0"/>
              <a:buChar char="•"/>
            </a:pPr>
            <a:r>
              <a:rPr lang="en-US"/>
              <a:t>The top priority of the assumption setting actuary should be to develop a regression formula that can be justified by intuition and straightforward calculations</a:t>
            </a:r>
          </a:p>
          <a:p>
            <a:pPr marL="675085" lvl="2" indent="-285750"/>
            <a:r>
              <a:rPr lang="en-US"/>
              <a:t>Develop a hypothesis for which features are predictive of the target behavior</a:t>
            </a:r>
          </a:p>
          <a:p>
            <a:pPr marL="675085" lvl="2" indent="-285750"/>
            <a:endParaRPr lang="en-US"/>
          </a:p>
          <a:p>
            <a:pPr marL="675085" lvl="2" indent="-285750"/>
            <a:r>
              <a:rPr lang="en-US"/>
              <a:t>Rationalize the influence each feature should have on the target behavior prior to performing any analysis</a:t>
            </a:r>
          </a:p>
          <a:p>
            <a:pPr marL="675085" lvl="2" indent="-285750"/>
            <a:endParaRPr lang="en-US"/>
          </a:p>
          <a:p>
            <a:pPr marL="675085" lvl="2" indent="-285750"/>
            <a:r>
              <a:rPr lang="en-US"/>
              <a:t>Leverage visual aids such as graphs to demonstrate trends in the data that prove or disprove the hypothesis and our intuition – </a:t>
            </a:r>
            <a:r>
              <a:rPr lang="en-US" i="1"/>
              <a:t>this can also serve as a useful control for data validation purposes</a:t>
            </a:r>
          </a:p>
          <a:p>
            <a:pPr marL="675085" lvl="2" indent="-285750"/>
            <a:endParaRPr lang="en-US"/>
          </a:p>
          <a:p>
            <a:pPr marL="675085" lvl="2" indent="-285750"/>
            <a:r>
              <a:rPr lang="en-US"/>
              <a:t>Choose a regression formula that is easy to explain to management and has intuitive appeal</a:t>
            </a:r>
          </a:p>
          <a:p>
            <a:pPr marL="675085" lvl="2" indent="-285750"/>
            <a:endParaRPr lang="en-US"/>
          </a:p>
          <a:p>
            <a:pPr marL="675085" lvl="2" indent="-285750"/>
            <a:r>
              <a:rPr lang="en-US"/>
              <a:t>Any adjustments to the assumption outside of the predictive model (i.e. additional interest rate terms) should also be intuitive, but care should be taken due to the subjectivity and potential lack of available data available to inform the adjustments</a:t>
            </a:r>
          </a:p>
        </p:txBody>
      </p:sp>
      <p:sp>
        <p:nvSpPr>
          <p:cNvPr id="4" name="Title 3">
            <a:extLst>
              <a:ext uri="{FF2B5EF4-FFF2-40B4-BE49-F238E27FC236}">
                <a16:creationId xmlns:a16="http://schemas.microsoft.com/office/drawing/2014/main" id="{626ECE77-6CBC-70BD-921C-2E2DB10E2611}"/>
              </a:ext>
            </a:extLst>
          </p:cNvPr>
          <p:cNvSpPr>
            <a:spLocks noGrp="1"/>
          </p:cNvSpPr>
          <p:nvPr>
            <p:ph type="title"/>
          </p:nvPr>
        </p:nvSpPr>
        <p:spPr>
          <a:xfrm>
            <a:off x="321979" y="222420"/>
            <a:ext cx="6803439" cy="685800"/>
          </a:xfrm>
        </p:spPr>
        <p:txBody>
          <a:bodyPr/>
          <a:lstStyle/>
          <a:p>
            <a:r>
              <a:rPr lang="en-US"/>
              <a:t>Final Remarks from the Perspective of the Assumption Setting Actuary</a:t>
            </a:r>
          </a:p>
        </p:txBody>
      </p:sp>
    </p:spTree>
    <p:extLst>
      <p:ext uri="{BB962C8B-B14F-4D97-AF65-F5344CB8AC3E}">
        <p14:creationId xmlns:p14="http://schemas.microsoft.com/office/powerpoint/2010/main" val="1048286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20797F-F79F-30D7-B63D-A19D3671414D}"/>
              </a:ext>
            </a:extLst>
          </p:cNvPr>
          <p:cNvSpPr>
            <a:spLocks noGrp="1"/>
          </p:cNvSpPr>
          <p:nvPr>
            <p:ph type="sldNum" sz="quarter" idx="10"/>
          </p:nvPr>
        </p:nvSpPr>
        <p:spPr/>
        <p:txBody>
          <a:bodyPr/>
          <a:lstStyle/>
          <a:p>
            <a:pPr>
              <a:defRPr/>
            </a:pPr>
            <a:fld id="{1188F9D2-5B65-4C92-8FFB-3F149C9EBFE1}" type="slidenum">
              <a:rPr lang="en-US" altLang="en-US" smtClean="0"/>
              <a:pPr>
                <a:defRPr/>
              </a:pPr>
              <a:t>18</a:t>
            </a:fld>
            <a:endParaRPr lang="en-US" altLang="en-US"/>
          </a:p>
        </p:txBody>
      </p:sp>
      <p:sp>
        <p:nvSpPr>
          <p:cNvPr id="3" name="Content Placeholder 2">
            <a:extLst>
              <a:ext uri="{FF2B5EF4-FFF2-40B4-BE49-F238E27FC236}">
                <a16:creationId xmlns:a16="http://schemas.microsoft.com/office/drawing/2014/main" id="{FF2FFA2D-EED0-C36E-A02F-B0DC3AABF782}"/>
              </a:ext>
            </a:extLst>
          </p:cNvPr>
          <p:cNvSpPr>
            <a:spLocks noGrp="1"/>
          </p:cNvSpPr>
          <p:nvPr>
            <p:ph idx="1"/>
          </p:nvPr>
        </p:nvSpPr>
        <p:spPr>
          <a:xfrm>
            <a:off x="321979" y="1207697"/>
            <a:ext cx="8321040" cy="5100087"/>
          </a:xfrm>
        </p:spPr>
        <p:txBody>
          <a:bodyPr/>
          <a:lstStyle/>
          <a:p>
            <a:pPr marL="285750" indent="-285750">
              <a:buFont typeface="Arial" panose="020B0604020202020204" pitchFamily="34" charset="0"/>
              <a:buChar char="•"/>
            </a:pPr>
            <a:r>
              <a:rPr lang="en-US" sz="1600"/>
              <a:t>Key considerations for management regarding the adoption of predictive modeling techniques for assumption setting</a:t>
            </a:r>
          </a:p>
          <a:p>
            <a:pPr marL="285750" indent="-285750">
              <a:buFont typeface="Arial" panose="020B0604020202020204" pitchFamily="34" charset="0"/>
              <a:buChar char="•"/>
            </a:pPr>
            <a:endParaRPr lang="en-US" sz="1600"/>
          </a:p>
          <a:p>
            <a:pPr marL="675085" lvl="2" indent="-285750"/>
            <a:r>
              <a:rPr lang="en-US" sz="1400" b="1"/>
              <a:t>Decision: </a:t>
            </a:r>
            <a:r>
              <a:rPr lang="en-US" sz="1400"/>
              <a:t>Should we use predictive modeling?</a:t>
            </a:r>
          </a:p>
          <a:p>
            <a:endParaRPr lang="en-US"/>
          </a:p>
          <a:p>
            <a:endParaRPr lang="en-US"/>
          </a:p>
          <a:p>
            <a:pPr marL="675085" lvl="2" indent="-285750"/>
            <a:r>
              <a:rPr lang="en-US" sz="1400" b="1"/>
              <a:t>Implementation: </a:t>
            </a:r>
            <a:r>
              <a:rPr lang="en-US" sz="1400"/>
              <a:t>We decided to use predictive modeling, now what?</a:t>
            </a:r>
          </a:p>
          <a:p>
            <a:endParaRPr lang="en-US"/>
          </a:p>
          <a:p>
            <a:endParaRPr lang="en-US"/>
          </a:p>
          <a:p>
            <a:pPr marL="675085" lvl="2" indent="-285750"/>
            <a:r>
              <a:rPr lang="en-US" sz="1400" b="1"/>
              <a:t>Ongoing Management: </a:t>
            </a:r>
            <a:r>
              <a:rPr lang="en-US" sz="1400"/>
              <a:t>We implemented, now what?</a:t>
            </a:r>
          </a:p>
          <a:p>
            <a:endParaRPr lang="en-US"/>
          </a:p>
          <a:p>
            <a:endParaRPr lang="en-US"/>
          </a:p>
          <a:p>
            <a:pPr marL="675085" lvl="2" indent="-285750"/>
            <a:r>
              <a:rPr lang="en-US" sz="1400" b="1"/>
              <a:t>Other considerations</a:t>
            </a:r>
          </a:p>
        </p:txBody>
      </p:sp>
      <p:sp>
        <p:nvSpPr>
          <p:cNvPr id="4" name="Title 3">
            <a:extLst>
              <a:ext uri="{FF2B5EF4-FFF2-40B4-BE49-F238E27FC236}">
                <a16:creationId xmlns:a16="http://schemas.microsoft.com/office/drawing/2014/main" id="{626ECE77-6CBC-70BD-921C-2E2DB10E2611}"/>
              </a:ext>
            </a:extLst>
          </p:cNvPr>
          <p:cNvSpPr>
            <a:spLocks noGrp="1"/>
          </p:cNvSpPr>
          <p:nvPr>
            <p:ph type="title"/>
          </p:nvPr>
        </p:nvSpPr>
        <p:spPr/>
        <p:txBody>
          <a:bodyPr/>
          <a:lstStyle/>
          <a:p>
            <a:br>
              <a:rPr lang="en-US"/>
            </a:br>
            <a:r>
              <a:rPr lang="en-US"/>
              <a:t>Predictive Modeling Considerations from Management Perspective</a:t>
            </a:r>
          </a:p>
        </p:txBody>
      </p:sp>
    </p:spTree>
    <p:extLst>
      <p:ext uri="{BB962C8B-B14F-4D97-AF65-F5344CB8AC3E}">
        <p14:creationId xmlns:p14="http://schemas.microsoft.com/office/powerpoint/2010/main" val="936499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20797F-F79F-30D7-B63D-A19D3671414D}"/>
              </a:ext>
            </a:extLst>
          </p:cNvPr>
          <p:cNvSpPr>
            <a:spLocks noGrp="1"/>
          </p:cNvSpPr>
          <p:nvPr>
            <p:ph type="sldNum" sz="quarter" idx="10"/>
          </p:nvPr>
        </p:nvSpPr>
        <p:spPr/>
        <p:txBody>
          <a:bodyPr/>
          <a:lstStyle/>
          <a:p>
            <a:pPr>
              <a:defRPr/>
            </a:pPr>
            <a:fld id="{1188F9D2-5B65-4C92-8FFB-3F149C9EBFE1}" type="slidenum">
              <a:rPr lang="en-US" altLang="en-US" smtClean="0"/>
              <a:pPr>
                <a:defRPr/>
              </a:pPr>
              <a:t>19</a:t>
            </a:fld>
            <a:endParaRPr lang="en-US" altLang="en-US"/>
          </a:p>
        </p:txBody>
      </p:sp>
      <p:sp>
        <p:nvSpPr>
          <p:cNvPr id="3" name="Content Placeholder 2">
            <a:extLst>
              <a:ext uri="{FF2B5EF4-FFF2-40B4-BE49-F238E27FC236}">
                <a16:creationId xmlns:a16="http://schemas.microsoft.com/office/drawing/2014/main" id="{FF2FFA2D-EED0-C36E-A02F-B0DC3AABF782}"/>
              </a:ext>
            </a:extLst>
          </p:cNvPr>
          <p:cNvSpPr>
            <a:spLocks noGrp="1"/>
          </p:cNvSpPr>
          <p:nvPr>
            <p:ph idx="1"/>
          </p:nvPr>
        </p:nvSpPr>
        <p:spPr>
          <a:xfrm>
            <a:off x="321979" y="1216323"/>
            <a:ext cx="8321040" cy="5100087"/>
          </a:xfrm>
        </p:spPr>
        <p:txBody>
          <a:bodyPr/>
          <a:lstStyle/>
          <a:p>
            <a:r>
              <a:rPr lang="en-US" sz="1600" b="1"/>
              <a:t>Decision: Should we use predictive modeling?</a:t>
            </a:r>
          </a:p>
          <a:p>
            <a:endParaRPr lang="en-US" sz="1600" b="1"/>
          </a:p>
          <a:p>
            <a:pPr marL="501254" lvl="1" indent="-285750"/>
            <a:r>
              <a:rPr lang="en-US" sz="1600"/>
              <a:t>Pros / Cons relative to alternative</a:t>
            </a:r>
          </a:p>
          <a:p>
            <a:pPr marL="501254" lvl="1" indent="-285750"/>
            <a:endParaRPr lang="en-US" sz="1600"/>
          </a:p>
          <a:p>
            <a:pPr marL="501254" lvl="1" indent="-285750"/>
            <a:endParaRPr lang="en-US" sz="1600"/>
          </a:p>
          <a:p>
            <a:pPr marL="501254" lvl="1" indent="-285750"/>
            <a:r>
              <a:rPr lang="en-US" sz="1600"/>
              <a:t>Assessing landscape</a:t>
            </a:r>
          </a:p>
          <a:p>
            <a:pPr marL="675085" lvl="2" indent="-285750"/>
            <a:r>
              <a:rPr lang="en-US" sz="1500"/>
              <a:t>Organizational interest</a:t>
            </a:r>
          </a:p>
          <a:p>
            <a:pPr marL="675085" lvl="2" indent="-285750"/>
            <a:r>
              <a:rPr lang="en-US" sz="1500"/>
              <a:t>Talent assessment</a:t>
            </a:r>
          </a:p>
          <a:p>
            <a:pPr marL="675085" lvl="2" indent="-285750"/>
            <a:endParaRPr lang="en-US" sz="1500"/>
          </a:p>
          <a:p>
            <a:pPr marL="675085" lvl="2" indent="-285750"/>
            <a:endParaRPr lang="en-US" sz="1500"/>
          </a:p>
          <a:p>
            <a:pPr marL="501254" lvl="1" indent="-285750"/>
            <a:r>
              <a:rPr lang="en-US" sz="1600"/>
              <a:t>Communication with senior leaders</a:t>
            </a:r>
          </a:p>
          <a:p>
            <a:pPr marL="675085" lvl="2" indent="-285750"/>
            <a:endParaRPr lang="en-US" sz="1600"/>
          </a:p>
          <a:p>
            <a:pPr marL="501254" lvl="1" indent="-285750"/>
            <a:endParaRPr lang="en-US" sz="1600"/>
          </a:p>
          <a:p>
            <a:pPr marL="285750" indent="-285750">
              <a:buFont typeface="Arial" panose="020B0604020202020204" pitchFamily="34" charset="0"/>
              <a:buChar char="•"/>
            </a:pPr>
            <a:endParaRPr lang="en-US"/>
          </a:p>
        </p:txBody>
      </p:sp>
      <p:sp>
        <p:nvSpPr>
          <p:cNvPr id="4" name="Title 3">
            <a:extLst>
              <a:ext uri="{FF2B5EF4-FFF2-40B4-BE49-F238E27FC236}">
                <a16:creationId xmlns:a16="http://schemas.microsoft.com/office/drawing/2014/main" id="{626ECE77-6CBC-70BD-921C-2E2DB10E2611}"/>
              </a:ext>
            </a:extLst>
          </p:cNvPr>
          <p:cNvSpPr>
            <a:spLocks noGrp="1"/>
          </p:cNvSpPr>
          <p:nvPr>
            <p:ph type="title"/>
          </p:nvPr>
        </p:nvSpPr>
        <p:spPr/>
        <p:txBody>
          <a:bodyPr/>
          <a:lstStyle/>
          <a:p>
            <a:r>
              <a:rPr lang="en-US" b="0" i="1"/>
              <a:t>Predictive Modeling – Management Considerations:</a:t>
            </a:r>
            <a:br>
              <a:rPr lang="en-US" b="0" i="1"/>
            </a:br>
            <a:r>
              <a:rPr lang="en-US"/>
              <a:t>Decision to Use Predictive Modeling</a:t>
            </a:r>
          </a:p>
        </p:txBody>
      </p:sp>
    </p:spTree>
    <p:extLst>
      <p:ext uri="{BB962C8B-B14F-4D97-AF65-F5344CB8AC3E}">
        <p14:creationId xmlns:p14="http://schemas.microsoft.com/office/powerpoint/2010/main" val="3330276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03A8D4-49BE-2212-51BA-3A4D3992B529}"/>
              </a:ext>
            </a:extLst>
          </p:cNvPr>
          <p:cNvSpPr>
            <a:spLocks noGrp="1"/>
          </p:cNvSpPr>
          <p:nvPr>
            <p:ph type="sldNum" sz="quarter" idx="10"/>
          </p:nvPr>
        </p:nvSpPr>
        <p:spPr/>
        <p:txBody>
          <a:bodyPr/>
          <a:lstStyle/>
          <a:p>
            <a:pPr>
              <a:defRPr/>
            </a:pPr>
            <a:fld id="{1188F9D2-5B65-4C92-8FFB-3F149C9EBFE1}" type="slidenum">
              <a:rPr lang="en-US" altLang="en-US" smtClean="0"/>
              <a:pPr>
                <a:defRPr/>
              </a:pPr>
              <a:t>2</a:t>
            </a:fld>
            <a:endParaRPr lang="en-US" altLang="en-US"/>
          </a:p>
        </p:txBody>
      </p:sp>
      <p:sp>
        <p:nvSpPr>
          <p:cNvPr id="3" name="Content Placeholder 2">
            <a:extLst>
              <a:ext uri="{FF2B5EF4-FFF2-40B4-BE49-F238E27FC236}">
                <a16:creationId xmlns:a16="http://schemas.microsoft.com/office/drawing/2014/main" id="{CB1DF90F-3094-3CC0-2724-3BDA6A339E61}"/>
              </a:ext>
            </a:extLst>
          </p:cNvPr>
          <p:cNvSpPr>
            <a:spLocks noGrp="1"/>
          </p:cNvSpPr>
          <p:nvPr>
            <p:ph idx="1"/>
          </p:nvPr>
        </p:nvSpPr>
        <p:spPr/>
        <p:txBody>
          <a:bodyPr/>
          <a:lstStyle/>
          <a:p>
            <a:r>
              <a:rPr lang="en-US" b="1"/>
              <a:t>Assumption Setting Actuary’s Perspective</a:t>
            </a:r>
          </a:p>
          <a:p>
            <a:endParaRPr lang="en-US" b="1"/>
          </a:p>
          <a:p>
            <a:pPr marL="285750" indent="-285750">
              <a:buFont typeface="Arial" panose="020B0604020202020204" pitchFamily="34" charset="0"/>
              <a:buChar char="•"/>
            </a:pPr>
            <a:r>
              <a:rPr lang="en-US"/>
              <a:t>Predictive Modeling 101 – A crash course on regression techniques for assumption setting</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Case Study – Setting Variable Annuity lapse rates using Predictive Modeling</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Additional dynamic lapse considerations for interest rate risk</a:t>
            </a: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r>
              <a:rPr lang="en-US" b="1"/>
              <a:t>Management’s Perspective</a:t>
            </a:r>
          </a:p>
          <a:p>
            <a:endParaRPr lang="en-US"/>
          </a:p>
          <a:p>
            <a:pPr marL="285750" indent="-285750">
              <a:buFont typeface="Arial" panose="020B0604020202020204" pitchFamily="34" charset="0"/>
              <a:buChar char="•"/>
            </a:pPr>
            <a:r>
              <a:rPr lang="en-US"/>
              <a:t>Decision whether to use Predictive Modeling</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Implementation considerations</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Ongoing management of assumptions set using Predictive Modeling</a:t>
            </a:r>
          </a:p>
        </p:txBody>
      </p:sp>
      <p:sp>
        <p:nvSpPr>
          <p:cNvPr id="4" name="Title 3">
            <a:extLst>
              <a:ext uri="{FF2B5EF4-FFF2-40B4-BE49-F238E27FC236}">
                <a16:creationId xmlns:a16="http://schemas.microsoft.com/office/drawing/2014/main" id="{F93F6827-D57E-FDDA-4DC9-3D55573EFAEF}"/>
              </a:ext>
            </a:extLst>
          </p:cNvPr>
          <p:cNvSpPr>
            <a:spLocks noGrp="1"/>
          </p:cNvSpPr>
          <p:nvPr>
            <p:ph type="title"/>
          </p:nvPr>
        </p:nvSpPr>
        <p:spPr/>
        <p:txBody>
          <a:bodyPr/>
          <a:lstStyle/>
          <a:p>
            <a:r>
              <a:rPr lang="en-US"/>
              <a:t>Agenda</a:t>
            </a:r>
          </a:p>
        </p:txBody>
      </p:sp>
    </p:spTree>
    <p:extLst>
      <p:ext uri="{BB962C8B-B14F-4D97-AF65-F5344CB8AC3E}">
        <p14:creationId xmlns:p14="http://schemas.microsoft.com/office/powerpoint/2010/main" val="124334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20797F-F79F-30D7-B63D-A19D3671414D}"/>
              </a:ext>
            </a:extLst>
          </p:cNvPr>
          <p:cNvSpPr>
            <a:spLocks noGrp="1"/>
          </p:cNvSpPr>
          <p:nvPr>
            <p:ph type="sldNum" sz="quarter" idx="10"/>
          </p:nvPr>
        </p:nvSpPr>
        <p:spPr/>
        <p:txBody>
          <a:bodyPr/>
          <a:lstStyle/>
          <a:p>
            <a:pPr>
              <a:defRPr/>
            </a:pPr>
            <a:fld id="{1188F9D2-5B65-4C92-8FFB-3F149C9EBFE1}" type="slidenum">
              <a:rPr lang="en-US" altLang="en-US" smtClean="0"/>
              <a:pPr>
                <a:defRPr/>
              </a:pPr>
              <a:t>20</a:t>
            </a:fld>
            <a:endParaRPr lang="en-US" altLang="en-US"/>
          </a:p>
        </p:txBody>
      </p:sp>
      <p:sp>
        <p:nvSpPr>
          <p:cNvPr id="3" name="Content Placeholder 2">
            <a:extLst>
              <a:ext uri="{FF2B5EF4-FFF2-40B4-BE49-F238E27FC236}">
                <a16:creationId xmlns:a16="http://schemas.microsoft.com/office/drawing/2014/main" id="{FF2FFA2D-EED0-C36E-A02F-B0DC3AABF782}"/>
              </a:ext>
            </a:extLst>
          </p:cNvPr>
          <p:cNvSpPr>
            <a:spLocks noGrp="1"/>
          </p:cNvSpPr>
          <p:nvPr>
            <p:ph idx="1"/>
          </p:nvPr>
        </p:nvSpPr>
        <p:spPr>
          <a:xfrm>
            <a:off x="209024" y="1270409"/>
            <a:ext cx="8321040" cy="515709"/>
          </a:xfrm>
        </p:spPr>
        <p:txBody>
          <a:bodyPr/>
          <a:lstStyle/>
          <a:p>
            <a:pPr marL="0" lvl="1" indent="0">
              <a:buNone/>
            </a:pPr>
            <a:r>
              <a:rPr lang="en-US" sz="1600" b="1"/>
              <a:t>Communication to senior management – example of information shared:</a:t>
            </a:r>
          </a:p>
        </p:txBody>
      </p:sp>
      <p:sp>
        <p:nvSpPr>
          <p:cNvPr id="4" name="Title 3">
            <a:extLst>
              <a:ext uri="{FF2B5EF4-FFF2-40B4-BE49-F238E27FC236}">
                <a16:creationId xmlns:a16="http://schemas.microsoft.com/office/drawing/2014/main" id="{626ECE77-6CBC-70BD-921C-2E2DB10E2611}"/>
              </a:ext>
            </a:extLst>
          </p:cNvPr>
          <p:cNvSpPr>
            <a:spLocks noGrp="1"/>
          </p:cNvSpPr>
          <p:nvPr>
            <p:ph type="title"/>
          </p:nvPr>
        </p:nvSpPr>
        <p:spPr/>
        <p:txBody>
          <a:bodyPr/>
          <a:lstStyle/>
          <a:p>
            <a:r>
              <a:rPr lang="en-US" b="0" i="1"/>
              <a:t>Predictive Modeling – Management Considerations:</a:t>
            </a:r>
            <a:br>
              <a:rPr lang="en-US" b="0" i="1"/>
            </a:br>
            <a:r>
              <a:rPr lang="en-US"/>
              <a:t>Decision to Use Predictive Modeling</a:t>
            </a:r>
          </a:p>
        </p:txBody>
      </p:sp>
      <p:sp>
        <p:nvSpPr>
          <p:cNvPr id="5" name="Rectangle 4">
            <a:extLst>
              <a:ext uri="{FF2B5EF4-FFF2-40B4-BE49-F238E27FC236}">
                <a16:creationId xmlns:a16="http://schemas.microsoft.com/office/drawing/2014/main" id="{C3CA7543-F594-F45C-2E9A-9319E87B2DFB}"/>
              </a:ext>
            </a:extLst>
          </p:cNvPr>
          <p:cNvSpPr/>
          <p:nvPr/>
        </p:nvSpPr>
        <p:spPr>
          <a:xfrm>
            <a:off x="655608" y="2001328"/>
            <a:ext cx="7798279" cy="4356340"/>
          </a:xfrm>
          <a:prstGeom prst="rect">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DC8B671-2C46-2FA2-1EC0-0B71ACDDE09E}"/>
              </a:ext>
            </a:extLst>
          </p:cNvPr>
          <p:cNvSpPr txBox="1"/>
          <p:nvPr/>
        </p:nvSpPr>
        <p:spPr>
          <a:xfrm>
            <a:off x="776377" y="2086617"/>
            <a:ext cx="7591245" cy="4185761"/>
          </a:xfrm>
          <a:prstGeom prst="rect">
            <a:avLst/>
          </a:prstGeom>
          <a:noFill/>
        </p:spPr>
        <p:txBody>
          <a:bodyPr wrap="square" rtlCol="0">
            <a:spAutoFit/>
          </a:bodyPr>
          <a:lstStyle/>
          <a:p>
            <a:pPr>
              <a:spcBef>
                <a:spcPts val="450"/>
              </a:spcBef>
            </a:pPr>
            <a:r>
              <a:rPr lang="en-US" sz="1400" b="1">
                <a:solidFill>
                  <a:srgbClr val="3A5A78"/>
                </a:solidFill>
                <a:latin typeface="Century Gothic" panose="020B0502020202020204" pitchFamily="34" charset="0"/>
              </a:rPr>
              <a:t>Moving to a predictive modeling approach for key behavior assumptions has several advantages over traditional approaches</a:t>
            </a:r>
          </a:p>
          <a:p>
            <a:endParaRPr lang="en-US" b="1" kern="1200">
              <a:solidFill>
                <a:srgbClr val="3A5A78"/>
              </a:solidFill>
            </a:endParaRPr>
          </a:p>
          <a:p>
            <a:r>
              <a:rPr lang="en-US" altLang="en-US" sz="1400" kern="0">
                <a:latin typeface="Century Gothic" panose="020B0502020202020204" pitchFamily="34" charset="0"/>
              </a:rPr>
              <a:t>More efficient:</a:t>
            </a:r>
          </a:p>
          <a:p>
            <a:pPr marL="389335" lvl="2" indent="-169069">
              <a:spcBef>
                <a:spcPts val="300"/>
              </a:spcBef>
              <a:buFont typeface="Apple Symbols" panose="02000000000000000000" pitchFamily="2" charset="-79"/>
              <a:buChar char="⎻"/>
            </a:pPr>
            <a:r>
              <a:rPr lang="en-US" altLang="en-US" sz="1400" kern="0">
                <a:latin typeface="Century Gothic" panose="020B0502020202020204" pitchFamily="34" charset="0"/>
              </a:rPr>
              <a:t>Formulas optimize the best fit of parameters, replacing manual adjustments</a:t>
            </a:r>
          </a:p>
          <a:p>
            <a:pPr marL="389335" lvl="2" indent="-169069">
              <a:spcBef>
                <a:spcPts val="300"/>
              </a:spcBef>
              <a:buFont typeface="Apple Symbols" panose="02000000000000000000" pitchFamily="2" charset="-79"/>
              <a:buChar char="⎻"/>
            </a:pPr>
            <a:r>
              <a:rPr lang="en-US" altLang="en-US" sz="1400" kern="0">
                <a:latin typeface="Century Gothic" panose="020B0502020202020204" pitchFamily="34" charset="0"/>
              </a:rPr>
              <a:t>The number of parameters is reduced vs previously used tables</a:t>
            </a:r>
          </a:p>
          <a:p>
            <a:pPr marL="389335" lvl="2" indent="-169069">
              <a:spcBef>
                <a:spcPts val="300"/>
              </a:spcBef>
              <a:buFont typeface="Apple Symbols" panose="02000000000000000000" pitchFamily="2" charset="-79"/>
              <a:buChar char="⎻"/>
            </a:pPr>
            <a:r>
              <a:rPr lang="en-US" altLang="en-US" sz="1400" kern="0">
                <a:latin typeface="Century Gothic" panose="020B0502020202020204" pitchFamily="34" charset="0"/>
              </a:rPr>
              <a:t>Analyzing possible additional factors is straightforward</a:t>
            </a:r>
          </a:p>
          <a:p>
            <a:pPr marL="389335" lvl="2" indent="-169069">
              <a:spcBef>
                <a:spcPts val="300"/>
              </a:spcBef>
              <a:buFont typeface="Apple Symbols" panose="02000000000000000000" pitchFamily="2" charset="-79"/>
              <a:buChar char="⎻"/>
            </a:pPr>
            <a:r>
              <a:rPr lang="en-US" altLang="en-US" sz="1400" kern="0">
                <a:latin typeface="Century Gothic" panose="020B0502020202020204" pitchFamily="34" charset="0"/>
              </a:rPr>
              <a:t>Databases from predictive modeling are available for other analysis</a:t>
            </a:r>
          </a:p>
          <a:p>
            <a:endParaRPr lang="en-US" altLang="en-US" sz="1400" kern="0">
              <a:latin typeface="Century Gothic" panose="020B0502020202020204" pitchFamily="34" charset="0"/>
            </a:endParaRPr>
          </a:p>
          <a:p>
            <a:r>
              <a:rPr lang="en-US" altLang="en-US" sz="1400" kern="0">
                <a:latin typeface="Century Gothic" panose="020B0502020202020204" pitchFamily="34" charset="0"/>
              </a:rPr>
              <a:t>More accurate:</a:t>
            </a:r>
          </a:p>
          <a:p>
            <a:pPr marL="389335" lvl="2" indent="-169069">
              <a:spcBef>
                <a:spcPts val="300"/>
              </a:spcBef>
              <a:buFont typeface="Apple Symbols" panose="02000000000000000000" pitchFamily="2" charset="-79"/>
              <a:buChar char="⎻"/>
            </a:pPr>
            <a:r>
              <a:rPr lang="en-US" altLang="en-US" sz="1400" kern="0">
                <a:latin typeface="Century Gothic" panose="020B0502020202020204" pitchFamily="34" charset="0"/>
              </a:rPr>
              <a:t>More factors and relationships between factors can be tested</a:t>
            </a:r>
          </a:p>
          <a:p>
            <a:pPr marL="389335" lvl="2" indent="-169069">
              <a:spcBef>
                <a:spcPts val="300"/>
              </a:spcBef>
              <a:buFont typeface="Apple Symbols" panose="02000000000000000000" pitchFamily="2" charset="-79"/>
              <a:buChar char="⎻"/>
            </a:pPr>
            <a:r>
              <a:rPr lang="en-US" altLang="en-US" sz="1400" kern="0">
                <a:latin typeface="Century Gothic" panose="020B0502020202020204" pitchFamily="34" charset="0"/>
              </a:rPr>
              <a:t>Results can be statistically shown to be predictive, rather than overfitting the data</a:t>
            </a:r>
          </a:p>
          <a:p>
            <a:pPr marL="389335" lvl="2" indent="-169069">
              <a:spcBef>
                <a:spcPts val="300"/>
              </a:spcBef>
              <a:buFont typeface="Apple Symbols" panose="02000000000000000000" pitchFamily="2" charset="-79"/>
              <a:buChar char="⎻"/>
            </a:pPr>
            <a:r>
              <a:rPr lang="en-US" altLang="en-US" sz="1400" kern="0">
                <a:latin typeface="Century Gothic" panose="020B0502020202020204" pitchFamily="34" charset="0"/>
              </a:rPr>
              <a:t>Identifying which contracts will lapse (or step up or take partial withdrawals) can be as important at the aggregate level, as the financial impact varies by contract</a:t>
            </a:r>
          </a:p>
          <a:p>
            <a:pPr marL="389335" lvl="2" indent="-169069">
              <a:spcBef>
                <a:spcPts val="300"/>
              </a:spcBef>
              <a:buFont typeface="Apple Symbols" panose="02000000000000000000" pitchFamily="2" charset="-79"/>
              <a:buChar char="⎻"/>
            </a:pPr>
            <a:r>
              <a:rPr lang="en-US" altLang="en-US" sz="1400" kern="0">
                <a:latin typeface="Century Gothic" panose="020B0502020202020204" pitchFamily="34" charset="0"/>
              </a:rPr>
              <a:t>The accuracy of assumptions can be better analyzed as experience emerges</a:t>
            </a:r>
          </a:p>
          <a:p>
            <a:endParaRPr lang="en-US">
              <a:latin typeface="+mn-lt"/>
            </a:endParaRPr>
          </a:p>
        </p:txBody>
      </p:sp>
    </p:spTree>
    <p:extLst>
      <p:ext uri="{BB962C8B-B14F-4D97-AF65-F5344CB8AC3E}">
        <p14:creationId xmlns:p14="http://schemas.microsoft.com/office/powerpoint/2010/main" val="1559149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20797F-F79F-30D7-B63D-A19D3671414D}"/>
              </a:ext>
            </a:extLst>
          </p:cNvPr>
          <p:cNvSpPr>
            <a:spLocks noGrp="1"/>
          </p:cNvSpPr>
          <p:nvPr>
            <p:ph type="sldNum" sz="quarter" idx="10"/>
          </p:nvPr>
        </p:nvSpPr>
        <p:spPr/>
        <p:txBody>
          <a:bodyPr/>
          <a:lstStyle/>
          <a:p>
            <a:pPr>
              <a:defRPr/>
            </a:pPr>
            <a:fld id="{1188F9D2-5B65-4C92-8FFB-3F149C9EBFE1}" type="slidenum">
              <a:rPr lang="en-US" altLang="en-US" smtClean="0"/>
              <a:pPr>
                <a:defRPr/>
              </a:pPr>
              <a:t>21</a:t>
            </a:fld>
            <a:endParaRPr lang="en-US" altLang="en-US"/>
          </a:p>
        </p:txBody>
      </p:sp>
      <p:sp>
        <p:nvSpPr>
          <p:cNvPr id="3" name="Content Placeholder 2">
            <a:extLst>
              <a:ext uri="{FF2B5EF4-FFF2-40B4-BE49-F238E27FC236}">
                <a16:creationId xmlns:a16="http://schemas.microsoft.com/office/drawing/2014/main" id="{FF2FFA2D-EED0-C36E-A02F-B0DC3AABF782}"/>
              </a:ext>
            </a:extLst>
          </p:cNvPr>
          <p:cNvSpPr>
            <a:spLocks noGrp="1"/>
          </p:cNvSpPr>
          <p:nvPr>
            <p:ph idx="1"/>
          </p:nvPr>
        </p:nvSpPr>
        <p:spPr>
          <a:xfrm>
            <a:off x="308610" y="1190444"/>
            <a:ext cx="8321040" cy="5100087"/>
          </a:xfrm>
        </p:spPr>
        <p:txBody>
          <a:bodyPr/>
          <a:lstStyle/>
          <a:p>
            <a:r>
              <a:rPr lang="en-US" sz="1600" b="1"/>
              <a:t>Implementation: We decided to use predictive modeling, now what?</a:t>
            </a:r>
          </a:p>
          <a:p>
            <a:endParaRPr lang="en-US" b="1"/>
          </a:p>
          <a:p>
            <a:pPr marL="501254" lvl="1" indent="-285750"/>
            <a:r>
              <a:rPr lang="en-US"/>
              <a:t>Scope – e.g., lapse only or other assumptions?  How many products?</a:t>
            </a:r>
          </a:p>
          <a:p>
            <a:pPr marL="675085" lvl="2" indent="-285750"/>
            <a:r>
              <a:rPr lang="en-US"/>
              <a:t>In 2019 Talcott started with VA lapses and withdrawal benefit utilization</a:t>
            </a:r>
          </a:p>
          <a:p>
            <a:pPr lvl="1" indent="0">
              <a:buNone/>
            </a:pPr>
            <a:endParaRPr lang="en-US"/>
          </a:p>
          <a:p>
            <a:pPr marL="501254" lvl="1" indent="-285750"/>
            <a:r>
              <a:rPr lang="en-US"/>
              <a:t>Controls &amp; governance</a:t>
            </a:r>
          </a:p>
          <a:p>
            <a:pPr marL="675085" lvl="2" indent="-285750"/>
            <a:r>
              <a:rPr lang="en-US"/>
              <a:t>Ongoing data quality control</a:t>
            </a:r>
          </a:p>
          <a:p>
            <a:pPr marL="675085" lvl="2" indent="-285750"/>
            <a:r>
              <a:rPr lang="en-US"/>
              <a:t>Data comparisons to other departments (e.g., lapse counts from accounting reports)</a:t>
            </a:r>
          </a:p>
          <a:p>
            <a:pPr marL="675085" lvl="2" indent="-285750"/>
            <a:r>
              <a:rPr lang="en-US"/>
              <a:t>Checks for data anomalies (e.g., a contract lapsed and then reappeared in the </a:t>
            </a:r>
            <a:r>
              <a:rPr lang="en-US" err="1"/>
              <a:t>inforce</a:t>
            </a:r>
            <a:r>
              <a:rPr lang="en-US"/>
              <a:t> file in the next month</a:t>
            </a:r>
          </a:p>
          <a:p>
            <a:pPr marL="675085" lvl="2" indent="-285750"/>
            <a:r>
              <a:rPr lang="en-US"/>
              <a:t>Formal peer review of code used to set assumptions</a:t>
            </a:r>
          </a:p>
          <a:p>
            <a:pPr marL="675085" lvl="2" indent="-285750"/>
            <a:r>
              <a:rPr lang="en-US"/>
              <a:t>Reproducing calculations in Excel</a:t>
            </a:r>
          </a:p>
          <a:p>
            <a:pPr lvl="2" indent="0">
              <a:buNone/>
            </a:pPr>
            <a:endParaRPr lang="en-US">
              <a:highlight>
                <a:srgbClr val="FFFF00"/>
              </a:highlight>
            </a:endParaRPr>
          </a:p>
          <a:p>
            <a:pPr marL="501254" lvl="1" indent="-285750"/>
            <a:r>
              <a:rPr lang="en-US"/>
              <a:t>Model output vs Actuarial judgement </a:t>
            </a:r>
          </a:p>
          <a:p>
            <a:pPr marL="675085" lvl="2" indent="-285750"/>
            <a:r>
              <a:rPr lang="en-US"/>
              <a:t>Initial predictive model for VA lapses used all the same parameters used in the past</a:t>
            </a:r>
          </a:p>
          <a:p>
            <a:pPr marL="675085" lvl="2" indent="-285750"/>
            <a:r>
              <a:rPr lang="en-US"/>
              <a:t>One field was modified – policy duration to policyholder attained age</a:t>
            </a:r>
          </a:p>
          <a:p>
            <a:pPr marL="675085" lvl="2" indent="-285750"/>
            <a:r>
              <a:rPr lang="en-US"/>
              <a:t>Two fields were added out of many considered based on several factors </a:t>
            </a:r>
          </a:p>
          <a:p>
            <a:pPr lvl="2" indent="0">
              <a:buNone/>
            </a:pPr>
            <a:endParaRPr lang="en-US">
              <a:highlight>
                <a:srgbClr val="FFFF00"/>
              </a:highlight>
            </a:endParaRPr>
          </a:p>
          <a:p>
            <a:pPr marL="501015" lvl="1" indent="-285750"/>
            <a:r>
              <a:rPr lang="en-US">
                <a:latin typeface="Century Gothic"/>
              </a:rPr>
              <a:t>Setting margins</a:t>
            </a:r>
          </a:p>
          <a:p>
            <a:pPr marL="501015" lvl="1" indent="-285750"/>
            <a:endParaRPr lang="en-US">
              <a:latin typeface="Century Gothic"/>
            </a:endParaRPr>
          </a:p>
          <a:p>
            <a:pPr marL="501015" lvl="1" indent="-285750"/>
            <a:r>
              <a:rPr lang="en-US">
                <a:latin typeface="Century Gothic"/>
              </a:rPr>
              <a:t>Communication of impact</a:t>
            </a:r>
            <a:endParaRPr lang="en-US"/>
          </a:p>
          <a:p>
            <a:pPr marL="501015" lvl="1" indent="-285750"/>
            <a:endParaRPr lang="en-US"/>
          </a:p>
          <a:p>
            <a:pPr marL="501015" lvl="1" indent="-285750"/>
            <a:endParaRPr lang="en-US"/>
          </a:p>
        </p:txBody>
      </p:sp>
      <p:sp>
        <p:nvSpPr>
          <p:cNvPr id="4" name="Title 3">
            <a:extLst>
              <a:ext uri="{FF2B5EF4-FFF2-40B4-BE49-F238E27FC236}">
                <a16:creationId xmlns:a16="http://schemas.microsoft.com/office/drawing/2014/main" id="{626ECE77-6CBC-70BD-921C-2E2DB10E2611}"/>
              </a:ext>
            </a:extLst>
          </p:cNvPr>
          <p:cNvSpPr>
            <a:spLocks noGrp="1"/>
          </p:cNvSpPr>
          <p:nvPr>
            <p:ph type="title"/>
          </p:nvPr>
        </p:nvSpPr>
        <p:spPr/>
        <p:txBody>
          <a:bodyPr/>
          <a:lstStyle/>
          <a:p>
            <a:r>
              <a:rPr lang="en-US" b="0" i="1"/>
              <a:t>Predictive Modeling – Management Considerations:</a:t>
            </a:r>
            <a:br>
              <a:rPr lang="en-US" b="0" i="1"/>
            </a:br>
            <a:r>
              <a:rPr lang="en-US"/>
              <a:t>Implementation of Predictive Modeling Techniques</a:t>
            </a:r>
          </a:p>
        </p:txBody>
      </p:sp>
    </p:spTree>
    <p:extLst>
      <p:ext uri="{BB962C8B-B14F-4D97-AF65-F5344CB8AC3E}">
        <p14:creationId xmlns:p14="http://schemas.microsoft.com/office/powerpoint/2010/main" val="658205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20797F-F79F-30D7-B63D-A19D3671414D}"/>
              </a:ext>
            </a:extLst>
          </p:cNvPr>
          <p:cNvSpPr>
            <a:spLocks noGrp="1"/>
          </p:cNvSpPr>
          <p:nvPr>
            <p:ph type="sldNum" sz="quarter" idx="10"/>
          </p:nvPr>
        </p:nvSpPr>
        <p:spPr/>
        <p:txBody>
          <a:bodyPr/>
          <a:lstStyle/>
          <a:p>
            <a:pPr>
              <a:defRPr/>
            </a:pPr>
            <a:fld id="{1188F9D2-5B65-4C92-8FFB-3F149C9EBFE1}" type="slidenum">
              <a:rPr lang="en-US" altLang="en-US" smtClean="0"/>
              <a:pPr>
                <a:defRPr/>
              </a:pPr>
              <a:t>22</a:t>
            </a:fld>
            <a:endParaRPr lang="en-US" altLang="en-US"/>
          </a:p>
        </p:txBody>
      </p:sp>
      <p:sp>
        <p:nvSpPr>
          <p:cNvPr id="3" name="Content Placeholder 2">
            <a:extLst>
              <a:ext uri="{FF2B5EF4-FFF2-40B4-BE49-F238E27FC236}">
                <a16:creationId xmlns:a16="http://schemas.microsoft.com/office/drawing/2014/main" id="{FF2FFA2D-EED0-C36E-A02F-B0DC3AABF782}"/>
              </a:ext>
            </a:extLst>
          </p:cNvPr>
          <p:cNvSpPr>
            <a:spLocks noGrp="1"/>
          </p:cNvSpPr>
          <p:nvPr>
            <p:ph idx="1"/>
          </p:nvPr>
        </p:nvSpPr>
        <p:spPr>
          <a:xfrm>
            <a:off x="174517" y="1112807"/>
            <a:ext cx="8321040" cy="5100087"/>
          </a:xfrm>
        </p:spPr>
        <p:txBody>
          <a:bodyPr/>
          <a:lstStyle/>
          <a:p>
            <a:r>
              <a:rPr lang="en-US" sz="1600" b="1"/>
              <a:t>Ongoing Management: We implemented, now what?</a:t>
            </a:r>
            <a:endParaRPr lang="en-US" b="1"/>
          </a:p>
          <a:p>
            <a:pPr marL="501254" lvl="1" indent="-285750"/>
            <a:r>
              <a:rPr lang="en-US"/>
              <a:t>Tracking actual vs expected experience</a:t>
            </a:r>
          </a:p>
          <a:p>
            <a:pPr marL="501254" lvl="1" indent="-285750"/>
            <a:endParaRPr lang="en-US"/>
          </a:p>
          <a:p>
            <a:pPr marL="501254" lvl="1" indent="-285750"/>
            <a:r>
              <a:rPr lang="en-US" err="1"/>
              <a:t>Adhoc</a:t>
            </a:r>
            <a:r>
              <a:rPr lang="en-US"/>
              <a:t> analysis when experience begins to deviate from expected due to external circumstances</a:t>
            </a:r>
          </a:p>
          <a:p>
            <a:pPr marL="501254" lvl="1" indent="-285750"/>
            <a:endParaRPr lang="en-US"/>
          </a:p>
          <a:p>
            <a:pPr marL="501254" lvl="1" indent="-285750"/>
            <a:r>
              <a:rPr lang="en-US"/>
              <a:t>Scope – additional assumptions and/or products</a:t>
            </a:r>
          </a:p>
          <a:p>
            <a:pPr marL="675085" lvl="2" indent="-285750"/>
            <a:r>
              <a:rPr lang="en-US"/>
              <a:t>In 2019 Talcott started with VA lapses and withdrawal benefit utilization</a:t>
            </a:r>
          </a:p>
          <a:p>
            <a:pPr marL="675085" lvl="2" indent="-285750"/>
            <a:r>
              <a:rPr lang="en-US"/>
              <a:t>Today its expanded to lapse and mortality assumptions across multiple blocks of business</a:t>
            </a:r>
            <a:endParaRPr lang="en-US">
              <a:highlight>
                <a:srgbClr val="FFFF00"/>
              </a:highlight>
            </a:endParaRPr>
          </a:p>
          <a:p>
            <a:pPr marL="675085" lvl="2" indent="-285750"/>
            <a:r>
              <a:rPr lang="en-US"/>
              <a:t>Some assumptions that were originally identified as good candidates for predictive modeling have not been implemented.  For example, decisions at ACD – usually age 90 or later, so limited data &amp; limited impact</a:t>
            </a:r>
          </a:p>
          <a:p>
            <a:pPr marL="501254" lvl="1" indent="-285750"/>
            <a:endParaRPr lang="en-US"/>
          </a:p>
          <a:p>
            <a:pPr marL="501254" lvl="1" indent="-285750"/>
            <a:r>
              <a:rPr lang="en-US"/>
              <a:t>Updating existing parameters for latest experience</a:t>
            </a:r>
          </a:p>
          <a:p>
            <a:pPr marL="501254" lvl="1" indent="-285750"/>
            <a:endParaRPr lang="en-US"/>
          </a:p>
          <a:p>
            <a:pPr marL="501254" lvl="1" indent="-285750"/>
            <a:r>
              <a:rPr lang="en-US"/>
              <a:t>Changes to the number of parameters</a:t>
            </a:r>
          </a:p>
          <a:p>
            <a:pPr marL="501254" lvl="1" indent="-285750"/>
            <a:endParaRPr lang="en-US"/>
          </a:p>
          <a:p>
            <a:pPr marL="501254" lvl="1" indent="-285750"/>
            <a:r>
              <a:rPr lang="en-US"/>
              <a:t>Changes to the complexity of approach</a:t>
            </a:r>
          </a:p>
          <a:p>
            <a:pPr marL="501254" lvl="1" indent="-285750"/>
            <a:endParaRPr lang="en-US"/>
          </a:p>
          <a:p>
            <a:pPr marL="501254" lvl="1" indent="-285750"/>
            <a:r>
              <a:rPr lang="en-US"/>
              <a:t>Changes to which employees are involved</a:t>
            </a:r>
          </a:p>
          <a:p>
            <a:pPr marL="501254" lvl="1" indent="-285750"/>
            <a:endParaRPr lang="en-US"/>
          </a:p>
        </p:txBody>
      </p:sp>
      <p:sp>
        <p:nvSpPr>
          <p:cNvPr id="4" name="Title 3">
            <a:extLst>
              <a:ext uri="{FF2B5EF4-FFF2-40B4-BE49-F238E27FC236}">
                <a16:creationId xmlns:a16="http://schemas.microsoft.com/office/drawing/2014/main" id="{626ECE77-6CBC-70BD-921C-2E2DB10E2611}"/>
              </a:ext>
            </a:extLst>
          </p:cNvPr>
          <p:cNvSpPr>
            <a:spLocks noGrp="1"/>
          </p:cNvSpPr>
          <p:nvPr>
            <p:ph type="title"/>
          </p:nvPr>
        </p:nvSpPr>
        <p:spPr/>
        <p:txBody>
          <a:bodyPr/>
          <a:lstStyle/>
          <a:p>
            <a:r>
              <a:rPr lang="en-US" b="0" i="1"/>
              <a:t>Predictive Modeling – Management Considerations:</a:t>
            </a:r>
            <a:br>
              <a:rPr lang="en-US" b="0" i="1"/>
            </a:br>
            <a:r>
              <a:rPr lang="en-US"/>
              <a:t>Ongoing Management of Assumptions</a:t>
            </a:r>
          </a:p>
        </p:txBody>
      </p:sp>
    </p:spTree>
    <p:extLst>
      <p:ext uri="{BB962C8B-B14F-4D97-AF65-F5344CB8AC3E}">
        <p14:creationId xmlns:p14="http://schemas.microsoft.com/office/powerpoint/2010/main" val="3745391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20797F-F79F-30D7-B63D-A19D3671414D}"/>
              </a:ext>
            </a:extLst>
          </p:cNvPr>
          <p:cNvSpPr>
            <a:spLocks noGrp="1"/>
          </p:cNvSpPr>
          <p:nvPr>
            <p:ph type="sldNum" sz="quarter" idx="10"/>
          </p:nvPr>
        </p:nvSpPr>
        <p:spPr/>
        <p:txBody>
          <a:bodyPr/>
          <a:lstStyle/>
          <a:p>
            <a:pPr>
              <a:defRPr/>
            </a:pPr>
            <a:fld id="{1188F9D2-5B65-4C92-8FFB-3F149C9EBFE1}" type="slidenum">
              <a:rPr lang="en-US" altLang="en-US" smtClean="0"/>
              <a:pPr>
                <a:defRPr/>
              </a:pPr>
              <a:t>23</a:t>
            </a:fld>
            <a:endParaRPr lang="en-US" altLang="en-US"/>
          </a:p>
        </p:txBody>
      </p:sp>
      <p:sp>
        <p:nvSpPr>
          <p:cNvPr id="3" name="Content Placeholder 2">
            <a:extLst>
              <a:ext uri="{FF2B5EF4-FFF2-40B4-BE49-F238E27FC236}">
                <a16:creationId xmlns:a16="http://schemas.microsoft.com/office/drawing/2014/main" id="{FF2FFA2D-EED0-C36E-A02F-B0DC3AABF782}"/>
              </a:ext>
            </a:extLst>
          </p:cNvPr>
          <p:cNvSpPr>
            <a:spLocks noGrp="1"/>
          </p:cNvSpPr>
          <p:nvPr>
            <p:ph idx="1"/>
          </p:nvPr>
        </p:nvSpPr>
        <p:spPr>
          <a:xfrm>
            <a:off x="321979" y="1250829"/>
            <a:ext cx="8321040" cy="5100087"/>
          </a:xfrm>
        </p:spPr>
        <p:txBody>
          <a:bodyPr/>
          <a:lstStyle/>
          <a:p>
            <a:r>
              <a:rPr lang="en-US" sz="1600" b="1"/>
              <a:t>Other considerations</a:t>
            </a:r>
          </a:p>
          <a:p>
            <a:endParaRPr lang="en-US" sz="1600" b="1"/>
          </a:p>
          <a:p>
            <a:pPr marL="501254" lvl="1" indent="-285750"/>
            <a:r>
              <a:rPr lang="en-US"/>
              <a:t>M&amp;A / reinsurance</a:t>
            </a:r>
          </a:p>
          <a:p>
            <a:pPr marL="501254" lvl="1" indent="-285750"/>
            <a:endParaRPr lang="en-US"/>
          </a:p>
          <a:p>
            <a:pPr marL="501254" lvl="1" indent="-285750"/>
            <a:r>
              <a:rPr lang="en-US"/>
              <a:t>Communication to external constituents</a:t>
            </a:r>
          </a:p>
          <a:p>
            <a:pPr marL="501254" lvl="1" indent="-285750"/>
            <a:endParaRPr lang="en-US"/>
          </a:p>
          <a:p>
            <a:pPr marL="501254" lvl="1" indent="-285750"/>
            <a:r>
              <a:rPr lang="en-US"/>
              <a:t>Weighting data</a:t>
            </a:r>
          </a:p>
          <a:p>
            <a:pPr marL="501254" lvl="1" indent="-285750"/>
            <a:endParaRPr lang="en-US"/>
          </a:p>
        </p:txBody>
      </p:sp>
      <p:sp>
        <p:nvSpPr>
          <p:cNvPr id="4" name="Title 3">
            <a:extLst>
              <a:ext uri="{FF2B5EF4-FFF2-40B4-BE49-F238E27FC236}">
                <a16:creationId xmlns:a16="http://schemas.microsoft.com/office/drawing/2014/main" id="{626ECE77-6CBC-70BD-921C-2E2DB10E2611}"/>
              </a:ext>
            </a:extLst>
          </p:cNvPr>
          <p:cNvSpPr>
            <a:spLocks noGrp="1"/>
          </p:cNvSpPr>
          <p:nvPr>
            <p:ph type="title"/>
          </p:nvPr>
        </p:nvSpPr>
        <p:spPr/>
        <p:txBody>
          <a:bodyPr/>
          <a:lstStyle/>
          <a:p>
            <a:r>
              <a:rPr lang="en-US" b="0" i="1"/>
              <a:t>Predictive Modeling – Management Considerations:</a:t>
            </a:r>
            <a:br>
              <a:rPr lang="en-US" b="0" i="1"/>
            </a:br>
            <a:r>
              <a:rPr lang="en-US"/>
              <a:t>Other Considerations</a:t>
            </a:r>
          </a:p>
        </p:txBody>
      </p:sp>
    </p:spTree>
    <p:extLst>
      <p:ext uri="{BB962C8B-B14F-4D97-AF65-F5344CB8AC3E}">
        <p14:creationId xmlns:p14="http://schemas.microsoft.com/office/powerpoint/2010/main" val="3095862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20797F-F79F-30D7-B63D-A19D3671414D}"/>
              </a:ext>
            </a:extLst>
          </p:cNvPr>
          <p:cNvSpPr>
            <a:spLocks noGrp="1"/>
          </p:cNvSpPr>
          <p:nvPr>
            <p:ph type="sldNum" sz="quarter" idx="10"/>
          </p:nvPr>
        </p:nvSpPr>
        <p:spPr/>
        <p:txBody>
          <a:bodyPr/>
          <a:lstStyle/>
          <a:p>
            <a:pPr>
              <a:defRPr/>
            </a:pPr>
            <a:fld id="{1188F9D2-5B65-4C92-8FFB-3F149C9EBFE1}" type="slidenum">
              <a:rPr lang="en-US" altLang="en-US" smtClean="0"/>
              <a:pPr>
                <a:defRPr/>
              </a:pPr>
              <a:t>24</a:t>
            </a:fld>
            <a:endParaRPr lang="en-US" altLang="en-US"/>
          </a:p>
        </p:txBody>
      </p:sp>
      <p:sp>
        <p:nvSpPr>
          <p:cNvPr id="3" name="Content Placeholder 2">
            <a:extLst>
              <a:ext uri="{FF2B5EF4-FFF2-40B4-BE49-F238E27FC236}">
                <a16:creationId xmlns:a16="http://schemas.microsoft.com/office/drawing/2014/main" id="{FF2FFA2D-EED0-C36E-A02F-B0DC3AABF782}"/>
              </a:ext>
            </a:extLst>
          </p:cNvPr>
          <p:cNvSpPr>
            <a:spLocks noGrp="1"/>
          </p:cNvSpPr>
          <p:nvPr>
            <p:ph idx="1"/>
          </p:nvPr>
        </p:nvSpPr>
        <p:spPr>
          <a:xfrm>
            <a:off x="321979" y="1259457"/>
            <a:ext cx="8321040" cy="4800600"/>
          </a:xfrm>
        </p:spPr>
        <p:txBody>
          <a:bodyPr/>
          <a:lstStyle/>
          <a:p>
            <a:pPr marL="285750" indent="-285750">
              <a:buFont typeface="Arial" panose="020B0604020202020204" pitchFamily="34" charset="0"/>
              <a:buChar char="•"/>
            </a:pPr>
            <a:r>
              <a:rPr lang="en-US"/>
              <a:t>Predictive modeling is powerful but complex</a:t>
            </a:r>
          </a:p>
          <a:p>
            <a:pPr marL="285750" indent="-285750">
              <a:buFont typeface="Arial" panose="020B0604020202020204" pitchFamily="34" charset="0"/>
              <a:buChar char="•"/>
            </a:pPr>
            <a:endParaRPr lang="en-US" i="1"/>
          </a:p>
          <a:p>
            <a:pPr marL="285750" indent="-285750">
              <a:buFont typeface="Arial" panose="020B0604020202020204" pitchFamily="34" charset="0"/>
              <a:buChar char="•"/>
            </a:pPr>
            <a:endParaRPr lang="en-US" i="1"/>
          </a:p>
          <a:p>
            <a:pPr marL="285750" indent="-285750">
              <a:buFont typeface="Arial" panose="020B0604020202020204" pitchFamily="34" charset="0"/>
              <a:buChar char="•"/>
            </a:pPr>
            <a:r>
              <a:rPr lang="en-US"/>
              <a:t>Technical knowledge &amp; expertise is needed</a:t>
            </a:r>
          </a:p>
          <a:p>
            <a:pPr marL="285750" indent="-285750">
              <a:buFont typeface="Arial" panose="020B0604020202020204" pitchFamily="34" charset="0"/>
              <a:buChar char="•"/>
            </a:pPr>
            <a:endParaRPr lang="en-US" i="1"/>
          </a:p>
          <a:p>
            <a:pPr marL="285750" indent="-285750">
              <a:buFont typeface="Arial" panose="020B0604020202020204" pitchFamily="34" charset="0"/>
              <a:buChar char="•"/>
            </a:pPr>
            <a:endParaRPr lang="en-US" i="1"/>
          </a:p>
          <a:p>
            <a:pPr marL="285750" indent="-285750">
              <a:buFont typeface="Arial" panose="020B0604020202020204" pitchFamily="34" charset="0"/>
              <a:buChar char="•"/>
            </a:pPr>
            <a:r>
              <a:rPr lang="en-US"/>
              <a:t>Technical &amp; managerial oversight is needed</a:t>
            </a:r>
          </a:p>
          <a:p>
            <a:pPr marL="285750" indent="-285750">
              <a:buFont typeface="Arial" panose="020B0604020202020204" pitchFamily="34" charset="0"/>
              <a:buChar char="•"/>
            </a:pPr>
            <a:endParaRPr lang="en-US" i="1"/>
          </a:p>
          <a:p>
            <a:pPr marL="285750" indent="-285750">
              <a:buFont typeface="Arial" panose="020B0604020202020204" pitchFamily="34" charset="0"/>
              <a:buChar char="•"/>
            </a:pPr>
            <a:endParaRPr lang="en-US" i="1"/>
          </a:p>
          <a:p>
            <a:pPr marL="285750" indent="-285750">
              <a:buFont typeface="Arial" panose="020B0604020202020204" pitchFamily="34" charset="0"/>
              <a:buChar char="•"/>
            </a:pPr>
            <a:r>
              <a:rPr lang="en-US"/>
              <a:t>Assumption setting actuary needs to be able to communicate technical concepts &amp; methods to people with varying degrees of background, both actuarial &amp; non-actuarial</a:t>
            </a:r>
          </a:p>
          <a:p>
            <a:pPr marL="285750" indent="-285750">
              <a:buFont typeface="Arial" panose="020B0604020202020204" pitchFamily="34" charset="0"/>
              <a:buChar char="•"/>
            </a:pPr>
            <a:endParaRPr lang="en-US" i="1"/>
          </a:p>
          <a:p>
            <a:pPr marL="285750" indent="-285750">
              <a:buFont typeface="Arial" panose="020B0604020202020204" pitchFamily="34" charset="0"/>
              <a:buChar char="•"/>
            </a:pPr>
            <a:endParaRPr lang="en-US" i="1"/>
          </a:p>
          <a:p>
            <a:pPr marL="285750" indent="-285750">
              <a:buFont typeface="Arial" panose="020B0604020202020204" pitchFamily="34" charset="0"/>
              <a:buChar char="•"/>
            </a:pPr>
            <a:r>
              <a:rPr lang="en-US"/>
              <a:t>A balance of actuarial science &amp; actuarial judgement is critical</a:t>
            </a:r>
          </a:p>
          <a:p>
            <a:pPr marL="285750" indent="-285750">
              <a:buFont typeface="Arial" panose="020B0604020202020204" pitchFamily="34" charset="0"/>
              <a:buChar char="•"/>
            </a:pPr>
            <a:endParaRPr lang="en-US" i="1"/>
          </a:p>
          <a:p>
            <a:pPr marL="285750" indent="-285750">
              <a:buFont typeface="Arial" panose="020B0604020202020204" pitchFamily="34" charset="0"/>
              <a:buChar char="•"/>
            </a:pPr>
            <a:endParaRPr lang="en-US" i="1"/>
          </a:p>
          <a:p>
            <a:pPr marL="285750" indent="-285750">
              <a:buFont typeface="Arial" panose="020B0604020202020204" pitchFamily="34" charset="0"/>
              <a:buChar char="•"/>
            </a:pPr>
            <a:r>
              <a:rPr lang="en-US"/>
              <a:t>Experience is evolving over time – it is important to keep up and adapt regularly</a:t>
            </a:r>
          </a:p>
          <a:p>
            <a:endParaRPr lang="en-US" i="1"/>
          </a:p>
        </p:txBody>
      </p:sp>
      <p:sp>
        <p:nvSpPr>
          <p:cNvPr id="4" name="Title 3">
            <a:extLst>
              <a:ext uri="{FF2B5EF4-FFF2-40B4-BE49-F238E27FC236}">
                <a16:creationId xmlns:a16="http://schemas.microsoft.com/office/drawing/2014/main" id="{626ECE77-6CBC-70BD-921C-2E2DB10E2611}"/>
              </a:ext>
            </a:extLst>
          </p:cNvPr>
          <p:cNvSpPr>
            <a:spLocks noGrp="1"/>
          </p:cNvSpPr>
          <p:nvPr>
            <p:ph type="title"/>
          </p:nvPr>
        </p:nvSpPr>
        <p:spPr/>
        <p:txBody>
          <a:bodyPr/>
          <a:lstStyle/>
          <a:p>
            <a:r>
              <a:rPr lang="en-US"/>
              <a:t>Final Considerations</a:t>
            </a:r>
          </a:p>
        </p:txBody>
      </p:sp>
    </p:spTree>
    <p:extLst>
      <p:ext uri="{BB962C8B-B14F-4D97-AF65-F5344CB8AC3E}">
        <p14:creationId xmlns:p14="http://schemas.microsoft.com/office/powerpoint/2010/main" val="2112266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9FD3A9-543A-B6FF-F37B-C0B40F795B0F}"/>
              </a:ext>
            </a:extLst>
          </p:cNvPr>
          <p:cNvSpPr>
            <a:spLocks noGrp="1"/>
          </p:cNvSpPr>
          <p:nvPr>
            <p:ph type="sldNum" sz="quarter" idx="10"/>
          </p:nvPr>
        </p:nvSpPr>
        <p:spPr/>
        <p:txBody>
          <a:bodyPr/>
          <a:lstStyle/>
          <a:p>
            <a:pPr>
              <a:defRPr/>
            </a:pPr>
            <a:fld id="{2A7888CC-A97D-4440-8229-399165F08B27}" type="slidenum">
              <a:rPr lang="en-US" altLang="en-US" smtClean="0"/>
              <a:pPr>
                <a:defRPr/>
              </a:pPr>
              <a:t>3</a:t>
            </a:fld>
            <a:endParaRPr lang="en-US" altLang="en-US"/>
          </a:p>
        </p:txBody>
      </p:sp>
      <p:sp>
        <p:nvSpPr>
          <p:cNvPr id="3" name="Content Placeholder 2">
            <a:extLst>
              <a:ext uri="{FF2B5EF4-FFF2-40B4-BE49-F238E27FC236}">
                <a16:creationId xmlns:a16="http://schemas.microsoft.com/office/drawing/2014/main" id="{7B89C17F-5014-2EDF-DB38-56E5518CF65B}"/>
              </a:ext>
            </a:extLst>
          </p:cNvPr>
          <p:cNvSpPr>
            <a:spLocks noGrp="1"/>
          </p:cNvSpPr>
          <p:nvPr>
            <p:ph idx="13"/>
          </p:nvPr>
        </p:nvSpPr>
        <p:spPr>
          <a:xfrm>
            <a:off x="326779" y="1139951"/>
            <a:ext cx="4147139" cy="5402251"/>
          </a:xfrm>
        </p:spPr>
        <p:txBody>
          <a:bodyPr/>
          <a:lstStyle/>
          <a:p>
            <a:r>
              <a:rPr lang="en-US" sz="1800" b="1"/>
              <a:t>Predictive Modeling Is…</a:t>
            </a:r>
          </a:p>
          <a:p>
            <a:pPr marL="285750" indent="-285750">
              <a:buFont typeface="Arial" panose="020B0604020202020204" pitchFamily="34" charset="0"/>
              <a:buChar char="•"/>
            </a:pPr>
            <a:r>
              <a:rPr lang="en-US" sz="1600"/>
              <a:t>…the use of statistical methods to identify patterns in data (predictors) that can help project a future event of interest (a target)</a:t>
            </a:r>
          </a:p>
          <a:p>
            <a:pPr marL="285750" indent="-285750">
              <a:buFont typeface="Arial" panose="020B0604020202020204" pitchFamily="34" charset="0"/>
              <a:buChar char="•"/>
            </a:pPr>
            <a:endParaRPr lang="en-US" sz="1600"/>
          </a:p>
          <a:p>
            <a:pPr marL="285750" indent="-285750">
              <a:buFont typeface="Arial" panose="020B0604020202020204" pitchFamily="34" charset="0"/>
              <a:buChar char="•"/>
            </a:pPr>
            <a:endParaRPr lang="en-US" sz="1600"/>
          </a:p>
          <a:p>
            <a:pPr marL="285750" indent="-285750">
              <a:buFont typeface="Arial" panose="020B0604020202020204" pitchFamily="34" charset="0"/>
              <a:buChar char="•"/>
            </a:pPr>
            <a:r>
              <a:rPr lang="en-US" sz="1600"/>
              <a:t>…used to better understand how contract and policyholder characteristics influence key policyholder behaviors such as lapse rates, mortality rates, and withdrawal activity</a:t>
            </a:r>
          </a:p>
          <a:p>
            <a:endParaRPr lang="en-US" sz="1800"/>
          </a:p>
          <a:p>
            <a:endParaRPr lang="en-US" sz="1800"/>
          </a:p>
          <a:p>
            <a:pPr marL="285750" indent="-285750">
              <a:buFont typeface="Arial" panose="020B0604020202020204" pitchFamily="34" charset="0"/>
              <a:buChar char="•"/>
            </a:pPr>
            <a:r>
              <a:rPr lang="en-US" sz="1600"/>
              <a:t>…only reliable when analyzing a sufficiently large set of data over a relevant historical period of time</a:t>
            </a:r>
            <a:endParaRPr lang="en-US" sz="1800"/>
          </a:p>
          <a:p>
            <a:pPr marL="285750" indent="-285750">
              <a:buFont typeface="Arial" panose="020B0604020202020204" pitchFamily="34" charset="0"/>
              <a:buChar char="•"/>
            </a:pPr>
            <a:endParaRPr lang="en-US" sz="1800"/>
          </a:p>
          <a:p>
            <a:endParaRPr lang="en-US" sz="1800"/>
          </a:p>
        </p:txBody>
      </p:sp>
      <p:sp>
        <p:nvSpPr>
          <p:cNvPr id="4" name="Content Placeholder 3">
            <a:extLst>
              <a:ext uri="{FF2B5EF4-FFF2-40B4-BE49-F238E27FC236}">
                <a16:creationId xmlns:a16="http://schemas.microsoft.com/office/drawing/2014/main" id="{4E798320-63ED-FD95-10C2-E134AB2B558D}"/>
              </a:ext>
            </a:extLst>
          </p:cNvPr>
          <p:cNvSpPr>
            <a:spLocks noGrp="1"/>
          </p:cNvSpPr>
          <p:nvPr>
            <p:ph idx="15"/>
          </p:nvPr>
        </p:nvSpPr>
        <p:spPr>
          <a:xfrm>
            <a:off x="4650223" y="1139951"/>
            <a:ext cx="4059138" cy="5331736"/>
          </a:xfrm>
        </p:spPr>
        <p:txBody>
          <a:bodyPr/>
          <a:lstStyle/>
          <a:p>
            <a:r>
              <a:rPr lang="en-US" sz="1800" b="1"/>
              <a:t>Predictive Modeling is NOT…</a:t>
            </a:r>
            <a:endParaRPr lang="en-US" sz="1800"/>
          </a:p>
          <a:p>
            <a:pPr marL="285750" indent="-285750">
              <a:buFont typeface="Arial" panose="020B0604020202020204" pitchFamily="34" charset="0"/>
              <a:buChar char="•"/>
            </a:pPr>
            <a:r>
              <a:rPr lang="en-US" sz="1800"/>
              <a:t>…</a:t>
            </a:r>
            <a:r>
              <a:rPr lang="en-US" sz="1600"/>
              <a:t>intended to make definitive predictions about individuals</a:t>
            </a:r>
          </a:p>
          <a:p>
            <a:pPr marL="285750" indent="-285750">
              <a:buFont typeface="Arial" panose="020B0604020202020204" pitchFamily="34" charset="0"/>
              <a:buChar char="•"/>
            </a:pPr>
            <a:endParaRPr lang="en-US" i="1"/>
          </a:p>
          <a:p>
            <a:pPr marL="285750" indent="-285750">
              <a:buFont typeface="Arial" panose="020B0604020202020204" pitchFamily="34" charset="0"/>
              <a:buChar char="•"/>
            </a:pPr>
            <a:endParaRPr lang="en-US" i="1"/>
          </a:p>
          <a:p>
            <a:pPr marL="285750" indent="-285750">
              <a:buFont typeface="Arial" panose="020B0604020202020204" pitchFamily="34" charset="0"/>
              <a:buChar char="•"/>
            </a:pPr>
            <a:endParaRPr lang="en-US" i="1"/>
          </a:p>
          <a:p>
            <a:pPr marL="285750" indent="-285750">
              <a:buFont typeface="Arial" panose="020B0604020202020204" pitchFamily="34" charset="0"/>
              <a:buChar char="•"/>
            </a:pPr>
            <a:endParaRPr lang="en-US" i="1"/>
          </a:p>
          <a:p>
            <a:pPr marL="285750" indent="-285750">
              <a:buFont typeface="Arial" panose="020B0604020202020204" pitchFamily="34" charset="0"/>
              <a:buChar char="•"/>
            </a:pPr>
            <a:r>
              <a:rPr lang="en-US" sz="1600"/>
              <a:t>…intended to be overly complicated and difficult for people to understand</a:t>
            </a:r>
          </a:p>
          <a:p>
            <a:pPr marL="285750" indent="-285750">
              <a:buFont typeface="Arial" panose="020B0604020202020204" pitchFamily="34" charset="0"/>
              <a:buChar char="•"/>
            </a:pPr>
            <a:endParaRPr lang="en-US" sz="1600" i="1"/>
          </a:p>
          <a:p>
            <a:endParaRPr lang="en-US" sz="1600" i="1"/>
          </a:p>
          <a:p>
            <a:endParaRPr lang="en-US" sz="1600" i="1"/>
          </a:p>
          <a:p>
            <a:endParaRPr lang="en-US" sz="1600" i="1"/>
          </a:p>
          <a:p>
            <a:pPr marL="285750" indent="-285750">
              <a:buFont typeface="Arial" panose="020B0604020202020204" pitchFamily="34" charset="0"/>
              <a:buChar char="•"/>
            </a:pPr>
            <a:r>
              <a:rPr lang="en-US" sz="1600"/>
              <a:t>…perfect – all models and assumptions are wrong to a certain degree</a:t>
            </a:r>
          </a:p>
        </p:txBody>
      </p:sp>
      <p:sp>
        <p:nvSpPr>
          <p:cNvPr id="8" name="Title 3">
            <a:extLst>
              <a:ext uri="{FF2B5EF4-FFF2-40B4-BE49-F238E27FC236}">
                <a16:creationId xmlns:a16="http://schemas.microsoft.com/office/drawing/2014/main" id="{08EAE1AA-6AA1-9E31-9475-9BA2B1389EE1}"/>
              </a:ext>
            </a:extLst>
          </p:cNvPr>
          <p:cNvSpPr>
            <a:spLocks noGrp="1"/>
          </p:cNvSpPr>
          <p:nvPr>
            <p:ph type="title"/>
          </p:nvPr>
        </p:nvSpPr>
        <p:spPr>
          <a:xfrm>
            <a:off x="322263" y="222250"/>
            <a:ext cx="7027862" cy="685800"/>
          </a:xfrm>
        </p:spPr>
        <p:txBody>
          <a:bodyPr/>
          <a:lstStyle/>
          <a:p>
            <a:r>
              <a:rPr lang="en-US" b="0" i="1"/>
              <a:t>Predictive Modeling 101</a:t>
            </a:r>
            <a:br>
              <a:rPr lang="en-US" b="0" i="1"/>
            </a:br>
            <a:r>
              <a:rPr lang="en-US"/>
              <a:t>What is Predictive Modeling (and What is it Not)?</a:t>
            </a:r>
            <a:endParaRPr lang="en-US" b="0" i="1"/>
          </a:p>
        </p:txBody>
      </p:sp>
      <p:cxnSp>
        <p:nvCxnSpPr>
          <p:cNvPr id="10" name="Straight Connector 9">
            <a:extLst>
              <a:ext uri="{FF2B5EF4-FFF2-40B4-BE49-F238E27FC236}">
                <a16:creationId xmlns:a16="http://schemas.microsoft.com/office/drawing/2014/main" id="{AAB6CEB8-BB7E-2255-964A-BCF69BDC1001}"/>
              </a:ext>
            </a:extLst>
          </p:cNvPr>
          <p:cNvCxnSpPr/>
          <p:nvPr/>
        </p:nvCxnSpPr>
        <p:spPr>
          <a:xfrm>
            <a:off x="4498384" y="1139951"/>
            <a:ext cx="0" cy="53317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352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DAE5CC6-3830-E6A1-D6E2-22DA19E0A7BC}"/>
              </a:ext>
            </a:extLst>
          </p:cNvPr>
          <p:cNvPicPr>
            <a:picLocks noChangeAspect="1"/>
          </p:cNvPicPr>
          <p:nvPr/>
        </p:nvPicPr>
        <p:blipFill>
          <a:blip r:embed="rId2"/>
          <a:stretch>
            <a:fillRect/>
          </a:stretch>
        </p:blipFill>
        <p:spPr>
          <a:xfrm>
            <a:off x="6617081" y="2849172"/>
            <a:ext cx="2110188" cy="1538197"/>
          </a:xfrm>
          <a:prstGeom prst="rect">
            <a:avLst/>
          </a:prstGeom>
        </p:spPr>
      </p:pic>
      <p:sp>
        <p:nvSpPr>
          <p:cNvPr id="2" name="Slide Number Placeholder 1">
            <a:extLst>
              <a:ext uri="{FF2B5EF4-FFF2-40B4-BE49-F238E27FC236}">
                <a16:creationId xmlns:a16="http://schemas.microsoft.com/office/drawing/2014/main" id="{D2FCF283-5E32-059B-A186-43CC8299D03D}"/>
              </a:ext>
            </a:extLst>
          </p:cNvPr>
          <p:cNvSpPr>
            <a:spLocks noGrp="1"/>
          </p:cNvSpPr>
          <p:nvPr>
            <p:ph type="sldNum" sz="quarter" idx="10"/>
          </p:nvPr>
        </p:nvSpPr>
        <p:spPr/>
        <p:txBody>
          <a:bodyPr/>
          <a:lstStyle/>
          <a:p>
            <a:pPr>
              <a:defRPr/>
            </a:pPr>
            <a:fld id="{1188F9D2-5B65-4C92-8FFB-3F149C9EBFE1}" type="slidenum">
              <a:rPr lang="en-US" altLang="en-US" smtClean="0"/>
              <a:pPr>
                <a:defRPr/>
              </a:pPr>
              <a:t>4</a:t>
            </a:fld>
            <a:endParaRPr lang="en-US" altLang="en-US"/>
          </a:p>
        </p:txBody>
      </p:sp>
      <p:sp>
        <p:nvSpPr>
          <p:cNvPr id="3" name="Content Placeholder 2">
            <a:extLst>
              <a:ext uri="{FF2B5EF4-FFF2-40B4-BE49-F238E27FC236}">
                <a16:creationId xmlns:a16="http://schemas.microsoft.com/office/drawing/2014/main" id="{AFE7DD58-33BB-33B2-4890-BD5374D8A1E3}"/>
              </a:ext>
            </a:extLst>
          </p:cNvPr>
          <p:cNvSpPr>
            <a:spLocks noGrp="1"/>
          </p:cNvSpPr>
          <p:nvPr>
            <p:ph idx="1"/>
          </p:nvPr>
        </p:nvSpPr>
        <p:spPr>
          <a:xfrm>
            <a:off x="235524" y="1211344"/>
            <a:ext cx="8530835" cy="1305613"/>
          </a:xfrm>
        </p:spPr>
        <p:txBody>
          <a:bodyPr/>
          <a:lstStyle/>
          <a:p>
            <a:pPr marL="285750" indent="-285750">
              <a:buFont typeface="Arial" panose="020B0604020202020204" pitchFamily="34" charset="0"/>
              <a:buChar char="•"/>
            </a:pPr>
            <a:r>
              <a:rPr lang="en-US" b="1"/>
              <a:t>Generalized Linear Model</a:t>
            </a:r>
            <a:r>
              <a:rPr lang="en-US"/>
              <a:t>: A formula that expresses the relationship between one dependent variable (the target) and a series of other independent variables (the predictors)</a:t>
            </a:r>
          </a:p>
          <a:p>
            <a:pPr marL="675085" lvl="2" indent="-285750"/>
            <a:r>
              <a:rPr lang="en-US"/>
              <a:t>Formula is calibrated such that the error between the target and predictors is minimized</a:t>
            </a:r>
          </a:p>
          <a:p>
            <a:pPr marL="675085" lvl="2" indent="-285750"/>
            <a:r>
              <a:rPr lang="en-US"/>
              <a:t>Requires an assumption about the distribution of the target variable</a:t>
            </a:r>
          </a:p>
          <a:p>
            <a:pPr marL="675085" lvl="2" indent="-285750"/>
            <a:r>
              <a:rPr lang="en-US"/>
              <a:t>For simple linear regression, this is a line of best fit</a:t>
            </a:r>
          </a:p>
          <a:p>
            <a:pPr marL="285750" indent="-285750"/>
            <a:endParaRPr lang="en-US"/>
          </a:p>
          <a:p>
            <a:pPr marL="285750" indent="-285750"/>
            <a:endParaRPr lang="en-US"/>
          </a:p>
          <a:p>
            <a:pPr marL="501254" lvl="1" indent="-285750"/>
            <a:endParaRPr lang="en-US" sz="1600"/>
          </a:p>
        </p:txBody>
      </p:sp>
      <p:sp>
        <p:nvSpPr>
          <p:cNvPr id="4" name="Title 3">
            <a:extLst>
              <a:ext uri="{FF2B5EF4-FFF2-40B4-BE49-F238E27FC236}">
                <a16:creationId xmlns:a16="http://schemas.microsoft.com/office/drawing/2014/main" id="{3DAD2393-9639-B270-91B8-6C236FD743A5}"/>
              </a:ext>
            </a:extLst>
          </p:cNvPr>
          <p:cNvSpPr>
            <a:spLocks noGrp="1"/>
          </p:cNvSpPr>
          <p:nvPr>
            <p:ph type="title"/>
          </p:nvPr>
        </p:nvSpPr>
        <p:spPr/>
        <p:txBody>
          <a:bodyPr/>
          <a:lstStyle/>
          <a:p>
            <a:r>
              <a:rPr lang="en-US" b="0" i="1"/>
              <a:t>Predictive Modeling 101</a:t>
            </a:r>
            <a:br>
              <a:rPr lang="en-US" b="0" i="1"/>
            </a:br>
            <a:r>
              <a:rPr lang="en-US"/>
              <a:t>Crash Course on Regression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BF3C614-EBEB-D155-BBE9-8A2218E39557}"/>
                  </a:ext>
                </a:extLst>
              </p:cNvPr>
              <p:cNvSpPr txBox="1"/>
              <p:nvPr/>
            </p:nvSpPr>
            <p:spPr>
              <a:xfrm>
                <a:off x="208392" y="2884243"/>
                <a:ext cx="5730029" cy="1666675"/>
              </a:xfrm>
              <a:prstGeom prst="rect">
                <a:avLst/>
              </a:prstGeom>
              <a:noFill/>
            </p:spPr>
            <p:txBody>
              <a:bodyPr wrap="square" rtlCol="0">
                <a:spAutoFit/>
              </a:bodyPr>
              <a:lstStyle/>
              <a:p>
                <a:pPr marL="285750" indent="-285750">
                  <a:spcBef>
                    <a:spcPts val="450"/>
                  </a:spcBef>
                  <a:buFont typeface="Arial" panose="020B0604020202020204" pitchFamily="34" charset="0"/>
                  <a:buChar char="•"/>
                </a:pPr>
                <a:r>
                  <a:rPr lang="en-US" sz="1400">
                    <a:latin typeface="Century Gothic" panose="020B0502020202020204" pitchFamily="34" charset="0"/>
                  </a:rPr>
                  <a:t>The modeling of probabilities can be accomplished in many situations by using a logistic regression</a:t>
                </a:r>
              </a:p>
              <a:p>
                <a:pPr marL="675085" lvl="2" indent="-285750">
                  <a:spcBef>
                    <a:spcPts val="300"/>
                  </a:spcBef>
                  <a:buFont typeface="Apple Symbols" panose="02000000000000000000" pitchFamily="2" charset="-79"/>
                  <a:buChar char="⎻"/>
                </a:pPr>
                <a14:m>
                  <m:oMath xmlns:m="http://schemas.openxmlformats.org/officeDocument/2006/math">
                    <m:r>
                      <a:rPr lang="en-US" sz="1200">
                        <a:latin typeface="Cambria Math" panose="02040503050406030204" pitchFamily="18" charset="0"/>
                      </a:rPr>
                      <m:t>𝑌</m:t>
                    </m:r>
                    <m:r>
                      <a:rPr lang="en-US" sz="1200">
                        <a:latin typeface="Cambria Math" panose="02040503050406030204" pitchFamily="18" charset="0"/>
                      </a:rPr>
                      <m:t>=</m:t>
                    </m:r>
                    <m:sSub>
                      <m:sSubPr>
                        <m:ctrlPr>
                          <a:rPr lang="en-US" sz="1200" i="1">
                            <a:latin typeface="Cambria Math" panose="02040503050406030204" pitchFamily="18" charset="0"/>
                          </a:rPr>
                        </m:ctrlPr>
                      </m:sSubPr>
                      <m:e>
                        <m:r>
                          <a:rPr lang="en-US" sz="1200">
                            <a:latin typeface="Cambria Math" panose="02040503050406030204" pitchFamily="18" charset="0"/>
                          </a:rPr>
                          <m:t>𝐵</m:t>
                        </m:r>
                      </m:e>
                      <m:sub>
                        <m:r>
                          <a:rPr lang="en-US" sz="1200">
                            <a:latin typeface="Cambria Math" panose="02040503050406030204" pitchFamily="18" charset="0"/>
                          </a:rPr>
                          <m:t>0</m:t>
                        </m:r>
                      </m:sub>
                    </m:sSub>
                    <m:r>
                      <a:rPr lang="en-US" sz="1200">
                        <a:latin typeface="Cambria Math" panose="02040503050406030204" pitchFamily="18" charset="0"/>
                      </a:rPr>
                      <m:t>+</m:t>
                    </m:r>
                    <m:sSub>
                      <m:sSubPr>
                        <m:ctrlPr>
                          <a:rPr lang="en-US" sz="1200" i="1">
                            <a:latin typeface="Cambria Math" panose="02040503050406030204" pitchFamily="18" charset="0"/>
                          </a:rPr>
                        </m:ctrlPr>
                      </m:sSubPr>
                      <m:e>
                        <m:r>
                          <a:rPr lang="en-US" sz="1200">
                            <a:latin typeface="Cambria Math" panose="02040503050406030204" pitchFamily="18" charset="0"/>
                          </a:rPr>
                          <m:t>𝐵</m:t>
                        </m:r>
                      </m:e>
                      <m:sub>
                        <m:r>
                          <a:rPr lang="en-US" sz="1200">
                            <a:latin typeface="Cambria Math" panose="02040503050406030204" pitchFamily="18" charset="0"/>
                          </a:rPr>
                          <m:t>1</m:t>
                        </m:r>
                      </m:sub>
                    </m:sSub>
                    <m:r>
                      <a:rPr lang="en-US" sz="1200">
                        <a:latin typeface="Cambria Math" panose="02040503050406030204" pitchFamily="18" charset="0"/>
                      </a:rPr>
                      <m:t>∗</m:t>
                    </m:r>
                    <m:sSub>
                      <m:sSubPr>
                        <m:ctrlPr>
                          <a:rPr lang="en-US" sz="1200" i="1">
                            <a:latin typeface="Cambria Math" panose="02040503050406030204" pitchFamily="18" charset="0"/>
                          </a:rPr>
                        </m:ctrlPr>
                      </m:sSubPr>
                      <m:e>
                        <m:r>
                          <a:rPr lang="en-US" sz="1200">
                            <a:latin typeface="Cambria Math" panose="02040503050406030204" pitchFamily="18" charset="0"/>
                          </a:rPr>
                          <m:t>𝑋</m:t>
                        </m:r>
                      </m:e>
                      <m:sub>
                        <m:r>
                          <a:rPr lang="en-US" sz="1200">
                            <a:latin typeface="Cambria Math" panose="02040503050406030204" pitchFamily="18" charset="0"/>
                          </a:rPr>
                          <m:t>1</m:t>
                        </m:r>
                      </m:sub>
                    </m:sSub>
                    <m:r>
                      <a:rPr lang="en-US" sz="1200">
                        <a:latin typeface="Cambria Math" panose="02040503050406030204" pitchFamily="18" charset="0"/>
                      </a:rPr>
                      <m:t>+…+</m:t>
                    </m:r>
                    <m:sSub>
                      <m:sSubPr>
                        <m:ctrlPr>
                          <a:rPr lang="en-US" sz="1200" i="1">
                            <a:latin typeface="Cambria Math" panose="02040503050406030204" pitchFamily="18" charset="0"/>
                          </a:rPr>
                        </m:ctrlPr>
                      </m:sSubPr>
                      <m:e>
                        <m:r>
                          <a:rPr lang="en-US" sz="1200">
                            <a:latin typeface="Cambria Math" panose="02040503050406030204" pitchFamily="18" charset="0"/>
                          </a:rPr>
                          <m:t>𝐵</m:t>
                        </m:r>
                      </m:e>
                      <m:sub>
                        <m:r>
                          <a:rPr lang="en-US" sz="1200">
                            <a:latin typeface="Cambria Math" panose="02040503050406030204" pitchFamily="18" charset="0"/>
                          </a:rPr>
                          <m:t>𝑛</m:t>
                        </m:r>
                      </m:sub>
                    </m:sSub>
                    <m:r>
                      <a:rPr lang="en-US" sz="1200">
                        <a:latin typeface="Cambria Math" panose="02040503050406030204" pitchFamily="18" charset="0"/>
                      </a:rPr>
                      <m:t>∗</m:t>
                    </m:r>
                    <m:sSub>
                      <m:sSubPr>
                        <m:ctrlPr>
                          <a:rPr lang="en-US" sz="1200" i="1">
                            <a:latin typeface="Cambria Math" panose="02040503050406030204" pitchFamily="18" charset="0"/>
                          </a:rPr>
                        </m:ctrlPr>
                      </m:sSubPr>
                      <m:e>
                        <m:r>
                          <a:rPr lang="en-US" sz="1200">
                            <a:latin typeface="Cambria Math" panose="02040503050406030204" pitchFamily="18" charset="0"/>
                          </a:rPr>
                          <m:t>𝑋</m:t>
                        </m:r>
                      </m:e>
                      <m:sub>
                        <m:r>
                          <a:rPr lang="en-US" sz="1200">
                            <a:latin typeface="Cambria Math" panose="02040503050406030204" pitchFamily="18" charset="0"/>
                          </a:rPr>
                          <m:t>𝑛</m:t>
                        </m:r>
                      </m:sub>
                    </m:sSub>
                  </m:oMath>
                </a14:m>
                <a:r>
                  <a:rPr lang="en-US" sz="1200">
                    <a:latin typeface="Century Gothic" panose="020B0502020202020204" pitchFamily="34" charset="0"/>
                  </a:rPr>
                  <a:t> (where B’s are coefficients, X’s are predictors, and Y is the target)</a:t>
                </a:r>
              </a:p>
              <a:p>
                <a:pPr marL="675085" lvl="2" indent="-285750">
                  <a:spcBef>
                    <a:spcPts val="300"/>
                  </a:spcBef>
                  <a:buFont typeface="Apple Symbols" panose="02000000000000000000" pitchFamily="2" charset="-79"/>
                  <a:buChar char="⎻"/>
                </a:pPr>
                <a:r>
                  <a:rPr lang="en-US" sz="1200">
                    <a:latin typeface="Century Gothic" panose="020B0502020202020204" pitchFamily="34" charset="0"/>
                  </a:rPr>
                  <a:t>Logistic function: </a:t>
                </a:r>
                <a14:m>
                  <m:oMath xmlns:m="http://schemas.openxmlformats.org/officeDocument/2006/math">
                    <m:r>
                      <a:rPr lang="en-US" sz="1200">
                        <a:latin typeface="Cambria Math" panose="02040503050406030204" pitchFamily="18" charset="0"/>
                      </a:rPr>
                      <m:t>𝑝</m:t>
                    </m:r>
                    <m:r>
                      <a:rPr lang="en-US" sz="1200">
                        <a:latin typeface="Cambria Math" panose="02040503050406030204" pitchFamily="18" charset="0"/>
                      </a:rPr>
                      <m:t>(</m:t>
                    </m:r>
                    <m:r>
                      <a:rPr lang="en-US" sz="1200">
                        <a:latin typeface="Cambria Math" panose="02040503050406030204" pitchFamily="18" charset="0"/>
                      </a:rPr>
                      <m:t>𝑌</m:t>
                    </m:r>
                    <m:r>
                      <a:rPr lang="en-US" sz="1200">
                        <a:latin typeface="Cambria Math" panose="02040503050406030204" pitchFamily="18" charset="0"/>
                      </a:rPr>
                      <m:t>)=</m:t>
                    </m:r>
                    <m:f>
                      <m:fPr>
                        <m:ctrlPr>
                          <a:rPr lang="en-US" sz="1200" i="1">
                            <a:latin typeface="Cambria Math" panose="02040503050406030204" pitchFamily="18" charset="0"/>
                          </a:rPr>
                        </m:ctrlPr>
                      </m:fPr>
                      <m:num>
                        <m:r>
                          <a:rPr lang="en-US" sz="1200">
                            <a:latin typeface="Cambria Math" panose="02040503050406030204" pitchFamily="18" charset="0"/>
                          </a:rPr>
                          <m:t>1</m:t>
                        </m:r>
                      </m:num>
                      <m:den>
                        <m:r>
                          <a:rPr lang="en-US" sz="1200">
                            <a:latin typeface="Cambria Math" panose="02040503050406030204" pitchFamily="18" charset="0"/>
                          </a:rPr>
                          <m:t>1+</m:t>
                        </m:r>
                        <m:func>
                          <m:funcPr>
                            <m:ctrlPr>
                              <a:rPr lang="en-US" sz="1200" i="1">
                                <a:latin typeface="Cambria Math" panose="02040503050406030204" pitchFamily="18" charset="0"/>
                              </a:rPr>
                            </m:ctrlPr>
                          </m:funcPr>
                          <m:fName>
                            <m:r>
                              <m:rPr>
                                <m:sty m:val="p"/>
                              </m:rPr>
                              <a:rPr lang="en-US" sz="1200">
                                <a:latin typeface="Cambria Math" panose="02040503050406030204" pitchFamily="18" charset="0"/>
                              </a:rPr>
                              <m:t>exp</m:t>
                            </m:r>
                          </m:fName>
                          <m:e>
                            <m:d>
                              <m:dPr>
                                <m:ctrlPr>
                                  <a:rPr lang="en-US" sz="1200" i="1">
                                    <a:latin typeface="Cambria Math" panose="02040503050406030204" pitchFamily="18" charset="0"/>
                                  </a:rPr>
                                </m:ctrlPr>
                              </m:dPr>
                              <m:e>
                                <m:r>
                                  <a:rPr lang="en-US" sz="1200">
                                    <a:latin typeface="Cambria Math" panose="02040503050406030204" pitchFamily="18" charset="0"/>
                                  </a:rPr>
                                  <m:t>−</m:t>
                                </m:r>
                                <m:r>
                                  <a:rPr lang="en-US" sz="1200">
                                    <a:latin typeface="Cambria Math" panose="02040503050406030204" pitchFamily="18" charset="0"/>
                                  </a:rPr>
                                  <m:t>𝑌</m:t>
                                </m:r>
                              </m:e>
                            </m:d>
                          </m:e>
                        </m:func>
                      </m:den>
                    </m:f>
                  </m:oMath>
                </a14:m>
                <a:endParaRPr lang="en-US" sz="1200">
                  <a:latin typeface="Century Gothic" panose="020B0502020202020204" pitchFamily="34" charset="0"/>
                </a:endParaRPr>
              </a:p>
              <a:p>
                <a:pPr marL="675085" lvl="2" indent="-285750">
                  <a:spcBef>
                    <a:spcPts val="300"/>
                  </a:spcBef>
                  <a:buFont typeface="Apple Symbols" panose="02000000000000000000" pitchFamily="2" charset="-79"/>
                  <a:buChar char="⎻"/>
                </a:pPr>
                <a:r>
                  <a:rPr lang="en-US" sz="1200">
                    <a:latin typeface="Century Gothic" panose="020B0502020202020204" pitchFamily="34" charset="0"/>
                  </a:rPr>
                  <a:t>The logistic function is bounded by 0 and 1 so is ideal for deriving assumptions that take the form of probabilities such as lapse rates</a:t>
                </a:r>
              </a:p>
            </p:txBody>
          </p:sp>
        </mc:Choice>
        <mc:Fallback xmlns="">
          <p:sp>
            <p:nvSpPr>
              <p:cNvPr id="6" name="TextBox 5">
                <a:extLst>
                  <a:ext uri="{FF2B5EF4-FFF2-40B4-BE49-F238E27FC236}">
                    <a16:creationId xmlns:a16="http://schemas.microsoft.com/office/drawing/2014/main" id="{CBF3C614-EBEB-D155-BBE9-8A2218E39557}"/>
                  </a:ext>
                </a:extLst>
              </p:cNvPr>
              <p:cNvSpPr txBox="1">
                <a:spLocks noRot="1" noChangeAspect="1" noMove="1" noResize="1" noEditPoints="1" noAdjustHandles="1" noChangeArrowheads="1" noChangeShapeType="1" noTextEdit="1"/>
              </p:cNvSpPr>
              <p:nvPr/>
            </p:nvSpPr>
            <p:spPr>
              <a:xfrm>
                <a:off x="208392" y="2884243"/>
                <a:ext cx="5730029" cy="1666675"/>
              </a:xfrm>
              <a:prstGeom prst="rect">
                <a:avLst/>
              </a:prstGeom>
              <a:blipFill>
                <a:blip r:embed="rId3"/>
                <a:stretch>
                  <a:fillRect l="-106" t="-730" b="-14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509DC81-A671-687E-1D53-D1A21DE49ABE}"/>
                  </a:ext>
                </a:extLst>
              </p:cNvPr>
              <p:cNvSpPr txBox="1"/>
              <p:nvPr/>
            </p:nvSpPr>
            <p:spPr>
              <a:xfrm>
                <a:off x="321979" y="5059479"/>
                <a:ext cx="8307671" cy="969496"/>
              </a:xfrm>
              <a:prstGeom prst="rect">
                <a:avLst/>
              </a:prstGeom>
              <a:noFill/>
            </p:spPr>
            <p:txBody>
              <a:bodyPr wrap="square" rtlCol="0">
                <a:spAutoFit/>
              </a:bodyPr>
              <a:lstStyle/>
              <a:p>
                <a:pPr marL="285750" indent="-285750">
                  <a:spcBef>
                    <a:spcPts val="450"/>
                  </a:spcBef>
                  <a:buFont typeface="Arial" panose="020B0604020202020204" pitchFamily="34" charset="0"/>
                  <a:buChar char="•"/>
                </a:pPr>
                <a:r>
                  <a:rPr lang="en-US" sz="1400">
                    <a:latin typeface="Century Gothic" panose="020B0502020202020204" pitchFamily="34" charset="0"/>
                  </a:rPr>
                  <a:t>Mortality rates can be modeled starting with an industry mortality table and applying multiplicative adjustments based on the following formula:</a:t>
                </a:r>
              </a:p>
              <a:p>
                <a:pPr marL="675085" lvl="2" indent="-285750">
                  <a:spcBef>
                    <a:spcPts val="300"/>
                  </a:spcBef>
                  <a:buFont typeface="Apple Symbols" panose="02000000000000000000" pitchFamily="2" charset="-79"/>
                  <a:buChar char="⎻"/>
                </a:pPr>
                <a:r>
                  <a:rPr lang="en-US" sz="1200">
                    <a:latin typeface="Century Gothic" panose="020B0502020202020204" pitchFamily="34" charset="0"/>
                  </a:rPr>
                  <a:t>Y = Base probability * exp(</a:t>
                </a:r>
                <a14:m>
                  <m:oMath xmlns:m="http://schemas.openxmlformats.org/officeDocument/2006/math">
                    <m:sSub>
                      <m:sSubPr>
                        <m:ctrlPr>
                          <a:rPr lang="en-US" sz="1200" i="1">
                            <a:latin typeface="Cambria Math" panose="02040503050406030204" pitchFamily="18" charset="0"/>
                          </a:rPr>
                        </m:ctrlPr>
                      </m:sSubPr>
                      <m:e>
                        <m:r>
                          <a:rPr lang="en-US" sz="1200">
                            <a:latin typeface="Cambria Math" panose="02040503050406030204" pitchFamily="18" charset="0"/>
                          </a:rPr>
                          <m:t>𝐵</m:t>
                        </m:r>
                      </m:e>
                      <m:sub>
                        <m:r>
                          <a:rPr lang="en-US" sz="1200">
                            <a:latin typeface="Cambria Math" panose="02040503050406030204" pitchFamily="18" charset="0"/>
                          </a:rPr>
                          <m:t>0</m:t>
                        </m:r>
                      </m:sub>
                    </m:sSub>
                    <m:r>
                      <a:rPr lang="en-US" sz="1200">
                        <a:latin typeface="Cambria Math" panose="02040503050406030204" pitchFamily="18" charset="0"/>
                      </a:rPr>
                      <m:t>+</m:t>
                    </m:r>
                    <m:sSub>
                      <m:sSubPr>
                        <m:ctrlPr>
                          <a:rPr lang="en-US" sz="1200" i="1">
                            <a:latin typeface="Cambria Math" panose="02040503050406030204" pitchFamily="18" charset="0"/>
                          </a:rPr>
                        </m:ctrlPr>
                      </m:sSubPr>
                      <m:e>
                        <m:r>
                          <a:rPr lang="en-US" sz="1200">
                            <a:latin typeface="Cambria Math" panose="02040503050406030204" pitchFamily="18" charset="0"/>
                          </a:rPr>
                          <m:t>𝐵</m:t>
                        </m:r>
                      </m:e>
                      <m:sub>
                        <m:r>
                          <a:rPr lang="en-US" sz="1200">
                            <a:latin typeface="Cambria Math" panose="02040503050406030204" pitchFamily="18" charset="0"/>
                          </a:rPr>
                          <m:t>1</m:t>
                        </m:r>
                      </m:sub>
                    </m:sSub>
                    <m:r>
                      <a:rPr lang="en-US" sz="1200">
                        <a:latin typeface="Cambria Math" panose="02040503050406030204" pitchFamily="18" charset="0"/>
                      </a:rPr>
                      <m:t>∗</m:t>
                    </m:r>
                    <m:sSub>
                      <m:sSubPr>
                        <m:ctrlPr>
                          <a:rPr lang="en-US" sz="1200" i="1">
                            <a:latin typeface="Cambria Math" panose="02040503050406030204" pitchFamily="18" charset="0"/>
                          </a:rPr>
                        </m:ctrlPr>
                      </m:sSubPr>
                      <m:e>
                        <m:r>
                          <a:rPr lang="en-US" sz="1200">
                            <a:latin typeface="Cambria Math" panose="02040503050406030204" pitchFamily="18" charset="0"/>
                          </a:rPr>
                          <m:t>𝑋</m:t>
                        </m:r>
                      </m:e>
                      <m:sub>
                        <m:r>
                          <a:rPr lang="en-US" sz="1200">
                            <a:latin typeface="Cambria Math" panose="02040503050406030204" pitchFamily="18" charset="0"/>
                          </a:rPr>
                          <m:t>1</m:t>
                        </m:r>
                      </m:sub>
                    </m:sSub>
                    <m:r>
                      <a:rPr lang="en-US" sz="1200">
                        <a:latin typeface="Cambria Math" panose="02040503050406030204" pitchFamily="18" charset="0"/>
                      </a:rPr>
                      <m:t>+…+</m:t>
                    </m:r>
                    <m:sSub>
                      <m:sSubPr>
                        <m:ctrlPr>
                          <a:rPr lang="en-US" sz="1200" i="1">
                            <a:latin typeface="Cambria Math" panose="02040503050406030204" pitchFamily="18" charset="0"/>
                          </a:rPr>
                        </m:ctrlPr>
                      </m:sSubPr>
                      <m:e>
                        <m:r>
                          <a:rPr lang="en-US" sz="1200">
                            <a:latin typeface="Cambria Math" panose="02040503050406030204" pitchFamily="18" charset="0"/>
                          </a:rPr>
                          <m:t>𝐵</m:t>
                        </m:r>
                      </m:e>
                      <m:sub>
                        <m:r>
                          <a:rPr lang="en-US" sz="1200">
                            <a:latin typeface="Cambria Math" panose="02040503050406030204" pitchFamily="18" charset="0"/>
                          </a:rPr>
                          <m:t>𝑛</m:t>
                        </m:r>
                      </m:sub>
                    </m:sSub>
                    <m:r>
                      <a:rPr lang="en-US" sz="1200">
                        <a:latin typeface="Cambria Math" panose="02040503050406030204" pitchFamily="18" charset="0"/>
                      </a:rPr>
                      <m:t>∗</m:t>
                    </m:r>
                    <m:sSub>
                      <m:sSubPr>
                        <m:ctrlPr>
                          <a:rPr lang="en-US" sz="1200" i="1">
                            <a:latin typeface="Cambria Math" panose="02040503050406030204" pitchFamily="18" charset="0"/>
                          </a:rPr>
                        </m:ctrlPr>
                      </m:sSubPr>
                      <m:e>
                        <m:r>
                          <a:rPr lang="en-US" sz="1200">
                            <a:latin typeface="Cambria Math" panose="02040503050406030204" pitchFamily="18" charset="0"/>
                          </a:rPr>
                          <m:t>𝑋</m:t>
                        </m:r>
                      </m:e>
                      <m:sub>
                        <m:r>
                          <a:rPr lang="en-US" sz="1200">
                            <a:latin typeface="Cambria Math" panose="02040503050406030204" pitchFamily="18" charset="0"/>
                          </a:rPr>
                          <m:t>𝑛</m:t>
                        </m:r>
                      </m:sub>
                    </m:sSub>
                  </m:oMath>
                </a14:m>
                <a:r>
                  <a:rPr lang="en-US" sz="1200">
                    <a:latin typeface="Century Gothic" panose="020B0502020202020204" pitchFamily="34" charset="0"/>
                  </a:rPr>
                  <a:t> )</a:t>
                </a:r>
              </a:p>
              <a:p>
                <a:pPr marL="389335" lvl="2">
                  <a:spcBef>
                    <a:spcPts val="300"/>
                  </a:spcBef>
                </a:pPr>
                <a:r>
                  <a:rPr lang="en-US" sz="1200">
                    <a:latin typeface="Century Gothic" panose="020B0502020202020204" pitchFamily="34" charset="0"/>
                  </a:rPr>
                  <a:t>          = Base probability * exp(</a:t>
                </a:r>
                <a14:m>
                  <m:oMath xmlns:m="http://schemas.openxmlformats.org/officeDocument/2006/math">
                    <m:sSub>
                      <m:sSubPr>
                        <m:ctrlPr>
                          <a:rPr lang="en-US" sz="1200" i="1">
                            <a:latin typeface="Cambria Math" panose="02040503050406030204" pitchFamily="18" charset="0"/>
                          </a:rPr>
                        </m:ctrlPr>
                      </m:sSubPr>
                      <m:e>
                        <m:r>
                          <a:rPr lang="en-US" sz="1200">
                            <a:latin typeface="Cambria Math" panose="02040503050406030204" pitchFamily="18" charset="0"/>
                          </a:rPr>
                          <m:t>𝐵</m:t>
                        </m:r>
                      </m:e>
                      <m:sub>
                        <m:r>
                          <a:rPr lang="en-US" sz="1200">
                            <a:latin typeface="Cambria Math" panose="02040503050406030204" pitchFamily="18" charset="0"/>
                          </a:rPr>
                          <m:t>0</m:t>
                        </m:r>
                      </m:sub>
                    </m:sSub>
                  </m:oMath>
                </a14:m>
                <a:r>
                  <a:rPr lang="en-US" sz="1200">
                    <a:latin typeface="Century Gothic" panose="020B0502020202020204" pitchFamily="34" charset="0"/>
                  </a:rPr>
                  <a:t>) * exp(</a:t>
                </a:r>
                <a14:m>
                  <m:oMath xmlns:m="http://schemas.openxmlformats.org/officeDocument/2006/math">
                    <m:sSub>
                      <m:sSubPr>
                        <m:ctrlPr>
                          <a:rPr lang="en-US" sz="1200" i="1">
                            <a:latin typeface="Cambria Math" panose="02040503050406030204" pitchFamily="18" charset="0"/>
                          </a:rPr>
                        </m:ctrlPr>
                      </m:sSubPr>
                      <m:e>
                        <m:r>
                          <a:rPr lang="en-US" sz="1200">
                            <a:latin typeface="Cambria Math" panose="02040503050406030204" pitchFamily="18" charset="0"/>
                          </a:rPr>
                          <m:t>𝐵</m:t>
                        </m:r>
                      </m:e>
                      <m:sub>
                        <m:r>
                          <a:rPr lang="en-US" sz="1200">
                            <a:latin typeface="Cambria Math" panose="02040503050406030204" pitchFamily="18" charset="0"/>
                          </a:rPr>
                          <m:t>1</m:t>
                        </m:r>
                      </m:sub>
                    </m:sSub>
                    <m:r>
                      <a:rPr lang="en-US" sz="1200">
                        <a:latin typeface="Cambria Math" panose="02040503050406030204" pitchFamily="18" charset="0"/>
                      </a:rPr>
                      <m:t>∗</m:t>
                    </m:r>
                    <m:sSub>
                      <m:sSubPr>
                        <m:ctrlPr>
                          <a:rPr lang="en-US" sz="1200" i="1">
                            <a:latin typeface="Cambria Math" panose="02040503050406030204" pitchFamily="18" charset="0"/>
                          </a:rPr>
                        </m:ctrlPr>
                      </m:sSubPr>
                      <m:e>
                        <m:r>
                          <a:rPr lang="en-US" sz="1200">
                            <a:latin typeface="Cambria Math" panose="02040503050406030204" pitchFamily="18" charset="0"/>
                          </a:rPr>
                          <m:t>𝑋</m:t>
                        </m:r>
                      </m:e>
                      <m:sub>
                        <m:r>
                          <a:rPr lang="en-US" sz="1200">
                            <a:latin typeface="Cambria Math" panose="02040503050406030204" pitchFamily="18" charset="0"/>
                          </a:rPr>
                          <m:t>1</m:t>
                        </m:r>
                      </m:sub>
                    </m:sSub>
                  </m:oMath>
                </a14:m>
                <a:r>
                  <a:rPr lang="en-US" sz="1200">
                    <a:latin typeface="Century Gothic" panose="020B0502020202020204" pitchFamily="34" charset="0"/>
                  </a:rPr>
                  <a:t>) * … * exp(</a:t>
                </a:r>
                <a14:m>
                  <m:oMath xmlns:m="http://schemas.openxmlformats.org/officeDocument/2006/math">
                    <m:sSub>
                      <m:sSubPr>
                        <m:ctrlPr>
                          <a:rPr lang="en-US" sz="1200" i="1">
                            <a:latin typeface="Cambria Math" panose="02040503050406030204" pitchFamily="18" charset="0"/>
                          </a:rPr>
                        </m:ctrlPr>
                      </m:sSubPr>
                      <m:e>
                        <m:r>
                          <a:rPr lang="en-US" sz="1200">
                            <a:latin typeface="Cambria Math" panose="02040503050406030204" pitchFamily="18" charset="0"/>
                          </a:rPr>
                          <m:t>𝐵</m:t>
                        </m:r>
                      </m:e>
                      <m:sub>
                        <m:r>
                          <a:rPr lang="en-US" sz="1200">
                            <a:latin typeface="Cambria Math" panose="02040503050406030204" pitchFamily="18" charset="0"/>
                          </a:rPr>
                          <m:t>𝑛</m:t>
                        </m:r>
                      </m:sub>
                    </m:sSub>
                    <m:r>
                      <a:rPr lang="en-US" sz="1200">
                        <a:latin typeface="Cambria Math" panose="02040503050406030204" pitchFamily="18" charset="0"/>
                      </a:rPr>
                      <m:t>∗</m:t>
                    </m:r>
                    <m:sSub>
                      <m:sSubPr>
                        <m:ctrlPr>
                          <a:rPr lang="en-US" sz="1200" i="1">
                            <a:latin typeface="Cambria Math" panose="02040503050406030204" pitchFamily="18" charset="0"/>
                          </a:rPr>
                        </m:ctrlPr>
                      </m:sSubPr>
                      <m:e>
                        <m:r>
                          <a:rPr lang="en-US" sz="1200">
                            <a:latin typeface="Cambria Math" panose="02040503050406030204" pitchFamily="18" charset="0"/>
                          </a:rPr>
                          <m:t>𝑋</m:t>
                        </m:r>
                      </m:e>
                      <m:sub>
                        <m:r>
                          <a:rPr lang="en-US" sz="1200">
                            <a:latin typeface="Cambria Math" panose="02040503050406030204" pitchFamily="18" charset="0"/>
                          </a:rPr>
                          <m:t>𝑛</m:t>
                        </m:r>
                      </m:sub>
                    </m:sSub>
                  </m:oMath>
                </a14:m>
                <a:r>
                  <a:rPr lang="en-US" sz="1200">
                    <a:latin typeface="Century Gothic" panose="020B0502020202020204" pitchFamily="34" charset="0"/>
                  </a:rPr>
                  <a:t>)</a:t>
                </a:r>
              </a:p>
            </p:txBody>
          </p:sp>
        </mc:Choice>
        <mc:Fallback xmlns="">
          <p:sp>
            <p:nvSpPr>
              <p:cNvPr id="7" name="TextBox 6">
                <a:extLst>
                  <a:ext uri="{FF2B5EF4-FFF2-40B4-BE49-F238E27FC236}">
                    <a16:creationId xmlns:a16="http://schemas.microsoft.com/office/drawing/2014/main" id="{D509DC81-A671-687E-1D53-D1A21DE49ABE}"/>
                  </a:ext>
                </a:extLst>
              </p:cNvPr>
              <p:cNvSpPr txBox="1">
                <a:spLocks noRot="1" noChangeAspect="1" noMove="1" noResize="1" noEditPoints="1" noAdjustHandles="1" noChangeArrowheads="1" noChangeShapeType="1" noTextEdit="1"/>
              </p:cNvSpPr>
              <p:nvPr/>
            </p:nvSpPr>
            <p:spPr>
              <a:xfrm>
                <a:off x="321979" y="5059479"/>
                <a:ext cx="8307671" cy="969496"/>
              </a:xfrm>
              <a:prstGeom prst="rect">
                <a:avLst/>
              </a:prstGeom>
              <a:blipFill>
                <a:blip r:embed="rId4"/>
                <a:stretch>
                  <a:fillRect l="-147" t="-1258" b="-4403"/>
                </a:stretch>
              </a:blipFill>
            </p:spPr>
            <p:txBody>
              <a:bodyPr/>
              <a:lstStyle/>
              <a:p>
                <a:r>
                  <a:rPr lang="en-US">
                    <a:noFill/>
                  </a:rPr>
                  <a:t> </a:t>
                </a:r>
              </a:p>
            </p:txBody>
          </p:sp>
        </mc:Fallback>
      </mc:AlternateContent>
      <p:cxnSp>
        <p:nvCxnSpPr>
          <p:cNvPr id="9" name="Straight Connector 8">
            <a:extLst>
              <a:ext uri="{FF2B5EF4-FFF2-40B4-BE49-F238E27FC236}">
                <a16:creationId xmlns:a16="http://schemas.microsoft.com/office/drawing/2014/main" id="{D3E58D7E-C69E-550E-D366-7A19F3A6EA94}"/>
              </a:ext>
            </a:extLst>
          </p:cNvPr>
          <p:cNvCxnSpPr>
            <a:cxnSpLocks/>
          </p:cNvCxnSpPr>
          <p:nvPr/>
        </p:nvCxnSpPr>
        <p:spPr>
          <a:xfrm>
            <a:off x="6564511" y="2864549"/>
            <a:ext cx="0" cy="157264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41B59D6-C108-54BE-29EC-7F7E805336F1}"/>
              </a:ext>
            </a:extLst>
          </p:cNvPr>
          <p:cNvCxnSpPr>
            <a:cxnSpLocks/>
          </p:cNvCxnSpPr>
          <p:nvPr/>
        </p:nvCxnSpPr>
        <p:spPr>
          <a:xfrm flipH="1">
            <a:off x="6564511" y="4437194"/>
            <a:ext cx="214797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6D22A7E-89C7-6321-F356-75A5EF8BB89B}"/>
              </a:ext>
            </a:extLst>
          </p:cNvPr>
          <p:cNvCxnSpPr>
            <a:cxnSpLocks/>
          </p:cNvCxnSpPr>
          <p:nvPr/>
        </p:nvCxnSpPr>
        <p:spPr>
          <a:xfrm flipH="1">
            <a:off x="6577701" y="2864549"/>
            <a:ext cx="2147977"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F6D6CAE-13C2-C2BE-79C8-E092B58EA90D}"/>
              </a:ext>
            </a:extLst>
          </p:cNvPr>
          <p:cNvSpPr txBox="1"/>
          <p:nvPr/>
        </p:nvSpPr>
        <p:spPr>
          <a:xfrm>
            <a:off x="5985339" y="2724896"/>
            <a:ext cx="793627" cy="369332"/>
          </a:xfrm>
          <a:prstGeom prst="rect">
            <a:avLst/>
          </a:prstGeom>
          <a:noFill/>
        </p:spPr>
        <p:txBody>
          <a:bodyPr wrap="square" rtlCol="0">
            <a:spAutoFit/>
          </a:bodyPr>
          <a:lstStyle/>
          <a:p>
            <a:r>
              <a:rPr lang="en-US" b="1">
                <a:latin typeface="+mn-lt"/>
              </a:rPr>
              <a:t>Y=1</a:t>
            </a:r>
          </a:p>
        </p:txBody>
      </p:sp>
      <p:sp>
        <p:nvSpPr>
          <p:cNvPr id="37" name="TextBox 36">
            <a:extLst>
              <a:ext uri="{FF2B5EF4-FFF2-40B4-BE49-F238E27FC236}">
                <a16:creationId xmlns:a16="http://schemas.microsoft.com/office/drawing/2014/main" id="{4966342F-2A3F-3529-978F-FE8AEADC83B6}"/>
              </a:ext>
            </a:extLst>
          </p:cNvPr>
          <p:cNvSpPr txBox="1"/>
          <p:nvPr/>
        </p:nvSpPr>
        <p:spPr>
          <a:xfrm>
            <a:off x="5965553" y="4207515"/>
            <a:ext cx="793627" cy="369332"/>
          </a:xfrm>
          <a:prstGeom prst="rect">
            <a:avLst/>
          </a:prstGeom>
          <a:noFill/>
        </p:spPr>
        <p:txBody>
          <a:bodyPr wrap="square" rtlCol="0">
            <a:spAutoFit/>
          </a:bodyPr>
          <a:lstStyle/>
          <a:p>
            <a:r>
              <a:rPr lang="en-US" b="1">
                <a:latin typeface="+mn-lt"/>
              </a:rPr>
              <a:t>Y=0</a:t>
            </a:r>
          </a:p>
        </p:txBody>
      </p:sp>
      <p:sp>
        <p:nvSpPr>
          <p:cNvPr id="38" name="TextBox 37">
            <a:extLst>
              <a:ext uri="{FF2B5EF4-FFF2-40B4-BE49-F238E27FC236}">
                <a16:creationId xmlns:a16="http://schemas.microsoft.com/office/drawing/2014/main" id="{DE918772-911E-F6E9-DB6D-4943F87D5DE4}"/>
              </a:ext>
            </a:extLst>
          </p:cNvPr>
          <p:cNvSpPr txBox="1"/>
          <p:nvPr/>
        </p:nvSpPr>
        <p:spPr>
          <a:xfrm>
            <a:off x="7487538" y="4482208"/>
            <a:ext cx="396814" cy="369332"/>
          </a:xfrm>
          <a:prstGeom prst="rect">
            <a:avLst/>
          </a:prstGeom>
          <a:noFill/>
        </p:spPr>
        <p:txBody>
          <a:bodyPr wrap="square" rtlCol="0">
            <a:spAutoFit/>
          </a:bodyPr>
          <a:lstStyle/>
          <a:p>
            <a:r>
              <a:rPr lang="en-US" b="1">
                <a:latin typeface="+mn-lt"/>
              </a:rPr>
              <a:t>X</a:t>
            </a:r>
          </a:p>
        </p:txBody>
      </p:sp>
      <p:sp>
        <p:nvSpPr>
          <p:cNvPr id="39" name="Oval 38">
            <a:extLst>
              <a:ext uri="{FF2B5EF4-FFF2-40B4-BE49-F238E27FC236}">
                <a16:creationId xmlns:a16="http://schemas.microsoft.com/office/drawing/2014/main" id="{554D2454-A3B3-D22A-9CB6-2B018B6278D7}"/>
              </a:ext>
            </a:extLst>
          </p:cNvPr>
          <p:cNvSpPr/>
          <p:nvPr/>
        </p:nvSpPr>
        <p:spPr>
          <a:xfrm>
            <a:off x="6777636" y="4392181"/>
            <a:ext cx="138023" cy="118458"/>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E2C9EF9A-AF1B-680C-6BDF-6213887EC528}"/>
              </a:ext>
            </a:extLst>
          </p:cNvPr>
          <p:cNvSpPr/>
          <p:nvPr/>
        </p:nvSpPr>
        <p:spPr>
          <a:xfrm>
            <a:off x="6624896" y="4392181"/>
            <a:ext cx="138023" cy="118458"/>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7F816C-6513-F0EB-F935-E80B74FC920B}"/>
              </a:ext>
            </a:extLst>
          </p:cNvPr>
          <p:cNvSpPr/>
          <p:nvPr/>
        </p:nvSpPr>
        <p:spPr>
          <a:xfrm>
            <a:off x="6946751" y="4389401"/>
            <a:ext cx="138023" cy="118458"/>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D66763B-AC31-8750-B561-5C2EE2FB7C70}"/>
              </a:ext>
            </a:extLst>
          </p:cNvPr>
          <p:cNvSpPr/>
          <p:nvPr/>
        </p:nvSpPr>
        <p:spPr>
          <a:xfrm>
            <a:off x="7181938" y="4387371"/>
            <a:ext cx="138023" cy="118458"/>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37A14A5A-337C-6BCE-5D43-275B6A912389}"/>
              </a:ext>
            </a:extLst>
          </p:cNvPr>
          <p:cNvSpPr/>
          <p:nvPr/>
        </p:nvSpPr>
        <p:spPr>
          <a:xfrm>
            <a:off x="7509351" y="4387371"/>
            <a:ext cx="138023" cy="118458"/>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87EB67FE-87F3-4EED-6462-2B4E495D21C7}"/>
              </a:ext>
            </a:extLst>
          </p:cNvPr>
          <p:cNvSpPr/>
          <p:nvPr/>
        </p:nvSpPr>
        <p:spPr>
          <a:xfrm>
            <a:off x="7815340" y="2813545"/>
            <a:ext cx="138023" cy="118458"/>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0883F4E1-BA0F-16D0-CE0D-D78738AB96BA}"/>
              </a:ext>
            </a:extLst>
          </p:cNvPr>
          <p:cNvSpPr/>
          <p:nvPr/>
        </p:nvSpPr>
        <p:spPr>
          <a:xfrm>
            <a:off x="8653714" y="2804360"/>
            <a:ext cx="138023" cy="118458"/>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3126C60C-D442-2CB1-4DBB-EEC98D792E5D}"/>
              </a:ext>
            </a:extLst>
          </p:cNvPr>
          <p:cNvSpPr/>
          <p:nvPr/>
        </p:nvSpPr>
        <p:spPr>
          <a:xfrm>
            <a:off x="8498497" y="2810244"/>
            <a:ext cx="138023" cy="118458"/>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D49275A3-74D5-E87F-D04B-D0E6A4C9688D}"/>
              </a:ext>
            </a:extLst>
          </p:cNvPr>
          <p:cNvSpPr/>
          <p:nvPr/>
        </p:nvSpPr>
        <p:spPr>
          <a:xfrm>
            <a:off x="8346097" y="2812769"/>
            <a:ext cx="138023" cy="118458"/>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7E6BBF8-656C-E81A-FD86-B5DAD272349E}"/>
              </a:ext>
            </a:extLst>
          </p:cNvPr>
          <p:cNvSpPr/>
          <p:nvPr/>
        </p:nvSpPr>
        <p:spPr>
          <a:xfrm>
            <a:off x="8187927" y="2812769"/>
            <a:ext cx="138023" cy="118458"/>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BCFB5D9-E6AE-5FE9-1A3A-0E2685E27B7C}"/>
              </a:ext>
            </a:extLst>
          </p:cNvPr>
          <p:cNvSpPr/>
          <p:nvPr/>
        </p:nvSpPr>
        <p:spPr>
          <a:xfrm>
            <a:off x="8001633" y="2812769"/>
            <a:ext cx="138023" cy="118458"/>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Isosceles Triangle 57">
            <a:extLst>
              <a:ext uri="{FF2B5EF4-FFF2-40B4-BE49-F238E27FC236}">
                <a16:creationId xmlns:a16="http://schemas.microsoft.com/office/drawing/2014/main" id="{8DA2375B-8012-F7F2-55ED-D0FB50EE3B75}"/>
              </a:ext>
            </a:extLst>
          </p:cNvPr>
          <p:cNvSpPr/>
          <p:nvPr/>
        </p:nvSpPr>
        <p:spPr>
          <a:xfrm rot="5239168">
            <a:off x="8658754" y="2917795"/>
            <a:ext cx="168510" cy="118458"/>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Isosceles Triangle 58">
            <a:extLst>
              <a:ext uri="{FF2B5EF4-FFF2-40B4-BE49-F238E27FC236}">
                <a16:creationId xmlns:a16="http://schemas.microsoft.com/office/drawing/2014/main" id="{A78BA8F2-74F7-8FDF-C8C7-928A6726E39F}"/>
              </a:ext>
            </a:extLst>
          </p:cNvPr>
          <p:cNvSpPr/>
          <p:nvPr/>
        </p:nvSpPr>
        <p:spPr>
          <a:xfrm rot="16200000">
            <a:off x="6568778" y="4269151"/>
            <a:ext cx="168510" cy="118458"/>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2406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230221-8F87-BEB1-E916-85F7A0C5E616}"/>
              </a:ext>
            </a:extLst>
          </p:cNvPr>
          <p:cNvSpPr>
            <a:spLocks noGrp="1"/>
          </p:cNvSpPr>
          <p:nvPr>
            <p:ph type="sldNum" sz="quarter" idx="10"/>
          </p:nvPr>
        </p:nvSpPr>
        <p:spPr/>
        <p:txBody>
          <a:bodyPr/>
          <a:lstStyle/>
          <a:p>
            <a:pPr>
              <a:defRPr/>
            </a:pPr>
            <a:fld id="{1188F9D2-5B65-4C92-8FFB-3F149C9EBFE1}" type="slidenum">
              <a:rPr lang="en-US" altLang="en-US" smtClean="0"/>
              <a:pPr>
                <a:defRPr/>
              </a:pPr>
              <a:t>5</a:t>
            </a:fld>
            <a:endParaRPr lang="en-US" altLang="en-US"/>
          </a:p>
        </p:txBody>
      </p:sp>
      <p:sp>
        <p:nvSpPr>
          <p:cNvPr id="3" name="Content Placeholder 2">
            <a:extLst>
              <a:ext uri="{FF2B5EF4-FFF2-40B4-BE49-F238E27FC236}">
                <a16:creationId xmlns:a16="http://schemas.microsoft.com/office/drawing/2014/main" id="{C62E5C7E-13F1-87AB-4F3C-D8690EEE681B}"/>
              </a:ext>
            </a:extLst>
          </p:cNvPr>
          <p:cNvSpPr>
            <a:spLocks noGrp="1"/>
          </p:cNvSpPr>
          <p:nvPr>
            <p:ph idx="1"/>
          </p:nvPr>
        </p:nvSpPr>
        <p:spPr>
          <a:xfrm>
            <a:off x="79626" y="1080314"/>
            <a:ext cx="9176516" cy="347500"/>
          </a:xfrm>
        </p:spPr>
        <p:txBody>
          <a:bodyPr/>
          <a:lstStyle/>
          <a:p>
            <a:pPr marL="285750" indent="-285750">
              <a:buFont typeface="Arial" panose="020B0604020202020204" pitchFamily="34" charset="0"/>
              <a:buChar char="•"/>
            </a:pPr>
            <a:r>
              <a:rPr lang="en-US"/>
              <a:t>A fictious dataset containing monthly policyholder and contract information has been constructed:</a:t>
            </a:r>
          </a:p>
        </p:txBody>
      </p:sp>
      <p:sp>
        <p:nvSpPr>
          <p:cNvPr id="5" name="Title 3">
            <a:extLst>
              <a:ext uri="{FF2B5EF4-FFF2-40B4-BE49-F238E27FC236}">
                <a16:creationId xmlns:a16="http://schemas.microsoft.com/office/drawing/2014/main" id="{B86CD459-615F-0797-B67B-BD2D8DFC43A3}"/>
              </a:ext>
            </a:extLst>
          </p:cNvPr>
          <p:cNvSpPr>
            <a:spLocks noGrp="1"/>
          </p:cNvSpPr>
          <p:nvPr>
            <p:ph type="title"/>
          </p:nvPr>
        </p:nvSpPr>
        <p:spPr>
          <a:xfrm>
            <a:off x="322263" y="222250"/>
            <a:ext cx="7065962" cy="685800"/>
          </a:xfrm>
        </p:spPr>
        <p:txBody>
          <a:bodyPr/>
          <a:lstStyle/>
          <a:p>
            <a:r>
              <a:rPr lang="en-US" b="0" i="1"/>
              <a:t>Case Study – Setting a Lapse Assumption Using PM</a:t>
            </a:r>
            <a:br>
              <a:rPr lang="en-US" b="0" i="1"/>
            </a:br>
            <a:r>
              <a:rPr lang="en-US"/>
              <a:t>Case Study Overview</a:t>
            </a:r>
            <a:endParaRPr lang="en-US" b="0" i="1"/>
          </a:p>
        </p:txBody>
      </p:sp>
      <p:graphicFrame>
        <p:nvGraphicFramePr>
          <p:cNvPr id="4" name="Table 3">
            <a:extLst>
              <a:ext uri="{FF2B5EF4-FFF2-40B4-BE49-F238E27FC236}">
                <a16:creationId xmlns:a16="http://schemas.microsoft.com/office/drawing/2014/main" id="{3B304589-8DA6-04E2-22CD-F004229CF721}"/>
              </a:ext>
            </a:extLst>
          </p:cNvPr>
          <p:cNvGraphicFramePr>
            <a:graphicFrameLocks noGrp="1"/>
          </p:cNvGraphicFramePr>
          <p:nvPr>
            <p:extLst>
              <p:ext uri="{D42A27DB-BD31-4B8C-83A1-F6EECF244321}">
                <p14:modId xmlns:p14="http://schemas.microsoft.com/office/powerpoint/2010/main" val="3753380147"/>
              </p:ext>
            </p:extLst>
          </p:nvPr>
        </p:nvGraphicFramePr>
        <p:xfrm>
          <a:off x="624711" y="1423402"/>
          <a:ext cx="7894577" cy="2537460"/>
        </p:xfrm>
        <a:graphic>
          <a:graphicData uri="http://schemas.openxmlformats.org/drawingml/2006/table">
            <a:tbl>
              <a:tblPr firstRow="1" bandRow="1">
                <a:tableStyleId>{69C7853C-536D-4A76-A0AE-DD22124D55A5}</a:tableStyleId>
              </a:tblPr>
              <a:tblGrid>
                <a:gridCol w="1883533">
                  <a:extLst>
                    <a:ext uri="{9D8B030D-6E8A-4147-A177-3AD203B41FA5}">
                      <a16:colId xmlns:a16="http://schemas.microsoft.com/office/drawing/2014/main" val="1884765373"/>
                    </a:ext>
                  </a:extLst>
                </a:gridCol>
                <a:gridCol w="6011044">
                  <a:extLst>
                    <a:ext uri="{9D8B030D-6E8A-4147-A177-3AD203B41FA5}">
                      <a16:colId xmlns:a16="http://schemas.microsoft.com/office/drawing/2014/main" val="631516471"/>
                    </a:ext>
                  </a:extLst>
                </a:gridCol>
              </a:tblGrid>
              <a:tr h="266646">
                <a:tc>
                  <a:txBody>
                    <a:bodyPr/>
                    <a:lstStyle/>
                    <a:p>
                      <a:pPr algn="ctr"/>
                      <a:r>
                        <a:rPr lang="en-US"/>
                        <a:t>Variable</a:t>
                      </a:r>
                    </a:p>
                  </a:txBody>
                  <a:tcPr/>
                </a:tc>
                <a:tc>
                  <a:txBody>
                    <a:bodyPr/>
                    <a:lstStyle/>
                    <a:p>
                      <a:pPr algn="ctr"/>
                      <a:r>
                        <a:rPr lang="en-US"/>
                        <a:t>Definition</a:t>
                      </a:r>
                    </a:p>
                  </a:txBody>
                  <a:tcPr/>
                </a:tc>
                <a:extLst>
                  <a:ext uri="{0D108BD9-81ED-4DB2-BD59-A6C34878D82A}">
                    <a16:rowId xmlns:a16="http://schemas.microsoft.com/office/drawing/2014/main" val="3408399389"/>
                  </a:ext>
                </a:extLst>
              </a:tr>
              <a:tr h="232461">
                <a:tc>
                  <a:txBody>
                    <a:bodyPr/>
                    <a:lstStyle/>
                    <a:p>
                      <a:pPr algn="ctr"/>
                      <a:r>
                        <a:rPr lang="en-US" sz="1100"/>
                        <a:t>LAPSE_IND</a:t>
                      </a:r>
                    </a:p>
                  </a:txBody>
                  <a:tcPr/>
                </a:tc>
                <a:tc>
                  <a:txBody>
                    <a:bodyPr/>
                    <a:lstStyle/>
                    <a:p>
                      <a:pPr algn="ctr"/>
                      <a:r>
                        <a:rPr lang="en-US" sz="1100"/>
                        <a:t>1 if a contract lapsed within the month, 0 otherwise</a:t>
                      </a:r>
                    </a:p>
                  </a:txBody>
                  <a:tcPr/>
                </a:tc>
                <a:extLst>
                  <a:ext uri="{0D108BD9-81ED-4DB2-BD59-A6C34878D82A}">
                    <a16:rowId xmlns:a16="http://schemas.microsoft.com/office/drawing/2014/main" val="1089207345"/>
                  </a:ext>
                </a:extLst>
              </a:tr>
              <a:tr h="232461">
                <a:tc>
                  <a:txBody>
                    <a:bodyPr/>
                    <a:lstStyle/>
                    <a:p>
                      <a:pPr algn="ctr"/>
                      <a:r>
                        <a:rPr lang="en-US" sz="1100"/>
                        <a:t>CNTRCT_ID</a:t>
                      </a:r>
                    </a:p>
                  </a:txBody>
                  <a:tcPr/>
                </a:tc>
                <a:tc>
                  <a:txBody>
                    <a:bodyPr/>
                    <a:lstStyle/>
                    <a:p>
                      <a:pPr algn="ctr"/>
                      <a:r>
                        <a:rPr lang="en-US" sz="1100"/>
                        <a:t>Numeric contract ID to differentiate records</a:t>
                      </a:r>
                    </a:p>
                  </a:txBody>
                  <a:tcPr/>
                </a:tc>
                <a:extLst>
                  <a:ext uri="{0D108BD9-81ED-4DB2-BD59-A6C34878D82A}">
                    <a16:rowId xmlns:a16="http://schemas.microsoft.com/office/drawing/2014/main" val="4193617145"/>
                  </a:ext>
                </a:extLst>
              </a:tr>
              <a:tr h="232461">
                <a:tc>
                  <a:txBody>
                    <a:bodyPr/>
                    <a:lstStyle/>
                    <a:p>
                      <a:pPr algn="ctr"/>
                      <a:r>
                        <a:rPr lang="en-US" sz="1100"/>
                        <a:t>REPORTING_YRMO</a:t>
                      </a:r>
                    </a:p>
                  </a:txBody>
                  <a:tcPr/>
                </a:tc>
                <a:tc>
                  <a:txBody>
                    <a:bodyPr/>
                    <a:lstStyle/>
                    <a:p>
                      <a:pPr algn="ctr"/>
                      <a:r>
                        <a:rPr lang="en-US" sz="1100"/>
                        <a:t>Numeric date in the form “YYYYMM” to differentiate records</a:t>
                      </a:r>
                    </a:p>
                  </a:txBody>
                  <a:tcPr/>
                </a:tc>
                <a:extLst>
                  <a:ext uri="{0D108BD9-81ED-4DB2-BD59-A6C34878D82A}">
                    <a16:rowId xmlns:a16="http://schemas.microsoft.com/office/drawing/2014/main" val="982404121"/>
                  </a:ext>
                </a:extLst>
              </a:tr>
              <a:tr h="232461">
                <a:tc>
                  <a:txBody>
                    <a:bodyPr/>
                    <a:lstStyle/>
                    <a:p>
                      <a:pPr algn="ctr"/>
                      <a:r>
                        <a:rPr lang="en-US" sz="1100"/>
                        <a:t>SYST_WD_TAKER</a:t>
                      </a:r>
                    </a:p>
                  </a:txBody>
                  <a:tcPr/>
                </a:tc>
                <a:tc>
                  <a:txBody>
                    <a:bodyPr/>
                    <a:lstStyle/>
                    <a:p>
                      <a:pPr algn="ctr"/>
                      <a:r>
                        <a:rPr lang="en-US" sz="1100"/>
                        <a:t>“Yes” if a contract is taking regular withdrawals, “No” otherwise</a:t>
                      </a:r>
                    </a:p>
                  </a:txBody>
                  <a:tcPr/>
                </a:tc>
                <a:extLst>
                  <a:ext uri="{0D108BD9-81ED-4DB2-BD59-A6C34878D82A}">
                    <a16:rowId xmlns:a16="http://schemas.microsoft.com/office/drawing/2014/main" val="2062476622"/>
                  </a:ext>
                </a:extLst>
              </a:tr>
              <a:tr h="232461">
                <a:tc>
                  <a:txBody>
                    <a:bodyPr/>
                    <a:lstStyle/>
                    <a:p>
                      <a:pPr algn="ctr"/>
                      <a:r>
                        <a:rPr lang="en-US" sz="1100"/>
                        <a:t>AGE</a:t>
                      </a:r>
                    </a:p>
                  </a:txBody>
                  <a:tcPr/>
                </a:tc>
                <a:tc>
                  <a:txBody>
                    <a:bodyPr/>
                    <a:lstStyle/>
                    <a:p>
                      <a:pPr algn="ctr"/>
                      <a:r>
                        <a:rPr lang="en-US" sz="1100"/>
                        <a:t>Attained age of policyholder ranging continuously from 50 to 89</a:t>
                      </a:r>
                    </a:p>
                  </a:txBody>
                  <a:tcPr/>
                </a:tc>
                <a:extLst>
                  <a:ext uri="{0D108BD9-81ED-4DB2-BD59-A6C34878D82A}">
                    <a16:rowId xmlns:a16="http://schemas.microsoft.com/office/drawing/2014/main" val="2511928458"/>
                  </a:ext>
                </a:extLst>
              </a:tr>
              <a:tr h="232461">
                <a:tc>
                  <a:txBody>
                    <a:bodyPr/>
                    <a:lstStyle/>
                    <a:p>
                      <a:pPr algn="ctr"/>
                      <a:r>
                        <a:rPr lang="en-US" sz="1100"/>
                        <a:t>DB_MONEYNESS</a:t>
                      </a:r>
                    </a:p>
                  </a:txBody>
                  <a:tcPr/>
                </a:tc>
                <a:tc>
                  <a:txBody>
                    <a:bodyPr/>
                    <a:lstStyle/>
                    <a:p>
                      <a:pPr algn="ctr"/>
                      <a:r>
                        <a:rPr lang="en-US" sz="1100"/>
                        <a:t>Ratio of Account Value to Death Benefit Notional Amount</a:t>
                      </a:r>
                    </a:p>
                  </a:txBody>
                  <a:tcPr/>
                </a:tc>
                <a:extLst>
                  <a:ext uri="{0D108BD9-81ED-4DB2-BD59-A6C34878D82A}">
                    <a16:rowId xmlns:a16="http://schemas.microsoft.com/office/drawing/2014/main" val="1769653320"/>
                  </a:ext>
                </a:extLst>
              </a:tr>
              <a:tr h="382877">
                <a:tc>
                  <a:txBody>
                    <a:bodyPr/>
                    <a:lstStyle/>
                    <a:p>
                      <a:pPr algn="ctr"/>
                      <a:r>
                        <a:rPr lang="en-US" sz="1100"/>
                        <a:t>TIME_SNC_SC_EXPIRY</a:t>
                      </a:r>
                    </a:p>
                  </a:txBody>
                  <a:tcPr anchor="ctr"/>
                </a:tc>
                <a:tc>
                  <a:txBody>
                    <a:bodyPr/>
                    <a:lstStyle/>
                    <a:p>
                      <a:pPr algn="ctr"/>
                      <a:r>
                        <a:rPr lang="en-US" sz="1100"/>
                        <a:t>Time since the expiration of any applicable surrender charges ranging discretely from -1 (before SC expiry) to 10 (10+ years since SC expiry)</a:t>
                      </a:r>
                    </a:p>
                  </a:txBody>
                  <a:tcPr/>
                </a:tc>
                <a:extLst>
                  <a:ext uri="{0D108BD9-81ED-4DB2-BD59-A6C34878D82A}">
                    <a16:rowId xmlns:a16="http://schemas.microsoft.com/office/drawing/2014/main" val="1283108820"/>
                  </a:ext>
                </a:extLst>
              </a:tr>
              <a:tr h="255545">
                <a:tc>
                  <a:txBody>
                    <a:bodyPr/>
                    <a:lstStyle/>
                    <a:p>
                      <a:pPr algn="ctr"/>
                      <a:r>
                        <a:rPr lang="en-US" sz="1100"/>
                        <a:t>WEIGHTS</a:t>
                      </a:r>
                    </a:p>
                  </a:txBody>
                  <a:tcPr anchor="ctr"/>
                </a:tc>
                <a:tc>
                  <a:txBody>
                    <a:bodyPr/>
                    <a:lstStyle/>
                    <a:p>
                      <a:pPr algn="ctr"/>
                      <a:r>
                        <a:rPr lang="en-US" sz="1100"/>
                        <a:t>Maximum of Account Value, Death Benefit Notional, and Withdrawal Benefit Notional</a:t>
                      </a:r>
                    </a:p>
                  </a:txBody>
                  <a:tcPr/>
                </a:tc>
                <a:extLst>
                  <a:ext uri="{0D108BD9-81ED-4DB2-BD59-A6C34878D82A}">
                    <a16:rowId xmlns:a16="http://schemas.microsoft.com/office/drawing/2014/main" val="3444007678"/>
                  </a:ext>
                </a:extLst>
              </a:tr>
            </a:tbl>
          </a:graphicData>
        </a:graphic>
      </p:graphicFrame>
      <p:sp>
        <p:nvSpPr>
          <p:cNvPr id="6" name="Content Placeholder 2">
            <a:extLst>
              <a:ext uri="{FF2B5EF4-FFF2-40B4-BE49-F238E27FC236}">
                <a16:creationId xmlns:a16="http://schemas.microsoft.com/office/drawing/2014/main" id="{C10DD541-E499-F823-472D-CA993844BB7A}"/>
              </a:ext>
            </a:extLst>
          </p:cNvPr>
          <p:cNvSpPr txBox="1">
            <a:spLocks/>
          </p:cNvSpPr>
          <p:nvPr/>
        </p:nvSpPr>
        <p:spPr bwMode="auto">
          <a:xfrm>
            <a:off x="79626" y="4040565"/>
            <a:ext cx="8891846" cy="22415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ts val="450"/>
              </a:spcBef>
              <a:spcAft>
                <a:spcPct val="0"/>
              </a:spcAft>
              <a:buFontTx/>
              <a:buNone/>
              <a:defRPr sz="1400" b="0">
                <a:solidFill>
                  <a:schemeClr val="tx1"/>
                </a:solidFill>
                <a:latin typeface="Century Gothic" panose="020B0502020202020204" pitchFamily="34" charset="0"/>
                <a:ea typeface="+mn-ea"/>
                <a:cs typeface="+mn-cs"/>
              </a:defRPr>
            </a:lvl1pPr>
            <a:lvl2pPr marL="215504" indent="-210741" algn="l" rtl="0" eaLnBrk="1" fontAlgn="base" hangingPunct="1">
              <a:spcBef>
                <a:spcPts val="450"/>
              </a:spcBef>
              <a:spcAft>
                <a:spcPct val="0"/>
              </a:spcAft>
              <a:buFont typeface="Arial" panose="020B0604020202020204" pitchFamily="34" charset="0"/>
              <a:buChar char="•"/>
              <a:tabLst/>
              <a:defRPr sz="1400">
                <a:solidFill>
                  <a:schemeClr val="tx1"/>
                </a:solidFill>
                <a:latin typeface="Century Gothic" panose="020B0502020202020204" pitchFamily="34" charset="0"/>
              </a:defRPr>
            </a:lvl2pPr>
            <a:lvl3pPr marL="389335" indent="-169069" algn="l" rtl="0" eaLnBrk="1" fontAlgn="base" hangingPunct="1">
              <a:spcBef>
                <a:spcPts val="300"/>
              </a:spcBef>
              <a:spcAft>
                <a:spcPct val="0"/>
              </a:spcAft>
              <a:buFont typeface="Apple Symbols" panose="02000000000000000000" pitchFamily="2" charset="-79"/>
              <a:buChar char="⎻"/>
              <a:tabLst/>
              <a:defRPr sz="1200">
                <a:solidFill>
                  <a:schemeClr val="tx1"/>
                </a:solidFill>
                <a:latin typeface="Century Gothic" panose="020B0502020202020204" pitchFamily="34" charset="0"/>
              </a:defRPr>
            </a:lvl3pPr>
            <a:lvl4pPr marL="557213" indent="-173831" algn="l" rtl="0" eaLnBrk="1" fontAlgn="base" hangingPunct="1">
              <a:spcBef>
                <a:spcPts val="300"/>
              </a:spcBef>
              <a:spcAft>
                <a:spcPct val="0"/>
              </a:spcAft>
              <a:buFont typeface="Arial" panose="020B0604020202020204" pitchFamily="34" charset="0"/>
              <a:buChar char="•"/>
              <a:tabLst/>
              <a:defRPr sz="1100">
                <a:solidFill>
                  <a:schemeClr val="tx1"/>
                </a:solidFill>
                <a:latin typeface="Century Gothic" panose="020B0502020202020204" pitchFamily="34" charset="0"/>
              </a:defRPr>
            </a:lvl4pPr>
            <a:lvl5pPr marL="731044" indent="-173831" algn="l" rtl="0" eaLnBrk="1" fontAlgn="base" hangingPunct="1">
              <a:spcBef>
                <a:spcPts val="300"/>
              </a:spcBef>
              <a:spcAft>
                <a:spcPct val="0"/>
              </a:spcAft>
              <a:buFont typeface="Apple Symbols" panose="02000000000000000000" pitchFamily="2" charset="-79"/>
              <a:buChar char="⎼"/>
              <a:tabLst/>
              <a:defRPr sz="1100">
                <a:solidFill>
                  <a:schemeClr val="tx1"/>
                </a:solidFill>
                <a:latin typeface="Century Gothic" panose="020B0502020202020204" pitchFamily="34" charset="0"/>
              </a:defRPr>
            </a:lvl5pPr>
            <a:lvl6pPr marL="1885950" indent="-171450" algn="l" rtl="0" eaLnBrk="1" fontAlgn="base" hangingPunct="1">
              <a:spcBef>
                <a:spcPct val="20000"/>
              </a:spcBef>
              <a:spcAft>
                <a:spcPct val="0"/>
              </a:spcAft>
              <a:buChar char="»"/>
              <a:defRPr>
                <a:solidFill>
                  <a:schemeClr val="tx1"/>
                </a:solidFill>
                <a:latin typeface="+mn-lt"/>
              </a:defRPr>
            </a:lvl6pPr>
            <a:lvl7pPr marL="2228850" indent="-171450" algn="l" rtl="0" eaLnBrk="1" fontAlgn="base" hangingPunct="1">
              <a:spcBef>
                <a:spcPct val="20000"/>
              </a:spcBef>
              <a:spcAft>
                <a:spcPct val="0"/>
              </a:spcAft>
              <a:buChar char="»"/>
              <a:defRPr>
                <a:solidFill>
                  <a:schemeClr val="tx1"/>
                </a:solidFill>
                <a:latin typeface="+mn-lt"/>
              </a:defRPr>
            </a:lvl7pPr>
            <a:lvl8pPr marL="2571750" indent="-171450" algn="l" rtl="0" eaLnBrk="1" fontAlgn="base" hangingPunct="1">
              <a:spcBef>
                <a:spcPct val="20000"/>
              </a:spcBef>
              <a:spcAft>
                <a:spcPct val="0"/>
              </a:spcAft>
              <a:buChar char="»"/>
              <a:defRPr>
                <a:solidFill>
                  <a:schemeClr val="tx1"/>
                </a:solidFill>
                <a:latin typeface="+mn-lt"/>
              </a:defRPr>
            </a:lvl8pPr>
            <a:lvl9pPr marL="2914650" indent="-171450" algn="l" rtl="0" eaLnBrk="1" fontAlgn="base" hangingPunct="1">
              <a:spcBef>
                <a:spcPct val="20000"/>
              </a:spcBef>
              <a:spcAft>
                <a:spcPct val="0"/>
              </a:spcAft>
              <a:buChar char="»"/>
              <a:defRPr>
                <a:solidFill>
                  <a:schemeClr val="tx1"/>
                </a:solidFill>
                <a:latin typeface="+mn-lt"/>
              </a:defRPr>
            </a:lvl9pPr>
          </a:lstStyle>
          <a:p>
            <a:pPr marL="285750" indent="-285750">
              <a:buFont typeface="Arial" panose="020B0604020202020204" pitchFamily="34" charset="0"/>
              <a:buChar char="•"/>
            </a:pPr>
            <a:r>
              <a:rPr lang="en-US" kern="0"/>
              <a:t>The dataset contains ~6.5M observations and has an average overall lapse rate of 5.75%</a:t>
            </a:r>
          </a:p>
          <a:p>
            <a:pPr marL="285750" indent="-285750">
              <a:buFont typeface="Arial" panose="020B0604020202020204" pitchFamily="34" charset="0"/>
              <a:buChar char="•"/>
            </a:pPr>
            <a:endParaRPr lang="en-US" sz="400" kern="0"/>
          </a:p>
          <a:p>
            <a:pPr marL="285750" indent="-285750">
              <a:buFont typeface="Arial" panose="020B0604020202020204" pitchFamily="34" charset="0"/>
              <a:buChar char="•"/>
            </a:pPr>
            <a:r>
              <a:rPr lang="en-US" kern="0"/>
              <a:t>Process of constructing a regression formula to predict future lapse probabilities:</a:t>
            </a:r>
          </a:p>
          <a:p>
            <a:pPr marL="558404" lvl="1" indent="-342900">
              <a:buFont typeface="+mj-lt"/>
              <a:buAutoNum type="arabicPeriod"/>
            </a:pPr>
            <a:r>
              <a:rPr lang="en-US" sz="1200" kern="0"/>
              <a:t>Hypothesize which features may be indicative of a contract’s lapse rate and conduct a visual analysis of trends between each feature and observed lapse experience</a:t>
            </a:r>
          </a:p>
          <a:p>
            <a:pPr marL="558404" lvl="1" indent="-342900">
              <a:buFont typeface="+mj-lt"/>
              <a:buAutoNum type="arabicPeriod"/>
            </a:pPr>
            <a:r>
              <a:rPr lang="en-US" sz="1200" kern="0"/>
              <a:t>Construct multiple candidate regression formulas using the logistic function and assess the significance of each modeled predictor</a:t>
            </a:r>
          </a:p>
          <a:p>
            <a:pPr marL="558404" lvl="1" indent="-342900">
              <a:buFont typeface="+mj-lt"/>
              <a:buAutoNum type="arabicPeriod"/>
            </a:pPr>
            <a:r>
              <a:rPr lang="en-US" sz="1200" kern="0"/>
              <a:t>Conduct 10-way holdout testing to identify an optimal regression formula and to determine whether any predictors should be removed</a:t>
            </a:r>
          </a:p>
          <a:p>
            <a:pPr marL="558404" lvl="1" indent="-342900">
              <a:buFont typeface="+mj-lt"/>
              <a:buAutoNum type="arabicPeriod"/>
            </a:pPr>
            <a:r>
              <a:rPr lang="en-US" sz="1200" kern="0"/>
              <a:t>Use all available data to construct the optimal regression formula chosen through 10-way holdout testing</a:t>
            </a:r>
          </a:p>
          <a:p>
            <a:pPr lvl="1" indent="0">
              <a:buNone/>
            </a:pPr>
            <a:endParaRPr lang="en-US" sz="1200" kern="0"/>
          </a:p>
          <a:p>
            <a:pPr lvl="1" indent="0">
              <a:buNone/>
            </a:pPr>
            <a:endParaRPr lang="en-US" sz="1200" kern="0"/>
          </a:p>
          <a:p>
            <a:pPr lvl="1" indent="0">
              <a:buNone/>
            </a:pPr>
            <a:endParaRPr lang="en-US" sz="1100" kern="0"/>
          </a:p>
        </p:txBody>
      </p:sp>
      <p:sp>
        <p:nvSpPr>
          <p:cNvPr id="7" name="TextBox 6">
            <a:extLst>
              <a:ext uri="{FF2B5EF4-FFF2-40B4-BE49-F238E27FC236}">
                <a16:creationId xmlns:a16="http://schemas.microsoft.com/office/drawing/2014/main" id="{2242060F-2E13-0073-1024-A9765BC0A87B}"/>
              </a:ext>
            </a:extLst>
          </p:cNvPr>
          <p:cNvSpPr txBox="1"/>
          <p:nvPr/>
        </p:nvSpPr>
        <p:spPr>
          <a:xfrm>
            <a:off x="79626" y="6286225"/>
            <a:ext cx="8891846" cy="230832"/>
          </a:xfrm>
          <a:prstGeom prst="rect">
            <a:avLst/>
          </a:prstGeom>
          <a:noFill/>
        </p:spPr>
        <p:txBody>
          <a:bodyPr wrap="square" rtlCol="0">
            <a:spAutoFit/>
          </a:bodyPr>
          <a:lstStyle/>
          <a:p>
            <a:r>
              <a:rPr lang="en-US" sz="900" b="1" i="1" kern="0">
                <a:latin typeface="Century Gothic" panose="020B0502020202020204" pitchFamily="34" charset="0"/>
              </a:rPr>
              <a:t>**Disclaimer: This case study does not represent Talcott Financial Group’s data, experience, nor it’s specific approach to setting assumptions</a:t>
            </a:r>
          </a:p>
        </p:txBody>
      </p:sp>
    </p:spTree>
    <p:extLst>
      <p:ext uri="{BB962C8B-B14F-4D97-AF65-F5344CB8AC3E}">
        <p14:creationId xmlns:p14="http://schemas.microsoft.com/office/powerpoint/2010/main" val="1807609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CECD41-C058-6D42-E62A-19E384C82F4A}"/>
              </a:ext>
            </a:extLst>
          </p:cNvPr>
          <p:cNvSpPr>
            <a:spLocks noGrp="1"/>
          </p:cNvSpPr>
          <p:nvPr>
            <p:ph type="sldNum" sz="quarter" idx="10"/>
          </p:nvPr>
        </p:nvSpPr>
        <p:spPr/>
        <p:txBody>
          <a:bodyPr/>
          <a:lstStyle/>
          <a:p>
            <a:pPr>
              <a:defRPr/>
            </a:pPr>
            <a:fld id="{1188F9D2-5B65-4C92-8FFB-3F149C9EBFE1}" type="slidenum">
              <a:rPr lang="en-US" altLang="en-US" smtClean="0"/>
              <a:pPr>
                <a:defRPr/>
              </a:pPr>
              <a:t>6</a:t>
            </a:fld>
            <a:endParaRPr lang="en-US" altLang="en-US"/>
          </a:p>
        </p:txBody>
      </p:sp>
      <p:pic>
        <p:nvPicPr>
          <p:cNvPr id="13" name="Content Placeholder 12">
            <a:extLst>
              <a:ext uri="{FF2B5EF4-FFF2-40B4-BE49-F238E27FC236}">
                <a16:creationId xmlns:a16="http://schemas.microsoft.com/office/drawing/2014/main" id="{5CBA3D53-52DF-C3C3-BE4C-E7DFFFE75762}"/>
              </a:ext>
            </a:extLst>
          </p:cNvPr>
          <p:cNvPicPr>
            <a:picLocks noGrp="1" noChangeAspect="1"/>
          </p:cNvPicPr>
          <p:nvPr>
            <p:ph idx="1"/>
          </p:nvPr>
        </p:nvPicPr>
        <p:blipFill>
          <a:blip r:embed="rId2"/>
          <a:stretch>
            <a:fillRect/>
          </a:stretch>
        </p:blipFill>
        <p:spPr>
          <a:xfrm>
            <a:off x="483047" y="2568862"/>
            <a:ext cx="4021848" cy="3190516"/>
          </a:xfrm>
        </p:spPr>
      </p:pic>
      <p:pic>
        <p:nvPicPr>
          <p:cNvPr id="15" name="Picture 14">
            <a:extLst>
              <a:ext uri="{FF2B5EF4-FFF2-40B4-BE49-F238E27FC236}">
                <a16:creationId xmlns:a16="http://schemas.microsoft.com/office/drawing/2014/main" id="{45D85DA8-2F43-0D5F-A162-CFE5E1D2CB2C}"/>
              </a:ext>
            </a:extLst>
          </p:cNvPr>
          <p:cNvPicPr>
            <a:picLocks noChangeAspect="1"/>
          </p:cNvPicPr>
          <p:nvPr/>
        </p:nvPicPr>
        <p:blipFill>
          <a:blip r:embed="rId3"/>
          <a:stretch>
            <a:fillRect/>
          </a:stretch>
        </p:blipFill>
        <p:spPr>
          <a:xfrm>
            <a:off x="4605331" y="2609242"/>
            <a:ext cx="4055622" cy="3150136"/>
          </a:xfrm>
          <a:prstGeom prst="rect">
            <a:avLst/>
          </a:prstGeom>
        </p:spPr>
      </p:pic>
      <p:sp>
        <p:nvSpPr>
          <p:cNvPr id="16" name="Title 3">
            <a:extLst>
              <a:ext uri="{FF2B5EF4-FFF2-40B4-BE49-F238E27FC236}">
                <a16:creationId xmlns:a16="http://schemas.microsoft.com/office/drawing/2014/main" id="{CAECEFD1-C1DE-2F42-0D38-43858B52E83C}"/>
              </a:ext>
            </a:extLst>
          </p:cNvPr>
          <p:cNvSpPr>
            <a:spLocks noGrp="1"/>
          </p:cNvSpPr>
          <p:nvPr>
            <p:ph type="title"/>
          </p:nvPr>
        </p:nvSpPr>
        <p:spPr>
          <a:xfrm>
            <a:off x="322263" y="222250"/>
            <a:ext cx="7065962" cy="685800"/>
          </a:xfrm>
        </p:spPr>
        <p:txBody>
          <a:bodyPr/>
          <a:lstStyle/>
          <a:p>
            <a:r>
              <a:rPr lang="en-US" b="0" i="1"/>
              <a:t>Case Study – Setting a Lapse Assumption Using PM</a:t>
            </a:r>
            <a:br>
              <a:rPr lang="en-US" b="0" i="1"/>
            </a:br>
            <a:r>
              <a:rPr lang="en-US"/>
              <a:t>Candidate Variable 1: Systematic WD Behavior</a:t>
            </a:r>
            <a:endParaRPr lang="en-US" b="0" i="1"/>
          </a:p>
        </p:txBody>
      </p:sp>
      <p:sp>
        <p:nvSpPr>
          <p:cNvPr id="18" name="TextBox 17">
            <a:extLst>
              <a:ext uri="{FF2B5EF4-FFF2-40B4-BE49-F238E27FC236}">
                <a16:creationId xmlns:a16="http://schemas.microsoft.com/office/drawing/2014/main" id="{575C7329-6B67-B11C-0CD6-3E70924C23E9}"/>
              </a:ext>
            </a:extLst>
          </p:cNvPr>
          <p:cNvSpPr txBox="1"/>
          <p:nvPr/>
        </p:nvSpPr>
        <p:spPr>
          <a:xfrm>
            <a:off x="154144" y="1163316"/>
            <a:ext cx="8897781" cy="1077218"/>
          </a:xfrm>
          <a:prstGeom prst="rect">
            <a:avLst/>
          </a:prstGeom>
          <a:noFill/>
        </p:spPr>
        <p:txBody>
          <a:bodyPr wrap="square" rtlCol="0">
            <a:spAutoFit/>
          </a:bodyPr>
          <a:lstStyle/>
          <a:p>
            <a:pPr marL="285750" indent="-285750">
              <a:buFont typeface="Arial" panose="020B0604020202020204" pitchFamily="34" charset="0"/>
              <a:buChar char="•"/>
            </a:pPr>
            <a:r>
              <a:rPr lang="en-US" sz="1600" b="1">
                <a:latin typeface="+mn-lt"/>
              </a:rPr>
              <a:t>Hypothesis:</a:t>
            </a:r>
            <a:r>
              <a:rPr lang="en-US" sz="1600">
                <a:latin typeface="+mn-lt"/>
              </a:rPr>
              <a:t> Policyholders who are taking regular withdrawals are more persistent</a:t>
            </a:r>
          </a:p>
          <a:p>
            <a:pPr marL="285750" indent="-285750">
              <a:buFont typeface="Arial" panose="020B0604020202020204" pitchFamily="34" charset="0"/>
              <a:buChar char="•"/>
            </a:pPr>
            <a:endParaRPr lang="en-US" sz="1600">
              <a:latin typeface="+mn-lt"/>
            </a:endParaRPr>
          </a:p>
          <a:p>
            <a:pPr marL="285750" indent="-285750">
              <a:buFont typeface="Arial" panose="020B0604020202020204" pitchFamily="34" charset="0"/>
              <a:buChar char="•"/>
            </a:pPr>
            <a:r>
              <a:rPr lang="en-US" sz="1600" b="1">
                <a:latin typeface="+mn-lt"/>
              </a:rPr>
              <a:t>Intuition:</a:t>
            </a:r>
            <a:r>
              <a:rPr lang="en-US" sz="1600">
                <a:latin typeface="+mn-lt"/>
              </a:rPr>
              <a:t> Policyholders who are taking regular withdrawals are more engaged with their contracts and perceive more value in them</a:t>
            </a:r>
          </a:p>
        </p:txBody>
      </p:sp>
      <p:sp>
        <p:nvSpPr>
          <p:cNvPr id="20" name="TextBox 19">
            <a:extLst>
              <a:ext uri="{FF2B5EF4-FFF2-40B4-BE49-F238E27FC236}">
                <a16:creationId xmlns:a16="http://schemas.microsoft.com/office/drawing/2014/main" id="{796D8FCE-1FCA-1BEC-DFCA-AE9A8A1E6A55}"/>
              </a:ext>
            </a:extLst>
          </p:cNvPr>
          <p:cNvSpPr txBox="1"/>
          <p:nvPr/>
        </p:nvSpPr>
        <p:spPr>
          <a:xfrm>
            <a:off x="154144" y="5940008"/>
            <a:ext cx="8897781" cy="584775"/>
          </a:xfrm>
          <a:prstGeom prst="rect">
            <a:avLst/>
          </a:prstGeom>
          <a:noFill/>
        </p:spPr>
        <p:txBody>
          <a:bodyPr wrap="square" rtlCol="0">
            <a:spAutoFit/>
          </a:bodyPr>
          <a:lstStyle/>
          <a:p>
            <a:pPr marL="285750" indent="-285750">
              <a:buFont typeface="Arial" panose="020B0604020202020204" pitchFamily="34" charset="0"/>
              <a:buChar char="•"/>
            </a:pPr>
            <a:r>
              <a:rPr lang="en-US" sz="1600" b="1">
                <a:latin typeface="+mn-lt"/>
              </a:rPr>
              <a:t>Conclusion: </a:t>
            </a:r>
            <a:r>
              <a:rPr lang="en-US" sz="1600">
                <a:latin typeface="+mn-lt"/>
              </a:rPr>
              <a:t>Test a regression model that includes a simple Yes/No indicator for whether a person is taking regular withdrawals </a:t>
            </a:r>
          </a:p>
        </p:txBody>
      </p:sp>
      <p:sp>
        <p:nvSpPr>
          <p:cNvPr id="21" name="Rectangle 20">
            <a:extLst>
              <a:ext uri="{FF2B5EF4-FFF2-40B4-BE49-F238E27FC236}">
                <a16:creationId xmlns:a16="http://schemas.microsoft.com/office/drawing/2014/main" id="{23E521C1-595F-19AA-CE41-0B029F0AA3E0}"/>
              </a:ext>
            </a:extLst>
          </p:cNvPr>
          <p:cNvSpPr/>
          <p:nvPr/>
        </p:nvSpPr>
        <p:spPr>
          <a:xfrm>
            <a:off x="415943" y="2458528"/>
            <a:ext cx="4156057" cy="3323671"/>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D34A18D-441F-B3BF-2EF5-BEEF2CC6B867}"/>
              </a:ext>
            </a:extLst>
          </p:cNvPr>
          <p:cNvSpPr/>
          <p:nvPr/>
        </p:nvSpPr>
        <p:spPr>
          <a:xfrm>
            <a:off x="4684730" y="2467496"/>
            <a:ext cx="4156057" cy="3323671"/>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911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311E8720-E19E-0357-A539-15199753AF82}"/>
              </a:ext>
            </a:extLst>
          </p:cNvPr>
          <p:cNvPicPr>
            <a:picLocks noChangeAspect="1"/>
          </p:cNvPicPr>
          <p:nvPr/>
        </p:nvPicPr>
        <p:blipFill>
          <a:blip r:embed="rId2"/>
          <a:stretch>
            <a:fillRect/>
          </a:stretch>
        </p:blipFill>
        <p:spPr>
          <a:xfrm>
            <a:off x="5583719" y="2294169"/>
            <a:ext cx="3425684" cy="3291947"/>
          </a:xfrm>
          <a:prstGeom prst="rect">
            <a:avLst/>
          </a:prstGeom>
        </p:spPr>
      </p:pic>
      <p:sp>
        <p:nvSpPr>
          <p:cNvPr id="2" name="Slide Number Placeholder 1">
            <a:extLst>
              <a:ext uri="{FF2B5EF4-FFF2-40B4-BE49-F238E27FC236}">
                <a16:creationId xmlns:a16="http://schemas.microsoft.com/office/drawing/2014/main" id="{D91E730B-3A0B-8527-88A0-F39BEFA8A271}"/>
              </a:ext>
            </a:extLst>
          </p:cNvPr>
          <p:cNvSpPr>
            <a:spLocks noGrp="1"/>
          </p:cNvSpPr>
          <p:nvPr>
            <p:ph type="sldNum" sz="quarter" idx="10"/>
          </p:nvPr>
        </p:nvSpPr>
        <p:spPr/>
        <p:txBody>
          <a:bodyPr/>
          <a:lstStyle/>
          <a:p>
            <a:pPr>
              <a:defRPr/>
            </a:pPr>
            <a:fld id="{1188F9D2-5B65-4C92-8FFB-3F149C9EBFE1}" type="slidenum">
              <a:rPr lang="en-US" altLang="en-US" smtClean="0"/>
              <a:pPr>
                <a:defRPr/>
              </a:pPr>
              <a:t>7</a:t>
            </a:fld>
            <a:endParaRPr lang="en-US" altLang="en-US"/>
          </a:p>
        </p:txBody>
      </p:sp>
      <p:pic>
        <p:nvPicPr>
          <p:cNvPr id="5" name="Picture 4">
            <a:extLst>
              <a:ext uri="{FF2B5EF4-FFF2-40B4-BE49-F238E27FC236}">
                <a16:creationId xmlns:a16="http://schemas.microsoft.com/office/drawing/2014/main" id="{123DE7BB-E636-1149-4B74-B4FFA322AB01}"/>
              </a:ext>
            </a:extLst>
          </p:cNvPr>
          <p:cNvPicPr>
            <a:picLocks noChangeAspect="1"/>
          </p:cNvPicPr>
          <p:nvPr/>
        </p:nvPicPr>
        <p:blipFill>
          <a:blip r:embed="rId3"/>
          <a:stretch>
            <a:fillRect/>
          </a:stretch>
        </p:blipFill>
        <p:spPr>
          <a:xfrm>
            <a:off x="126581" y="2383327"/>
            <a:ext cx="5167906" cy="3189336"/>
          </a:xfrm>
          <a:prstGeom prst="rect">
            <a:avLst/>
          </a:prstGeom>
        </p:spPr>
      </p:pic>
      <p:sp>
        <p:nvSpPr>
          <p:cNvPr id="9" name="Oval 8">
            <a:extLst>
              <a:ext uri="{FF2B5EF4-FFF2-40B4-BE49-F238E27FC236}">
                <a16:creationId xmlns:a16="http://schemas.microsoft.com/office/drawing/2014/main" id="{5B91FB23-48DF-C3AE-568A-8763ED6AB0F5}"/>
              </a:ext>
            </a:extLst>
          </p:cNvPr>
          <p:cNvSpPr/>
          <p:nvPr/>
        </p:nvSpPr>
        <p:spPr>
          <a:xfrm>
            <a:off x="534838" y="2587924"/>
            <a:ext cx="2501660" cy="1673524"/>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B8BAD82-8F4B-D1C8-4048-8472EA8137CC}"/>
              </a:ext>
            </a:extLst>
          </p:cNvPr>
          <p:cNvSpPr/>
          <p:nvPr/>
        </p:nvSpPr>
        <p:spPr>
          <a:xfrm>
            <a:off x="2553419" y="3864632"/>
            <a:ext cx="2225615" cy="1475117"/>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0F5D9074-9456-5FD1-3661-817A9562E713}"/>
              </a:ext>
            </a:extLst>
          </p:cNvPr>
          <p:cNvCxnSpPr>
            <a:cxnSpLocks/>
          </p:cNvCxnSpPr>
          <p:nvPr/>
        </p:nvCxnSpPr>
        <p:spPr>
          <a:xfrm>
            <a:off x="3036498" y="3502323"/>
            <a:ext cx="3217653"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3564E41-EB6C-CDEB-C08F-C9A0CC9DBB91}"/>
              </a:ext>
            </a:extLst>
          </p:cNvPr>
          <p:cNvCxnSpPr>
            <a:cxnSpLocks/>
          </p:cNvCxnSpPr>
          <p:nvPr/>
        </p:nvCxnSpPr>
        <p:spPr>
          <a:xfrm>
            <a:off x="4779034" y="4664014"/>
            <a:ext cx="2810204"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itle 3">
            <a:extLst>
              <a:ext uri="{FF2B5EF4-FFF2-40B4-BE49-F238E27FC236}">
                <a16:creationId xmlns:a16="http://schemas.microsoft.com/office/drawing/2014/main" id="{425D43F1-028E-EBB9-78BF-E389D7E88AB7}"/>
              </a:ext>
            </a:extLst>
          </p:cNvPr>
          <p:cNvSpPr>
            <a:spLocks noGrp="1"/>
          </p:cNvSpPr>
          <p:nvPr>
            <p:ph type="title"/>
          </p:nvPr>
        </p:nvSpPr>
        <p:spPr>
          <a:xfrm>
            <a:off x="322263" y="222250"/>
            <a:ext cx="7065962" cy="685800"/>
          </a:xfrm>
        </p:spPr>
        <p:txBody>
          <a:bodyPr/>
          <a:lstStyle/>
          <a:p>
            <a:r>
              <a:rPr lang="en-US" b="0" i="1"/>
              <a:t>Case Study – Setting a Lapse Assumption Using PM</a:t>
            </a:r>
            <a:br>
              <a:rPr lang="en-US" b="0" i="1"/>
            </a:br>
            <a:r>
              <a:rPr lang="en-US"/>
              <a:t>Candidate Variable 2: Attained Age</a:t>
            </a:r>
            <a:endParaRPr lang="en-US" b="0" i="1"/>
          </a:p>
        </p:txBody>
      </p:sp>
      <p:sp>
        <p:nvSpPr>
          <p:cNvPr id="17" name="TextBox 16">
            <a:extLst>
              <a:ext uri="{FF2B5EF4-FFF2-40B4-BE49-F238E27FC236}">
                <a16:creationId xmlns:a16="http://schemas.microsoft.com/office/drawing/2014/main" id="{9023ED4C-768A-DCF0-E208-989EBF5CC160}"/>
              </a:ext>
            </a:extLst>
          </p:cNvPr>
          <p:cNvSpPr txBox="1"/>
          <p:nvPr/>
        </p:nvSpPr>
        <p:spPr>
          <a:xfrm>
            <a:off x="189781" y="1124955"/>
            <a:ext cx="8954219" cy="1077218"/>
          </a:xfrm>
          <a:prstGeom prst="rect">
            <a:avLst/>
          </a:prstGeom>
          <a:noFill/>
        </p:spPr>
        <p:txBody>
          <a:bodyPr wrap="square" rtlCol="0">
            <a:spAutoFit/>
          </a:bodyPr>
          <a:lstStyle/>
          <a:p>
            <a:pPr marL="285750" indent="-285750">
              <a:buFont typeface="Arial" panose="020B0604020202020204" pitchFamily="34" charset="0"/>
              <a:buChar char="•"/>
            </a:pPr>
            <a:r>
              <a:rPr lang="en-US" sz="1600" b="1">
                <a:latin typeface="+mn-lt"/>
              </a:rPr>
              <a:t>Hypothesis:</a:t>
            </a:r>
            <a:r>
              <a:rPr lang="en-US" sz="1600">
                <a:latin typeface="+mn-lt"/>
              </a:rPr>
              <a:t> Younger policyholders are more persistent than older policyholders</a:t>
            </a:r>
          </a:p>
          <a:p>
            <a:pPr marL="285750" indent="-285750">
              <a:buFont typeface="Arial" panose="020B0604020202020204" pitchFamily="34" charset="0"/>
              <a:buChar char="•"/>
            </a:pPr>
            <a:endParaRPr lang="en-US" sz="1600">
              <a:latin typeface="+mn-lt"/>
            </a:endParaRPr>
          </a:p>
          <a:p>
            <a:pPr marL="285750" indent="-285750">
              <a:buFont typeface="Arial" panose="020B0604020202020204" pitchFamily="34" charset="0"/>
              <a:buChar char="•"/>
            </a:pPr>
            <a:r>
              <a:rPr lang="en-US" sz="1600" b="1">
                <a:latin typeface="+mn-lt"/>
              </a:rPr>
              <a:t>Intuition: </a:t>
            </a:r>
            <a:r>
              <a:rPr lang="en-US" sz="1600">
                <a:latin typeface="+mn-lt"/>
              </a:rPr>
              <a:t>People become less passive investors as they approach and subsequently enter retirement</a:t>
            </a:r>
          </a:p>
        </p:txBody>
      </p:sp>
      <p:sp>
        <p:nvSpPr>
          <p:cNvPr id="18" name="TextBox 17">
            <a:extLst>
              <a:ext uri="{FF2B5EF4-FFF2-40B4-BE49-F238E27FC236}">
                <a16:creationId xmlns:a16="http://schemas.microsoft.com/office/drawing/2014/main" id="{62E9F6A7-0693-BFD5-6E95-BDF08E7F0269}"/>
              </a:ext>
            </a:extLst>
          </p:cNvPr>
          <p:cNvSpPr txBox="1"/>
          <p:nvPr/>
        </p:nvSpPr>
        <p:spPr>
          <a:xfrm>
            <a:off x="189781" y="5724569"/>
            <a:ext cx="8671853" cy="584775"/>
          </a:xfrm>
          <a:prstGeom prst="rect">
            <a:avLst/>
          </a:prstGeom>
          <a:noFill/>
        </p:spPr>
        <p:txBody>
          <a:bodyPr wrap="square" rtlCol="0">
            <a:spAutoFit/>
          </a:bodyPr>
          <a:lstStyle/>
          <a:p>
            <a:pPr marL="285750" indent="-285750">
              <a:buFont typeface="Arial" panose="020B0604020202020204" pitchFamily="34" charset="0"/>
              <a:buChar char="•"/>
            </a:pPr>
            <a:r>
              <a:rPr lang="en-US" sz="1600" b="1">
                <a:latin typeface="+mn-lt"/>
              </a:rPr>
              <a:t>Conclusion: </a:t>
            </a:r>
            <a:r>
              <a:rPr lang="en-US" sz="1600">
                <a:latin typeface="+mn-lt"/>
              </a:rPr>
              <a:t>Test a regression model that includes a simple binary indicator for a policyholder’s retirement status, assuming most policyholders are retired by age 70</a:t>
            </a:r>
          </a:p>
        </p:txBody>
      </p:sp>
      <p:sp>
        <p:nvSpPr>
          <p:cNvPr id="19" name="Rectangle 18">
            <a:extLst>
              <a:ext uri="{FF2B5EF4-FFF2-40B4-BE49-F238E27FC236}">
                <a16:creationId xmlns:a16="http://schemas.microsoft.com/office/drawing/2014/main" id="{9035C3CC-30CF-0550-2E7F-C34280343ECA}"/>
              </a:ext>
            </a:extLst>
          </p:cNvPr>
          <p:cNvSpPr/>
          <p:nvPr/>
        </p:nvSpPr>
        <p:spPr>
          <a:xfrm>
            <a:off x="109919" y="2288609"/>
            <a:ext cx="5264338" cy="3323671"/>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F6CF6C0-C1DC-D70E-8ABD-58AAD16B4801}"/>
              </a:ext>
            </a:extLst>
          </p:cNvPr>
          <p:cNvSpPr/>
          <p:nvPr/>
        </p:nvSpPr>
        <p:spPr>
          <a:xfrm>
            <a:off x="5591735" y="2288608"/>
            <a:ext cx="3425684" cy="3323671"/>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C47335E4-4495-A94A-D144-1454B553D467}"/>
              </a:ext>
            </a:extLst>
          </p:cNvPr>
          <p:cNvSpPr txBox="1"/>
          <p:nvPr/>
        </p:nvSpPr>
        <p:spPr>
          <a:xfrm>
            <a:off x="6316842" y="5224333"/>
            <a:ext cx="2544792" cy="230832"/>
          </a:xfrm>
          <a:prstGeom prst="rect">
            <a:avLst/>
          </a:prstGeom>
          <a:noFill/>
        </p:spPr>
        <p:txBody>
          <a:bodyPr wrap="square" rtlCol="0">
            <a:spAutoFit/>
          </a:bodyPr>
          <a:lstStyle/>
          <a:p>
            <a:r>
              <a:rPr lang="en-US" sz="900">
                <a:latin typeface="+mn-lt"/>
              </a:rPr>
              <a:t>Pre-Retirement                 Post-Retirement</a:t>
            </a:r>
          </a:p>
        </p:txBody>
      </p:sp>
    </p:spTree>
    <p:extLst>
      <p:ext uri="{BB962C8B-B14F-4D97-AF65-F5344CB8AC3E}">
        <p14:creationId xmlns:p14="http://schemas.microsoft.com/office/powerpoint/2010/main" val="11014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8" grpId="0"/>
      <p:bldP spid="19" grpId="0" animBg="1"/>
      <p:bldP spid="20" grpId="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EB6666-77F9-41AB-4FA2-F8FFEB13446D}"/>
              </a:ext>
            </a:extLst>
          </p:cNvPr>
          <p:cNvSpPr>
            <a:spLocks noGrp="1"/>
          </p:cNvSpPr>
          <p:nvPr>
            <p:ph type="sldNum" sz="quarter" idx="10"/>
          </p:nvPr>
        </p:nvSpPr>
        <p:spPr>
          <a:xfrm>
            <a:off x="8284594" y="6644215"/>
            <a:ext cx="422275" cy="320675"/>
          </a:xfrm>
        </p:spPr>
        <p:txBody>
          <a:bodyPr/>
          <a:lstStyle/>
          <a:p>
            <a:pPr>
              <a:defRPr/>
            </a:pPr>
            <a:fld id="{1188F9D2-5B65-4C92-8FFB-3F149C9EBFE1}" type="slidenum">
              <a:rPr lang="en-US" altLang="en-US" smtClean="0"/>
              <a:pPr>
                <a:defRPr/>
              </a:pPr>
              <a:t>8</a:t>
            </a:fld>
            <a:endParaRPr lang="en-US" altLang="en-US"/>
          </a:p>
        </p:txBody>
      </p:sp>
      <p:pic>
        <p:nvPicPr>
          <p:cNvPr id="5" name="Picture 4">
            <a:extLst>
              <a:ext uri="{FF2B5EF4-FFF2-40B4-BE49-F238E27FC236}">
                <a16:creationId xmlns:a16="http://schemas.microsoft.com/office/drawing/2014/main" id="{65497400-EB95-67E8-40F5-B1F644C1785B}"/>
              </a:ext>
            </a:extLst>
          </p:cNvPr>
          <p:cNvPicPr>
            <a:picLocks noChangeAspect="1"/>
          </p:cNvPicPr>
          <p:nvPr/>
        </p:nvPicPr>
        <p:blipFill>
          <a:blip r:embed="rId2"/>
          <a:stretch>
            <a:fillRect/>
          </a:stretch>
        </p:blipFill>
        <p:spPr>
          <a:xfrm>
            <a:off x="2182482" y="3098629"/>
            <a:ext cx="4635141" cy="2759000"/>
          </a:xfrm>
          <a:prstGeom prst="rect">
            <a:avLst/>
          </a:prstGeom>
        </p:spPr>
      </p:pic>
      <p:sp>
        <p:nvSpPr>
          <p:cNvPr id="20" name="Freeform: Shape 19">
            <a:extLst>
              <a:ext uri="{FF2B5EF4-FFF2-40B4-BE49-F238E27FC236}">
                <a16:creationId xmlns:a16="http://schemas.microsoft.com/office/drawing/2014/main" id="{14E276FC-8378-1D11-4724-1B5E0D21F432}"/>
              </a:ext>
            </a:extLst>
          </p:cNvPr>
          <p:cNvSpPr>
            <a:spLocks/>
          </p:cNvSpPr>
          <p:nvPr/>
        </p:nvSpPr>
        <p:spPr>
          <a:xfrm>
            <a:off x="2876069" y="3796132"/>
            <a:ext cx="3241976" cy="1564332"/>
          </a:xfrm>
          <a:custGeom>
            <a:avLst/>
            <a:gdLst>
              <a:gd name="connsiteX0" fmla="*/ 0 w 4416725"/>
              <a:gd name="connsiteY0" fmla="*/ 2139351 h 2139351"/>
              <a:gd name="connsiteX1" fmla="*/ 500333 w 4416725"/>
              <a:gd name="connsiteY1" fmla="*/ 1104182 h 2139351"/>
              <a:gd name="connsiteX2" fmla="*/ 1431985 w 4416725"/>
              <a:gd name="connsiteY2" fmla="*/ 414068 h 2139351"/>
              <a:gd name="connsiteX3" fmla="*/ 2777706 w 4416725"/>
              <a:gd name="connsiteY3" fmla="*/ 94891 h 2139351"/>
              <a:gd name="connsiteX4" fmla="*/ 4416725 w 4416725"/>
              <a:gd name="connsiteY4" fmla="*/ 0 h 2139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6725" h="2139351">
                <a:moveTo>
                  <a:pt x="0" y="2139351"/>
                </a:moveTo>
                <a:cubicBezTo>
                  <a:pt x="130834" y="1765540"/>
                  <a:pt x="261669" y="1391729"/>
                  <a:pt x="500333" y="1104182"/>
                </a:cubicBezTo>
                <a:cubicBezTo>
                  <a:pt x="738997" y="816635"/>
                  <a:pt x="1052423" y="582283"/>
                  <a:pt x="1431985" y="414068"/>
                </a:cubicBezTo>
                <a:cubicBezTo>
                  <a:pt x="1811547" y="245853"/>
                  <a:pt x="2280249" y="163902"/>
                  <a:pt x="2777706" y="94891"/>
                </a:cubicBezTo>
                <a:cubicBezTo>
                  <a:pt x="3275163" y="25880"/>
                  <a:pt x="4031412" y="1438"/>
                  <a:pt x="4416725" y="0"/>
                </a:cubicBezTo>
              </a:path>
            </a:pathLst>
          </a:custGeom>
          <a:noFill/>
          <a:ln>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itle 3">
            <a:extLst>
              <a:ext uri="{FF2B5EF4-FFF2-40B4-BE49-F238E27FC236}">
                <a16:creationId xmlns:a16="http://schemas.microsoft.com/office/drawing/2014/main" id="{6A840645-07C9-CFBE-A662-99F52FF0F665}"/>
              </a:ext>
            </a:extLst>
          </p:cNvPr>
          <p:cNvSpPr>
            <a:spLocks noGrp="1"/>
          </p:cNvSpPr>
          <p:nvPr>
            <p:ph type="title"/>
          </p:nvPr>
        </p:nvSpPr>
        <p:spPr>
          <a:xfrm>
            <a:off x="322263" y="222250"/>
            <a:ext cx="7065962" cy="685800"/>
          </a:xfrm>
        </p:spPr>
        <p:txBody>
          <a:bodyPr/>
          <a:lstStyle/>
          <a:p>
            <a:r>
              <a:rPr lang="en-US" b="0" i="1"/>
              <a:t>Case Study – Setting a Lapse Assumption Using PM</a:t>
            </a:r>
            <a:br>
              <a:rPr lang="en-US" b="0" i="1"/>
            </a:br>
            <a:r>
              <a:rPr lang="en-US"/>
              <a:t>Candidate Variable 3: Moneyness of Death Benefit</a:t>
            </a:r>
            <a:endParaRPr lang="en-US" b="0" i="1"/>
          </a:p>
        </p:txBody>
      </p:sp>
      <p:sp>
        <p:nvSpPr>
          <p:cNvPr id="22" name="TextBox 21">
            <a:extLst>
              <a:ext uri="{FF2B5EF4-FFF2-40B4-BE49-F238E27FC236}">
                <a16:creationId xmlns:a16="http://schemas.microsoft.com/office/drawing/2014/main" id="{5D3DC6E7-CAFA-4222-19A2-38CC4FBB5432}"/>
              </a:ext>
            </a:extLst>
          </p:cNvPr>
          <p:cNvSpPr txBox="1"/>
          <p:nvPr/>
        </p:nvSpPr>
        <p:spPr>
          <a:xfrm>
            <a:off x="161131" y="1077849"/>
            <a:ext cx="8821737" cy="1969770"/>
          </a:xfrm>
          <a:prstGeom prst="rect">
            <a:avLst/>
          </a:prstGeom>
          <a:noFill/>
        </p:spPr>
        <p:txBody>
          <a:bodyPr wrap="square" rtlCol="0">
            <a:spAutoFit/>
          </a:bodyPr>
          <a:lstStyle/>
          <a:p>
            <a:pPr marL="285750" indent="-285750">
              <a:buFont typeface="Arial" panose="020B0604020202020204" pitchFamily="34" charset="0"/>
              <a:buChar char="•"/>
            </a:pPr>
            <a:r>
              <a:rPr lang="en-US" sz="1600" b="1">
                <a:latin typeface="+mn-lt"/>
              </a:rPr>
              <a:t>Definition: </a:t>
            </a:r>
            <a:r>
              <a:rPr lang="en-US" sz="1600">
                <a:latin typeface="+mn-lt"/>
              </a:rPr>
              <a:t>Moneyness = Account Value / Death Benefit Notional</a:t>
            </a:r>
          </a:p>
          <a:p>
            <a:pPr marL="742950" lvl="1" indent="-285750">
              <a:buFont typeface="Arial" panose="020B0604020202020204" pitchFamily="34" charset="0"/>
              <a:buChar char="•"/>
            </a:pPr>
            <a:r>
              <a:rPr lang="en-US" sz="1400">
                <a:latin typeface="+mn-lt"/>
              </a:rPr>
              <a:t>Moneyness &gt; 1 implies a contract is “Out-of-the-Money</a:t>
            </a:r>
          </a:p>
          <a:p>
            <a:pPr marL="742950" lvl="1" indent="-285750">
              <a:buFont typeface="Arial" panose="020B0604020202020204" pitchFamily="34" charset="0"/>
              <a:buChar char="•"/>
            </a:pPr>
            <a:r>
              <a:rPr lang="en-US" sz="1400">
                <a:latin typeface="+mn-lt"/>
              </a:rPr>
              <a:t>Moneyness &lt; 1 implies a contract is “In-the-Money”</a:t>
            </a:r>
          </a:p>
          <a:p>
            <a:pPr lvl="1"/>
            <a:endParaRPr lang="en-US" sz="1400">
              <a:latin typeface="+mn-lt"/>
            </a:endParaRPr>
          </a:p>
          <a:p>
            <a:pPr marL="285750" indent="-285750">
              <a:buFont typeface="Arial" panose="020B0604020202020204" pitchFamily="34" charset="0"/>
              <a:buChar char="•"/>
            </a:pPr>
            <a:r>
              <a:rPr lang="en-US" sz="1600" b="1">
                <a:latin typeface="+mn-lt"/>
              </a:rPr>
              <a:t>Hypothesis:</a:t>
            </a:r>
            <a:r>
              <a:rPr lang="en-US" sz="1600">
                <a:latin typeface="+mn-lt"/>
              </a:rPr>
              <a:t> Contracts that are “In-the-Money” are more persistent than contracts that are “Out-of-the-Money”</a:t>
            </a:r>
          </a:p>
          <a:p>
            <a:endParaRPr lang="en-US" sz="1600">
              <a:latin typeface="+mn-lt"/>
            </a:endParaRPr>
          </a:p>
          <a:p>
            <a:pPr marL="285750" indent="-285750">
              <a:buFont typeface="Arial" panose="020B0604020202020204" pitchFamily="34" charset="0"/>
              <a:buChar char="•"/>
            </a:pPr>
            <a:r>
              <a:rPr lang="en-US" sz="1600" b="1">
                <a:latin typeface="+mn-lt"/>
              </a:rPr>
              <a:t>Intuition:</a:t>
            </a:r>
            <a:r>
              <a:rPr lang="en-US" sz="1600">
                <a:latin typeface="+mn-lt"/>
              </a:rPr>
              <a:t> “In-the-Money” contracts are generally perceived to be more valuable</a:t>
            </a:r>
          </a:p>
        </p:txBody>
      </p:sp>
      <p:sp>
        <p:nvSpPr>
          <p:cNvPr id="23" name="TextBox 22">
            <a:extLst>
              <a:ext uri="{FF2B5EF4-FFF2-40B4-BE49-F238E27FC236}">
                <a16:creationId xmlns:a16="http://schemas.microsoft.com/office/drawing/2014/main" id="{F07649EF-DB01-90C1-6638-B2BBBF3D27FF}"/>
              </a:ext>
            </a:extLst>
          </p:cNvPr>
          <p:cNvSpPr txBox="1"/>
          <p:nvPr/>
        </p:nvSpPr>
        <p:spPr>
          <a:xfrm>
            <a:off x="161131" y="5957417"/>
            <a:ext cx="8905231" cy="584775"/>
          </a:xfrm>
          <a:prstGeom prst="rect">
            <a:avLst/>
          </a:prstGeom>
          <a:noFill/>
        </p:spPr>
        <p:txBody>
          <a:bodyPr wrap="square" rtlCol="0">
            <a:spAutoFit/>
          </a:bodyPr>
          <a:lstStyle/>
          <a:p>
            <a:pPr marL="285750" indent="-285750">
              <a:buFont typeface="Arial" panose="020B0604020202020204" pitchFamily="34" charset="0"/>
              <a:buChar char="•"/>
            </a:pPr>
            <a:r>
              <a:rPr lang="en-US" sz="1600" b="1">
                <a:latin typeface="+mn-lt"/>
              </a:rPr>
              <a:t>Conclusion: </a:t>
            </a:r>
            <a:r>
              <a:rPr lang="en-US" sz="1600">
                <a:latin typeface="+mn-lt"/>
              </a:rPr>
              <a:t>Test a regression model that includes a continuous variable representing the natural logarithm of Death Benefit Moneyness</a:t>
            </a:r>
          </a:p>
        </p:txBody>
      </p:sp>
      <p:sp>
        <p:nvSpPr>
          <p:cNvPr id="24" name="Rectangle 23">
            <a:extLst>
              <a:ext uri="{FF2B5EF4-FFF2-40B4-BE49-F238E27FC236}">
                <a16:creationId xmlns:a16="http://schemas.microsoft.com/office/drawing/2014/main" id="{5677707D-559A-A8A9-7B71-69BD5ADD8560}"/>
              </a:ext>
            </a:extLst>
          </p:cNvPr>
          <p:cNvSpPr/>
          <p:nvPr/>
        </p:nvSpPr>
        <p:spPr>
          <a:xfrm>
            <a:off x="2123887" y="3098630"/>
            <a:ext cx="4777245" cy="2759000"/>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321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DB544F-66C1-3A04-8637-99B016CDFE6F}"/>
              </a:ext>
            </a:extLst>
          </p:cNvPr>
          <p:cNvPicPr>
            <a:picLocks noChangeAspect="1"/>
          </p:cNvPicPr>
          <p:nvPr/>
        </p:nvPicPr>
        <p:blipFill>
          <a:blip r:embed="rId2"/>
          <a:stretch>
            <a:fillRect/>
          </a:stretch>
        </p:blipFill>
        <p:spPr>
          <a:xfrm>
            <a:off x="4683026" y="2656139"/>
            <a:ext cx="4332586" cy="2673825"/>
          </a:xfrm>
          <a:prstGeom prst="rect">
            <a:avLst/>
          </a:prstGeom>
        </p:spPr>
      </p:pic>
      <p:pic>
        <p:nvPicPr>
          <p:cNvPr id="3" name="Picture 2">
            <a:extLst>
              <a:ext uri="{FF2B5EF4-FFF2-40B4-BE49-F238E27FC236}">
                <a16:creationId xmlns:a16="http://schemas.microsoft.com/office/drawing/2014/main" id="{ACA7B883-150B-6AB7-4D9D-4FCA6FFFFF6A}"/>
              </a:ext>
            </a:extLst>
          </p:cNvPr>
          <p:cNvPicPr>
            <a:picLocks noChangeAspect="1"/>
          </p:cNvPicPr>
          <p:nvPr/>
        </p:nvPicPr>
        <p:blipFill>
          <a:blip r:embed="rId3"/>
          <a:stretch>
            <a:fillRect/>
          </a:stretch>
        </p:blipFill>
        <p:spPr>
          <a:xfrm>
            <a:off x="581056" y="2671985"/>
            <a:ext cx="4379133" cy="2702550"/>
          </a:xfrm>
          <a:prstGeom prst="rect">
            <a:avLst/>
          </a:prstGeom>
        </p:spPr>
      </p:pic>
      <p:sp>
        <p:nvSpPr>
          <p:cNvPr id="2" name="Slide Number Placeholder 1">
            <a:extLst>
              <a:ext uri="{FF2B5EF4-FFF2-40B4-BE49-F238E27FC236}">
                <a16:creationId xmlns:a16="http://schemas.microsoft.com/office/drawing/2014/main" id="{B5FFEA97-8CB4-9448-F367-7A228331FE36}"/>
              </a:ext>
            </a:extLst>
          </p:cNvPr>
          <p:cNvSpPr>
            <a:spLocks noGrp="1"/>
          </p:cNvSpPr>
          <p:nvPr>
            <p:ph type="sldNum" sz="quarter" idx="10"/>
          </p:nvPr>
        </p:nvSpPr>
        <p:spPr/>
        <p:txBody>
          <a:bodyPr/>
          <a:lstStyle/>
          <a:p>
            <a:pPr>
              <a:defRPr/>
            </a:pPr>
            <a:fld id="{1188F9D2-5B65-4C92-8FFB-3F149C9EBFE1}" type="slidenum">
              <a:rPr lang="en-US" altLang="en-US" smtClean="0"/>
              <a:pPr>
                <a:defRPr/>
              </a:pPr>
              <a:t>9</a:t>
            </a:fld>
            <a:endParaRPr lang="en-US" altLang="en-US"/>
          </a:p>
        </p:txBody>
      </p:sp>
      <p:cxnSp>
        <p:nvCxnSpPr>
          <p:cNvPr id="9" name="Straight Connector 8">
            <a:extLst>
              <a:ext uri="{FF2B5EF4-FFF2-40B4-BE49-F238E27FC236}">
                <a16:creationId xmlns:a16="http://schemas.microsoft.com/office/drawing/2014/main" id="{795E9E0D-C448-BCB9-6424-4D1DE8F1997C}"/>
              </a:ext>
            </a:extLst>
          </p:cNvPr>
          <p:cNvCxnSpPr>
            <a:cxnSpLocks/>
          </p:cNvCxnSpPr>
          <p:nvPr/>
        </p:nvCxnSpPr>
        <p:spPr>
          <a:xfrm>
            <a:off x="1656271" y="3657082"/>
            <a:ext cx="2725947" cy="474452"/>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33D0F38D-DB98-A18E-434F-8B0D955CBAD2}"/>
              </a:ext>
            </a:extLst>
          </p:cNvPr>
          <p:cNvSpPr/>
          <p:nvPr/>
        </p:nvSpPr>
        <p:spPr>
          <a:xfrm>
            <a:off x="1293963" y="3009503"/>
            <a:ext cx="284672" cy="293298"/>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10610DD-74E9-78F2-E501-A32E12A80281}"/>
              </a:ext>
            </a:extLst>
          </p:cNvPr>
          <p:cNvSpPr/>
          <p:nvPr/>
        </p:nvSpPr>
        <p:spPr>
          <a:xfrm>
            <a:off x="1009291" y="3898721"/>
            <a:ext cx="284672" cy="293298"/>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3">
            <a:extLst>
              <a:ext uri="{FF2B5EF4-FFF2-40B4-BE49-F238E27FC236}">
                <a16:creationId xmlns:a16="http://schemas.microsoft.com/office/drawing/2014/main" id="{480E6DD0-3D79-8673-6407-BEEE7DFA08F9}"/>
              </a:ext>
            </a:extLst>
          </p:cNvPr>
          <p:cNvSpPr>
            <a:spLocks noGrp="1"/>
          </p:cNvSpPr>
          <p:nvPr>
            <p:ph type="title"/>
          </p:nvPr>
        </p:nvSpPr>
        <p:spPr>
          <a:xfrm>
            <a:off x="253252" y="229327"/>
            <a:ext cx="7065962" cy="685800"/>
          </a:xfrm>
        </p:spPr>
        <p:txBody>
          <a:bodyPr/>
          <a:lstStyle/>
          <a:p>
            <a:r>
              <a:rPr lang="en-US" b="0" i="1"/>
              <a:t>Case Study – Setting a Lapse Assumption Using PM</a:t>
            </a:r>
            <a:br>
              <a:rPr lang="en-US" b="0" i="1"/>
            </a:br>
            <a:r>
              <a:rPr lang="en-US"/>
              <a:t>Candidate Variable 4: Time Relative to SC Period Expiry</a:t>
            </a:r>
            <a:endParaRPr lang="en-US" b="0" i="1"/>
          </a:p>
        </p:txBody>
      </p:sp>
      <p:sp>
        <p:nvSpPr>
          <p:cNvPr id="15" name="TextBox 14">
            <a:extLst>
              <a:ext uri="{FF2B5EF4-FFF2-40B4-BE49-F238E27FC236}">
                <a16:creationId xmlns:a16="http://schemas.microsoft.com/office/drawing/2014/main" id="{07F15845-E0AF-8F2E-BACB-0F56A9DB602A}"/>
              </a:ext>
            </a:extLst>
          </p:cNvPr>
          <p:cNvSpPr txBox="1"/>
          <p:nvPr/>
        </p:nvSpPr>
        <p:spPr>
          <a:xfrm>
            <a:off x="146694" y="1076744"/>
            <a:ext cx="8905231" cy="1569660"/>
          </a:xfrm>
          <a:prstGeom prst="rect">
            <a:avLst/>
          </a:prstGeom>
          <a:noFill/>
        </p:spPr>
        <p:txBody>
          <a:bodyPr wrap="square" rtlCol="0">
            <a:spAutoFit/>
          </a:bodyPr>
          <a:lstStyle/>
          <a:p>
            <a:pPr marL="285750" indent="-285750">
              <a:buFont typeface="Arial" panose="020B0604020202020204" pitchFamily="34" charset="0"/>
              <a:buChar char="•"/>
            </a:pPr>
            <a:r>
              <a:rPr lang="en-US" sz="1600" b="1">
                <a:latin typeface="+mn-lt"/>
              </a:rPr>
              <a:t>Hypothesis:</a:t>
            </a:r>
            <a:r>
              <a:rPr lang="en-US" sz="1600">
                <a:latin typeface="+mn-lt"/>
              </a:rPr>
              <a:t> Policyholders are most likely to surrender immediately after the surrender charge period expires, and least likely during the surrender charge period. Lapse rates may be moderate in the years following the end of the SC period</a:t>
            </a:r>
          </a:p>
          <a:p>
            <a:pPr marL="285750" indent="-285750">
              <a:buFont typeface="Arial" panose="020B0604020202020204" pitchFamily="34" charset="0"/>
              <a:buChar char="•"/>
            </a:pPr>
            <a:endParaRPr lang="en-US" sz="1600" b="1">
              <a:latin typeface="+mn-lt"/>
            </a:endParaRPr>
          </a:p>
          <a:p>
            <a:pPr marL="285750" indent="-285750">
              <a:buFont typeface="Arial" panose="020B0604020202020204" pitchFamily="34" charset="0"/>
              <a:buChar char="•"/>
            </a:pPr>
            <a:r>
              <a:rPr lang="en-US" sz="1600" b="1">
                <a:latin typeface="+mn-lt"/>
              </a:rPr>
              <a:t>Intuition:</a:t>
            </a:r>
            <a:r>
              <a:rPr lang="en-US" sz="1600">
                <a:latin typeface="+mn-lt"/>
              </a:rPr>
              <a:t> Policyholders are reluctant to surrender in the presence of SCs but those that would have surrendered without them will leave immediately once they expire</a:t>
            </a:r>
          </a:p>
        </p:txBody>
      </p:sp>
      <p:sp>
        <p:nvSpPr>
          <p:cNvPr id="16" name="TextBox 15">
            <a:extLst>
              <a:ext uri="{FF2B5EF4-FFF2-40B4-BE49-F238E27FC236}">
                <a16:creationId xmlns:a16="http://schemas.microsoft.com/office/drawing/2014/main" id="{F98F4E2E-C7AD-5D78-5064-C43F47519D47}"/>
              </a:ext>
            </a:extLst>
          </p:cNvPr>
          <p:cNvSpPr txBox="1"/>
          <p:nvPr/>
        </p:nvSpPr>
        <p:spPr>
          <a:xfrm>
            <a:off x="151738" y="5379402"/>
            <a:ext cx="8905231" cy="1200329"/>
          </a:xfrm>
          <a:prstGeom prst="rect">
            <a:avLst/>
          </a:prstGeom>
          <a:noFill/>
        </p:spPr>
        <p:txBody>
          <a:bodyPr wrap="square" rtlCol="0">
            <a:spAutoFit/>
          </a:bodyPr>
          <a:lstStyle/>
          <a:p>
            <a:pPr marL="285750" indent="-285750">
              <a:buFont typeface="Arial" panose="020B0604020202020204" pitchFamily="34" charset="0"/>
              <a:buChar char="•"/>
            </a:pPr>
            <a:r>
              <a:rPr lang="en-US" sz="1600" b="1">
                <a:latin typeface="+mn-lt"/>
              </a:rPr>
              <a:t>Conclusion: </a:t>
            </a:r>
            <a:r>
              <a:rPr lang="en-US" sz="1600">
                <a:latin typeface="+mn-lt"/>
              </a:rPr>
              <a:t>Test two competing models:</a:t>
            </a:r>
          </a:p>
          <a:p>
            <a:pPr marL="742950" lvl="1" indent="-285750">
              <a:buFont typeface="Arial" panose="020B0604020202020204" pitchFamily="34" charset="0"/>
              <a:buChar char="•"/>
            </a:pPr>
            <a:r>
              <a:rPr lang="en-US" sz="1400">
                <a:latin typeface="+mn-lt"/>
              </a:rPr>
              <a:t>Model 1: Consider a decreasing linear trend in lapse rates between 1 and 10 years after the surrender charge period expires</a:t>
            </a:r>
          </a:p>
          <a:p>
            <a:pPr marL="742950" lvl="1" indent="-285750">
              <a:buFont typeface="Arial" panose="020B0604020202020204" pitchFamily="34" charset="0"/>
              <a:buChar char="•"/>
            </a:pPr>
            <a:r>
              <a:rPr lang="en-US" sz="1400">
                <a:latin typeface="+mn-lt"/>
              </a:rPr>
              <a:t>Model 2: Group policyholders into 1 of four buckets to distinguish being in the SC period, being 0-1 years, 1-2 years, or 2+ years after the SC period expires</a:t>
            </a:r>
          </a:p>
        </p:txBody>
      </p:sp>
      <p:sp>
        <p:nvSpPr>
          <p:cNvPr id="5" name="Rectangle 4">
            <a:extLst>
              <a:ext uri="{FF2B5EF4-FFF2-40B4-BE49-F238E27FC236}">
                <a16:creationId xmlns:a16="http://schemas.microsoft.com/office/drawing/2014/main" id="{AE7895BC-DB5B-D4E6-270F-62EDD84E5686}"/>
              </a:ext>
            </a:extLst>
          </p:cNvPr>
          <p:cNvSpPr/>
          <p:nvPr/>
        </p:nvSpPr>
        <p:spPr>
          <a:xfrm>
            <a:off x="581056" y="2671985"/>
            <a:ext cx="4454823" cy="2702550"/>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74C9EBD-2C52-BA58-774E-AA135A61294E}"/>
              </a:ext>
            </a:extLst>
          </p:cNvPr>
          <p:cNvSpPr/>
          <p:nvPr/>
        </p:nvSpPr>
        <p:spPr>
          <a:xfrm>
            <a:off x="5148741" y="2667117"/>
            <a:ext cx="3480910" cy="2702550"/>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372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p:bldP spid="5" grpId="0" animBg="1"/>
      <p:bldP spid="6" grpId="0" animBg="1"/>
    </p:bldLst>
  </p:timing>
</p:sld>
</file>

<file path=ppt/theme/theme1.xml><?xml version="1.0" encoding="utf-8"?>
<a:theme xmlns:a="http://schemas.openxmlformats.org/drawingml/2006/main" name="Default Design">
  <a:themeElements>
    <a:clrScheme name="Final Talcott Palette">
      <a:dk1>
        <a:srgbClr val="242424"/>
      </a:dk1>
      <a:lt1>
        <a:srgbClr val="FFFFFF"/>
      </a:lt1>
      <a:dk2>
        <a:srgbClr val="153C5B"/>
      </a:dk2>
      <a:lt2>
        <a:srgbClr val="5D83A3"/>
      </a:lt2>
      <a:accent1>
        <a:srgbClr val="153C5D"/>
      </a:accent1>
      <a:accent2>
        <a:srgbClr val="DC8533"/>
      </a:accent2>
      <a:accent3>
        <a:srgbClr val="5D82A2"/>
      </a:accent3>
      <a:accent4>
        <a:srgbClr val="C31C5C"/>
      </a:accent4>
      <a:accent5>
        <a:srgbClr val="A05CBF"/>
      </a:accent5>
      <a:accent6>
        <a:srgbClr val="9CD064"/>
      </a:accent6>
      <a:hlink>
        <a:srgbClr val="DC8633"/>
      </a:hlink>
      <a:folHlink>
        <a:srgbClr val="153C5D"/>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txDef>
      <a:spPr>
        <a:noFill/>
      </a:spPr>
      <a:bodyPr wrap="none" rtlCol="0">
        <a:spAutoFit/>
      </a:bodyPr>
      <a:lstStyle>
        <a:defPPr>
          <a:defRPr dirty="0">
            <a:latin typeface="+mn-lt"/>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6D3E9"/>
        </a:accent1>
        <a:accent2>
          <a:srgbClr val="822B2F"/>
        </a:accent2>
        <a:accent3>
          <a:srgbClr val="FFFFFF"/>
        </a:accent3>
        <a:accent4>
          <a:srgbClr val="000000"/>
        </a:accent4>
        <a:accent5>
          <a:srgbClr val="D7E6F2"/>
        </a:accent5>
        <a:accent6>
          <a:srgbClr val="75262A"/>
        </a:accent6>
        <a:hlink>
          <a:srgbClr val="3A5A78"/>
        </a:hlink>
        <a:folHlink>
          <a:srgbClr val="4848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alcott Financial Group Internal Standard" id="{E4A10A60-43F3-4F8F-9319-9043E605ED2F}" vid="{BAB2AA31-61A9-4E7A-A1FC-6E1DB7A25B5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IyNDZkZTk0Yy04ODY3LTQ3YjAtOTI2ZS0zMTBjMTIwZDQ5ZWEiIG9yaWdpbj0idXNlclNlbGVjdGVkIj48ZWxlbWVudCB1aWQ9IjhkZDJhMzFkLWE5ZjUtNGMzYi05ZGZlLTg5Njk1NjE4MzQ2ZiIgdmFsdWU9IiIgeG1sbnM9Imh0dHA6Ly93d3cuYm9sZG9uamFtZXMuY29tLzIwMDgvMDEvc2llL2ludGVybmFsL2xhYmVsIiAvPjxlbGVtZW50IHVpZD0iaWRfY2xhc3NpZmljYXRpb25fZ2VuZXJhbGJ1c2luZXNzIiB2YWx1ZT0iIiB4bWxucz0iaHR0cDovL3d3dy5ib2xkb25qYW1lcy5jb20vMjAwOC8wMS9zaWUvaW50ZXJuYWwvbGFiZWwiIC8+PC9zaXNsPjxVc2VyTmFtZT5BRDJcQVM2MTc5MDwvVXNlck5hbWU+PERhdGVUaW1lPjgvMy8yMDE4IDY6MTc6MzMgUE08L0RhdGVUaW1lPjxMYWJlbFN0cmluZz5JbnRlcm5hbGx5IENvbnRyb2xsZWQgJiN4MjAwRjsmI3gyMDAxOyYjeDIwMDA7JiN4MjAwMjsmI3gyMDBCOyYjeDIwMDA7JiN4MjAwMTs8L0xhYmVsU3RyaW5nPjwvaXRlbT48L2xhYmVsSGlzdG9yeT4=</Value>
</WrappedLabelHistory>
</file>

<file path=customXml/item2.xml><?xml version="1.0" encoding="utf-8"?>
<p:properties xmlns:p="http://schemas.microsoft.com/office/2006/metadata/properties" xmlns:xsi="http://www.w3.org/2001/XMLSchema-instance" xmlns:pc="http://schemas.microsoft.com/office/infopath/2007/PartnerControls">
  <documentManagement>
    <Category xmlns="13f5095e-043d-4384-9019-ab373f235ab6" xsi:nil="true"/>
    <lcf76f155ced4ddcb4097134ff3c332f xmlns="13f5095e-043d-4384-9019-ab373f235ab6">
      <Terms xmlns="http://schemas.microsoft.com/office/infopath/2007/PartnerControls"/>
    </lcf76f155ced4ddcb4097134ff3c332f>
    <TaxCatchAll xmlns="2e76d242-dd35-449b-8ed2-8b0079172b4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6DE66A893A26EF47AE6491C39635900C" ma:contentTypeVersion="33" ma:contentTypeDescription="Create a new document." ma:contentTypeScope="" ma:versionID="ec6553776f229df080e2611d5dce86af">
  <xsd:schema xmlns:xsd="http://www.w3.org/2001/XMLSchema" xmlns:xs="http://www.w3.org/2001/XMLSchema" xmlns:p="http://schemas.microsoft.com/office/2006/metadata/properties" xmlns:ns2="13f5095e-043d-4384-9019-ab373f235ab6" xmlns:ns3="2e76d242-dd35-449b-8ed2-8b0079172b44" targetNamespace="http://schemas.microsoft.com/office/2006/metadata/properties" ma:root="true" ma:fieldsID="943fa6d6ee12357c555ef114b2fc9364" ns2:_="" ns3:_="">
    <xsd:import namespace="13f5095e-043d-4384-9019-ab373f235ab6"/>
    <xsd:import namespace="2e76d242-dd35-449b-8ed2-8b0079172b44"/>
    <xsd:element name="properties">
      <xsd:complexType>
        <xsd:sequence>
          <xsd:element name="documentManagement">
            <xsd:complexType>
              <xsd:all>
                <xsd:element ref="ns2:MediaServiceAutoKeyPoints" minOccurs="0"/>
                <xsd:element ref="ns2:MediaServiceKeyPoints" minOccurs="0"/>
                <xsd:element ref="ns2:MediaServiceGenerationTime" minOccurs="0"/>
                <xsd:element ref="ns2:MediaServiceEventHashCode" minOccurs="0"/>
                <xsd:element ref="ns2:Category"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f5095e-043d-4384-9019-ab373f235ab6" elementFormDefault="qualified">
    <xsd:import namespace="http://schemas.microsoft.com/office/2006/documentManagement/types"/>
    <xsd:import namespace="http://schemas.microsoft.com/office/infopath/2007/PartnerControls"/>
    <xsd:element name="MediaServiceAutoKeyPoints" ma:index="8" nillable="true" ma:displayName="MediaServiceAutoKeyPoints" ma:hidden="true" ma:internalName="MediaServiceAutoKeyPoints" ma:readOnly="true">
      <xsd:simpleType>
        <xsd:restriction base="dms:Note"/>
      </xsd:simpleType>
    </xsd:element>
    <xsd:element name="MediaServiceKeyPoints" ma:index="9" nillable="true" ma:displayName="KeyPoints" ma:internalName="MediaServiceKeyPoints" ma:readOnly="true">
      <xsd:simpleType>
        <xsd:restriction base="dms:Note">
          <xsd:maxLength value="255"/>
        </xsd:restriction>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Category" ma:index="12" nillable="true" ma:displayName="Category" ma:format="Dropdown" ma:internalName="Category">
      <xsd:simpleType>
        <xsd:restriction base="dms:Text">
          <xsd:maxLength value="255"/>
        </xsd:restriction>
      </xsd:simpleType>
    </xsd:element>
    <xsd:element name="MediaLengthInSeconds" ma:index="13" nillable="true" ma:displayName="Length (seconds)"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f267cbb9-a89d-4125-ab38-256bdf811ee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d242-dd35-449b-8ed2-8b0079172b44"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272debc1-3006-4685-a0b4-7641e4f4c8ee}" ma:internalName="TaxCatchAll" ma:showField="CatchAllData" ma:web="2e76d242-dd35-449b-8ed2-8b0079172b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sisl xmlns:xsi="http://www.w3.org/2001/XMLSchema-instance" xmlns:xsd="http://www.w3.org/2001/XMLSchema" xmlns="http://www.boldonjames.com/2008/01/sie/internal/label" sislVersion="0" policy="246de94c-8867-47b0-926e-310c120d49ea" origin="userSelected">
  <element uid="id_classification_generalbusiness" value=""/>
  <element uid="8dd2a31d-a9f5-4c3b-9dfe-89695618346f" value=""/>
</sisl>
</file>

<file path=customXml/itemProps1.xml><?xml version="1.0" encoding="utf-8"?>
<ds:datastoreItem xmlns:ds="http://schemas.openxmlformats.org/officeDocument/2006/customXml" ds:itemID="{F67B8C80-EC41-47E1-8B99-9D90E3CA047D}">
  <ds:schemaRefs>
    <ds:schemaRef ds:uri="http://www.boldonjames.com/2016/02/Classifier/internal/wrappedLabelHistory"/>
    <ds:schemaRef ds:uri="http://www.w3.org/2001/XMLSchema"/>
  </ds:schemaRefs>
</ds:datastoreItem>
</file>

<file path=customXml/itemProps2.xml><?xml version="1.0" encoding="utf-8"?>
<ds:datastoreItem xmlns:ds="http://schemas.openxmlformats.org/officeDocument/2006/customXml" ds:itemID="{EED22DF1-8233-409E-9AFA-C9957C68DD95}">
  <ds:schemaRefs>
    <ds:schemaRef ds:uri="13f5095e-043d-4384-9019-ab373f235ab6"/>
    <ds:schemaRef ds:uri="2e76d242-dd35-449b-8ed2-8b0079172b44"/>
    <ds:schemaRef ds:uri="42c6fae2-33a5-465a-8c64-f6d4b259ed2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EF02071-6D67-4F79-9FA9-5ECBAC032B63}">
  <ds:schemaRefs>
    <ds:schemaRef ds:uri="http://schemas.microsoft.com/sharepoint/v3/contenttype/forms"/>
  </ds:schemaRefs>
</ds:datastoreItem>
</file>

<file path=customXml/itemProps4.xml><?xml version="1.0" encoding="utf-8"?>
<ds:datastoreItem xmlns:ds="http://schemas.openxmlformats.org/officeDocument/2006/customXml" ds:itemID="{1F1791F6-E733-4FD2-8D5F-AB677DC898BD}">
  <ds:schemaRefs>
    <ds:schemaRef ds:uri="13f5095e-043d-4384-9019-ab373f235ab6"/>
    <ds:schemaRef ds:uri="2e76d242-dd35-449b-8ed2-8b0079172b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5.xml><?xml version="1.0" encoding="utf-8"?>
<ds:datastoreItem xmlns:ds="http://schemas.openxmlformats.org/officeDocument/2006/customXml" ds:itemID="{1AC4F1B5-B2C7-4D07-B83E-1611E003D8C1}">
  <ds:schemaRefs>
    <ds:schemaRef ds:uri="http://www.boldonjames.com/2008/01/sie/internal/label"/>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3012</Words>
  <Application>Microsoft Office PowerPoint</Application>
  <PresentationFormat>On-screen Show (4:3)</PresentationFormat>
  <Paragraphs>369</Paragraphs>
  <Slides>24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Apple Symbols</vt:lpstr>
      <vt:lpstr>Arial</vt:lpstr>
      <vt:lpstr>Cambria Math</vt:lpstr>
      <vt:lpstr>Century Gothic</vt:lpstr>
      <vt:lpstr>Default Design</vt:lpstr>
      <vt:lpstr>Complexity Versus Interpretability in Actuarial Assumption Setting</vt:lpstr>
      <vt:lpstr>Agenda</vt:lpstr>
      <vt:lpstr>Predictive Modeling 101 What is Predictive Modeling (and What is it Not)?</vt:lpstr>
      <vt:lpstr>Predictive Modeling 101 Crash Course on Regression</vt:lpstr>
      <vt:lpstr>Case Study – Setting a Lapse Assumption Using PM Case Study Overview</vt:lpstr>
      <vt:lpstr>Case Study – Setting a Lapse Assumption Using PM Candidate Variable 1: Systematic WD Behavior</vt:lpstr>
      <vt:lpstr>Case Study – Setting a Lapse Assumption Using PM Candidate Variable 2: Attained Age</vt:lpstr>
      <vt:lpstr>Case Study – Setting a Lapse Assumption Using PM Candidate Variable 3: Moneyness of Death Benefit</vt:lpstr>
      <vt:lpstr>Case Study – Setting a Lapse Assumption Using PM Candidate Variable 4: Time Relative to SC Period Expiry</vt:lpstr>
      <vt:lpstr>Case Study – Setting a Lapse Assumption Using PM Initial Regression Results</vt:lpstr>
      <vt:lpstr>Case Study – Setting a Lapse Assumption Using PM 10-Way Holdout Testing Algorithm</vt:lpstr>
      <vt:lpstr>Case Study – Setting a Lapse Assumption Using PM Holdout Test 1: Assess Competing Models</vt:lpstr>
      <vt:lpstr>Case Study – Setting a Lapse Assumption Using PM Holdout Test 2: Assessment of the Retirement Feature</vt:lpstr>
      <vt:lpstr>Case Study – Setting a Lapse Assumption Using PM Final Model Proposal</vt:lpstr>
      <vt:lpstr>Additional Consideration – Interest Rates Incorporating Interest Rates into Dynamic Lapse Formula</vt:lpstr>
      <vt:lpstr>Additional Consideration – Interest Rates Accounting for Unprecedented Interest Rate Levels</vt:lpstr>
      <vt:lpstr>Final Remarks from the Perspective of the Assumption Setting Actuary</vt:lpstr>
      <vt:lpstr> Predictive Modeling Considerations from Management Perspective</vt:lpstr>
      <vt:lpstr>Predictive Modeling – Management Considerations: Decision to Use Predictive Modeling</vt:lpstr>
      <vt:lpstr>Predictive Modeling – Management Considerations: Decision to Use Predictive Modeling</vt:lpstr>
      <vt:lpstr>Predictive Modeling – Management Considerations: Implementation of Predictive Modeling Techniques</vt:lpstr>
      <vt:lpstr>Predictive Modeling – Management Considerations: Ongoing Management of Assumptions</vt:lpstr>
      <vt:lpstr>Predictive Modeling – Management Considerations: Other Considerations</vt:lpstr>
      <vt:lpstr>Final Considerations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Complexity Versus Interpretability in Actuarial Assumption Setting</dc:title>
  <dc:creator>Golemba, John</dc:creator>
  <cp:lastModifiedBy>Golemba, John</cp:lastModifiedBy>
  <cp:revision>2</cp:revision>
  <dcterms:created xsi:type="dcterms:W3CDTF">2024-03-21T14:35:16Z</dcterms:created>
  <dcterms:modified xsi:type="dcterms:W3CDTF">2024-05-08T20:01:26Z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572500</vt:r8>
  </property>
  <property fmtid="{D5CDD505-2E9C-101B-9397-08002B2CF9AE}" pid="3" name="PublishingStartDate">
    <vt:lpwstr/>
  </property>
  <property fmtid="{D5CDD505-2E9C-101B-9397-08002B2CF9AE}" pid="4" name="ContentTypeId">
    <vt:lpwstr>0x0101006DE66A893A26EF47AE6491C39635900C</vt:lpwstr>
  </property>
  <property fmtid="{D5CDD505-2E9C-101B-9397-08002B2CF9AE}" pid="5" name="docIndexRef">
    <vt:lpwstr>c9af67d9-39b5-4666-ad4f-20c8eeb9161b</vt:lpwstr>
  </property>
  <property fmtid="{D5CDD505-2E9C-101B-9397-08002B2CF9AE}" pid="6" name="bjSaver">
    <vt:lpwstr>Y/HvlxM3oz+sNq6eERrr1avXUBuBbVJT</vt:lpwstr>
  </property>
  <property fmtid="{D5CDD505-2E9C-101B-9397-08002B2CF9AE}" pid="7" name="bjDocumentLabelXML-0">
    <vt:lpwstr>ames.com/2008/01/sie/internal/label"&gt;&lt;element uid="id_classification_generalbusiness" value="" /&gt;&lt;element uid="8dd2a31d-a9f5-4c3b-9dfe-89695618346f" value="" /&gt;&lt;/sisl&gt;</vt:lpwstr>
  </property>
  <property fmtid="{D5CDD505-2E9C-101B-9397-08002B2CF9AE}" pid="8" name="_dlc_DocIdItemGuid">
    <vt:lpwstr>ab5d27e2-a814-4320-93c3-b2db89919069</vt:lpwstr>
  </property>
  <property fmtid="{D5CDD505-2E9C-101B-9397-08002B2CF9AE}" pid="9" name="bjLabelHistoryID">
    <vt:lpwstr>{F67B8C80-EC41-47E1-8B99-9D90E3CA047D}</vt:lpwstr>
  </property>
  <property fmtid="{D5CDD505-2E9C-101B-9397-08002B2CF9AE}" pid="10" name="PublishingExpirationDate">
    <vt:lpwstr/>
  </property>
  <property fmtid="{D5CDD505-2E9C-101B-9397-08002B2CF9AE}" pid="11" name="bjDocumentSecurityLabel">
    <vt:lpwstr>Non-Confidential</vt:lpwstr>
  </property>
  <property fmtid="{D5CDD505-2E9C-101B-9397-08002B2CF9AE}" pid="12" name="bjDocumentLabelXML">
    <vt:lpwstr>&lt;?xml version="1.0" encoding="us-ascii"?&gt;&lt;sisl xmlns:xsi="http://www.w3.org/2001/XMLSchema-instance" xmlns:xsd="http://www.w3.org/2001/XMLSchema" sislVersion="0" policy="246de94c-8867-47b0-926e-310c120d49ea" origin="userSelected" xmlns="http://www.boldonj</vt:lpwstr>
  </property>
  <property fmtid="{D5CDD505-2E9C-101B-9397-08002B2CF9AE}" pid="13" name="MediaServiceImageTags">
    <vt:lpwstr/>
  </property>
  <property fmtid="{D5CDD505-2E9C-101B-9397-08002B2CF9AE}" pid="14" name="SharedWithUsers">
    <vt:lpwstr>398;#Dumais, David;#71;#Brady, John B;#735;#Golemba, John;#44;#Lang, Allison;#1584;#McMahon, Jack</vt:lpwstr>
  </property>
</Properties>
</file>