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6"/>
  </p:notesMasterIdLst>
  <p:handoutMasterIdLst>
    <p:handoutMasterId r:id="rId37"/>
  </p:handoutMasterIdLst>
  <p:sldIdLst>
    <p:sldId id="305" r:id="rId5"/>
    <p:sldId id="313" r:id="rId6"/>
    <p:sldId id="298" r:id="rId7"/>
    <p:sldId id="308" r:id="rId8"/>
    <p:sldId id="340" r:id="rId9"/>
    <p:sldId id="329" r:id="rId10"/>
    <p:sldId id="296" r:id="rId11"/>
    <p:sldId id="311" r:id="rId12"/>
    <p:sldId id="337" r:id="rId13"/>
    <p:sldId id="338" r:id="rId14"/>
    <p:sldId id="335" r:id="rId15"/>
    <p:sldId id="344" r:id="rId16"/>
    <p:sldId id="345" r:id="rId17"/>
    <p:sldId id="341" r:id="rId18"/>
    <p:sldId id="317" r:id="rId19"/>
    <p:sldId id="316" r:id="rId20"/>
    <p:sldId id="325" r:id="rId21"/>
    <p:sldId id="323" r:id="rId22"/>
    <p:sldId id="324" r:id="rId23"/>
    <p:sldId id="334" r:id="rId24"/>
    <p:sldId id="343" r:id="rId25"/>
    <p:sldId id="310" r:id="rId26"/>
    <p:sldId id="326" r:id="rId27"/>
    <p:sldId id="342" r:id="rId28"/>
    <p:sldId id="330" r:id="rId29"/>
    <p:sldId id="314" r:id="rId30"/>
    <p:sldId id="331" r:id="rId31"/>
    <p:sldId id="332" r:id="rId32"/>
    <p:sldId id="333" r:id="rId33"/>
    <p:sldId id="318" r:id="rId34"/>
    <p:sldId id="297" r:id="rId35"/>
  </p:sldIdLst>
  <p:sldSz cx="6858000" cy="5143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307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A5391B-1EEF-275B-A3EB-D3D0AEF34668}" name="Spencer Ackerman" initials="SA" userId="S::spencer.ackerman@group1001.com::b62f5b30-2ad4-4334-a321-7ec06a90e72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pencer Ackerman" initials="SA" lastIdx="2" clrIdx="0">
    <p:extLst>
      <p:ext uri="{19B8F6BF-5375-455C-9EA6-DF929625EA0E}">
        <p15:presenceInfo xmlns:p15="http://schemas.microsoft.com/office/powerpoint/2012/main" userId="S::spencer.ackerman@group1001.com::b62f5b30-2ad4-4334-a321-7ec06a90e7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D42"/>
    <a:srgbClr val="E6E9ED"/>
    <a:srgbClr val="63666A"/>
    <a:srgbClr val="30C4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C4DC51-5A83-6243-8BE9-520D0F5C51AA}" v="70" dt="2024-05-08T14:28:40.285"/>
    <p1510:client id="{7274DD21-60FF-374B-87F3-BA04DCD2B772}" v="25" dt="2024-05-08T02:14:54.804"/>
    <p1510:client id="{A72FA3C4-63DD-497A-AD5C-C5C0E5968DF0}" v="5604" dt="2024-05-08T17:21:35.4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89" autoAdjust="0"/>
    <p:restoredTop sz="94660"/>
  </p:normalViewPr>
  <p:slideViewPr>
    <p:cSldViewPr snapToGrid="0">
      <p:cViewPr varScale="1">
        <p:scale>
          <a:sx n="142" d="100"/>
          <a:sy n="142" d="100"/>
        </p:scale>
        <p:origin x="1848" y="126"/>
      </p:cViewPr>
      <p:guideLst>
        <p:guide orient="horz" pos="1620"/>
        <p:guide pos="3072"/>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3" Type="http://schemas.openxmlformats.org/officeDocument/2006/relationships/oleObject" Target="file:///\\sv351028\nas7\ind_act\FP&amp;A\Capital%20Reporting\2023%20-%20S&amp;P%20RFC\3_1_First%20round\SPRfC_YE22EstimateSummary_20230622_1.xlsx" TargetMode="External"/><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3" Type="http://schemas.openxmlformats.org/officeDocument/2006/relationships/oleObject" Target="file:///\\sv351028\nas7\ind_act\FP&amp;A\Capital%20Reporting\2023%20-%20S&amp;P%20RFC\3_1_First%20round\SPRfC_YE22EstimateSummary_20230622_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title>
      <c:tx>
        <c:rich>
          <a:bodyPr/>
          <a:lstStyle/>
          <a:p>
            <a:pPr>
              <a:defRPr sz="1400" b="1" i="0">
                <a:latin typeface="Larsseit"/>
                <a:cs typeface="Larsseit"/>
              </a:defRPr>
            </a:pPr>
            <a:r>
              <a:rPr lang="en-US" sz="1400" b="1" i="0">
                <a:latin typeface="Calibri" panose="020F0502020204030204" pitchFamily="34" charset="0"/>
                <a:cs typeface="Calibri" panose="020F0502020204030204" pitchFamily="34" charset="0"/>
              </a:rPr>
              <a:t>2017</a:t>
            </a:r>
          </a:p>
        </c:rich>
      </c:tx>
      <c:layout>
        <c:manualLayout>
          <c:xMode val="edge"/>
          <c:yMode val="edge"/>
          <c:x val="0.42518143803910902"/>
          <c:y val="9.98719965570255E-2"/>
        </c:manualLayout>
      </c:layout>
      <c:overlay val="0"/>
    </c:title>
    <c:autoTitleDeleted val="0"/>
    <c:plotArea>
      <c:layout/>
      <c:pieChart>
        <c:varyColors val="1"/>
        <c:ser>
          <c:idx val="0"/>
          <c:order val="0"/>
          <c:tx>
            <c:strRef>
              <c:f>Sheet1!$B$1</c:f>
              <c:strCache>
                <c:ptCount val="1"/>
                <c:pt idx="0">
                  <c:v>Sales</c:v>
                </c:pt>
              </c:strCache>
            </c:strRef>
          </c:tx>
          <c:spPr>
            <a:effectLst/>
          </c:spPr>
          <c:dPt>
            <c:idx val="0"/>
            <c:bubble3D val="0"/>
            <c:spPr>
              <a:solidFill>
                <a:schemeClr val="accent5"/>
              </a:solidFill>
              <a:effectLst/>
            </c:spPr>
            <c:extLst>
              <c:ext xmlns:c16="http://schemas.microsoft.com/office/drawing/2014/chart" uri="{C3380CC4-5D6E-409C-BE32-E72D297353CC}">
                <c16:uniqueId val="{00000001-06D6-4DFA-BF9C-614F1AC04AE2}"/>
              </c:ext>
            </c:extLst>
          </c:dPt>
          <c:dPt>
            <c:idx val="1"/>
            <c:bubble3D val="0"/>
            <c:spPr>
              <a:solidFill>
                <a:schemeClr val="accent3"/>
              </a:solidFill>
              <a:effectLst/>
            </c:spPr>
            <c:extLst>
              <c:ext xmlns:c16="http://schemas.microsoft.com/office/drawing/2014/chart" uri="{C3380CC4-5D6E-409C-BE32-E72D297353CC}">
                <c16:uniqueId val="{00000003-06D6-4DFA-BF9C-614F1AC04AE2}"/>
              </c:ext>
            </c:extLst>
          </c:dPt>
          <c:dPt>
            <c:idx val="2"/>
            <c:bubble3D val="0"/>
            <c:spPr>
              <a:solidFill>
                <a:schemeClr val="accent2"/>
              </a:solidFill>
              <a:effectLst/>
            </c:spPr>
            <c:extLst>
              <c:ext xmlns:c16="http://schemas.microsoft.com/office/drawing/2014/chart" uri="{C3380CC4-5D6E-409C-BE32-E72D297353CC}">
                <c16:uniqueId val="{00000005-06D6-4DFA-BF9C-614F1AC04AE2}"/>
              </c:ext>
            </c:extLst>
          </c:dPt>
          <c:dPt>
            <c:idx val="3"/>
            <c:bubble3D val="0"/>
            <c:spPr>
              <a:solidFill>
                <a:schemeClr val="accent1"/>
              </a:solidFill>
              <a:effectLst/>
            </c:spPr>
            <c:extLst>
              <c:ext xmlns:c16="http://schemas.microsoft.com/office/drawing/2014/chart" uri="{C3380CC4-5D6E-409C-BE32-E72D297353CC}">
                <c16:uniqueId val="{00000007-06D6-4DFA-BF9C-614F1AC04AE2}"/>
              </c:ext>
            </c:extLst>
          </c:dPt>
          <c:dLbls>
            <c:dLbl>
              <c:idx val="0"/>
              <c:tx>
                <c:rich>
                  <a:bodyPr/>
                  <a:lstStyle/>
                  <a:p>
                    <a:r>
                      <a:rPr lang="en-US" b="0" i="0">
                        <a:latin typeface="Calibri" panose="020F0502020204030204" pitchFamily="34" charset="0"/>
                        <a:cs typeface="Calibri" panose="020F0502020204030204" pitchFamily="34" charset="0"/>
                      </a:rPr>
                      <a:t>1st </a:t>
                    </a:r>
                    <a:r>
                      <a:rPr lang="en-US" b="0" i="0" err="1">
                        <a:latin typeface="Calibri" panose="020F0502020204030204" pitchFamily="34" charset="0"/>
                        <a:cs typeface="Calibri" panose="020F0502020204030204" pitchFamily="34" charset="0"/>
                      </a:rPr>
                      <a:t>Qtr</a:t>
                    </a:r>
                    <a:r>
                      <a:rPr lang="en-US">
                        <a:latin typeface="Calibri" panose="020F0502020204030204" pitchFamily="34" charset="0"/>
                        <a:cs typeface="Calibri" panose="020F0502020204030204" pitchFamily="34" charset="0"/>
                      </a:rPr>
                      <a:t>
47%</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06D6-4DFA-BF9C-614F1AC04AE2}"/>
                </c:ext>
              </c:extLst>
            </c:dLbl>
            <c:dLbl>
              <c:idx val="1"/>
              <c:tx>
                <c:rich>
                  <a:bodyPr/>
                  <a:lstStyle/>
                  <a:p>
                    <a:r>
                      <a:rPr lang="en-US" b="0" i="0">
                        <a:latin typeface="Calibri" panose="020F0502020204030204" pitchFamily="34" charset="0"/>
                        <a:cs typeface="Calibri" panose="020F0502020204030204" pitchFamily="34" charset="0"/>
                      </a:rPr>
                      <a:t>2nd </a:t>
                    </a:r>
                    <a:r>
                      <a:rPr lang="en-US" b="0" i="0" err="1">
                        <a:latin typeface="Calibri" panose="020F0502020204030204" pitchFamily="34" charset="0"/>
                        <a:cs typeface="Calibri" panose="020F0502020204030204" pitchFamily="34" charset="0"/>
                      </a:rPr>
                      <a:t>Qtr</a:t>
                    </a:r>
                    <a:r>
                      <a:rPr lang="en-US">
                        <a:latin typeface="Calibri" panose="020F0502020204030204" pitchFamily="34" charset="0"/>
                        <a:cs typeface="Calibri" panose="020F0502020204030204" pitchFamily="34" charset="0"/>
                      </a:rPr>
                      <a:t>
30%</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06D6-4DFA-BF9C-614F1AC04AE2}"/>
                </c:ext>
              </c:extLst>
            </c:dLbl>
            <c:dLbl>
              <c:idx val="2"/>
              <c:tx>
                <c:rich>
                  <a:bodyPr/>
                  <a:lstStyle/>
                  <a:p>
                    <a:r>
                      <a:rPr lang="en-US" b="0" i="0">
                        <a:latin typeface="Calibri" panose="020F0502020204030204" pitchFamily="34" charset="0"/>
                        <a:cs typeface="Calibri" panose="020F0502020204030204" pitchFamily="34" charset="0"/>
                      </a:rPr>
                      <a:t>3rd </a:t>
                    </a:r>
                    <a:r>
                      <a:rPr lang="en-US" b="0" i="0" err="1">
                        <a:latin typeface="Calibri" panose="020F0502020204030204" pitchFamily="34" charset="0"/>
                        <a:cs typeface="Calibri" panose="020F0502020204030204" pitchFamily="34" charset="0"/>
                      </a:rPr>
                      <a:t>Qtr</a:t>
                    </a:r>
                    <a:r>
                      <a:rPr lang="en-US">
                        <a:latin typeface="Calibri" panose="020F0502020204030204" pitchFamily="34" charset="0"/>
                        <a:cs typeface="Calibri" panose="020F0502020204030204" pitchFamily="34" charset="0"/>
                      </a:rPr>
                      <a:t>
15%</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06D6-4DFA-BF9C-614F1AC04AE2}"/>
                </c:ext>
              </c:extLst>
            </c:dLbl>
            <c:dLbl>
              <c:idx val="3"/>
              <c:tx>
                <c:rich>
                  <a:bodyPr/>
                  <a:lstStyle/>
                  <a:p>
                    <a:r>
                      <a:rPr lang="en-US" b="0" i="0">
                        <a:latin typeface="Calibri" panose="020F0502020204030204" pitchFamily="34" charset="0"/>
                        <a:cs typeface="Calibri" panose="020F0502020204030204" pitchFamily="34" charset="0"/>
                      </a:rPr>
                      <a:t>4th </a:t>
                    </a:r>
                    <a:r>
                      <a:rPr lang="en-US" b="0" i="0" err="1">
                        <a:latin typeface="Calibri" panose="020F0502020204030204" pitchFamily="34" charset="0"/>
                        <a:cs typeface="Calibri" panose="020F0502020204030204" pitchFamily="34" charset="0"/>
                      </a:rPr>
                      <a:t>Qtr</a:t>
                    </a:r>
                    <a:r>
                      <a:rPr lang="en-US">
                        <a:latin typeface="Calibri" panose="020F0502020204030204" pitchFamily="34" charset="0"/>
                        <a:cs typeface="Calibri" panose="020F0502020204030204" pitchFamily="34" charset="0"/>
                      </a:rPr>
                      <a:t>
8%</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06D6-4DFA-BF9C-614F1AC04AE2}"/>
                </c:ext>
              </c:extLst>
            </c:dLbl>
            <c:spPr>
              <a:noFill/>
              <a:ln>
                <a:noFill/>
              </a:ln>
              <a:effectLst/>
            </c:spPr>
            <c:txPr>
              <a:bodyPr/>
              <a:lstStyle/>
              <a:p>
                <a:pPr>
                  <a:defRPr sz="700" b="0" i="0">
                    <a:solidFill>
                      <a:schemeClr val="bg1"/>
                    </a:solidFill>
                    <a:latin typeface="Larsseit Medium"/>
                    <a:cs typeface="Larsseit Medium"/>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6.2</c:v>
                </c:pt>
                <c:pt idx="1">
                  <c:v>4</c:v>
                </c:pt>
                <c:pt idx="2">
                  <c:v>2</c:v>
                </c:pt>
                <c:pt idx="3">
                  <c:v>1</c:v>
                </c:pt>
              </c:numCache>
            </c:numRef>
          </c:val>
          <c:extLst>
            <c:ext xmlns:c16="http://schemas.microsoft.com/office/drawing/2014/chart" uri="{C3380CC4-5D6E-409C-BE32-E72D297353CC}">
              <c16:uniqueId val="{00000008-06D6-4DFA-BF9C-614F1AC04AE2}"/>
            </c:ext>
          </c:extLst>
        </c:ser>
        <c:dLbls>
          <c:showLegendKey val="0"/>
          <c:showVal val="0"/>
          <c:showCatName val="1"/>
          <c:showSerName val="0"/>
          <c:showPercent val="1"/>
          <c:showBubbleSize val="0"/>
          <c:showLeaderLines val="0"/>
        </c:dLbls>
        <c:firstSliceAng val="0"/>
      </c:pieChart>
    </c:plotArea>
    <c:plotVisOnly val="1"/>
    <c:dispBlanksAs val="zero"/>
    <c:showDLblsOverMax val="0"/>
  </c:chart>
  <c:spPr>
    <a:noFill/>
    <a:effectLst/>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title>
      <c:tx>
        <c:rich>
          <a:bodyPr/>
          <a:lstStyle/>
          <a:p>
            <a:pPr>
              <a:defRPr sz="1400" b="1" i="0">
                <a:latin typeface="Larsseit"/>
                <a:cs typeface="Larsseit"/>
              </a:defRPr>
            </a:pPr>
            <a:r>
              <a:rPr lang="en-US" sz="1400" b="1" i="0">
                <a:latin typeface="Calibri" panose="020F0502020204030204" pitchFamily="34" charset="0"/>
                <a:cs typeface="Calibri" panose="020F0502020204030204" pitchFamily="34" charset="0"/>
              </a:rPr>
              <a:t>2018</a:t>
            </a:r>
          </a:p>
        </c:rich>
      </c:tx>
      <c:layout>
        <c:manualLayout>
          <c:xMode val="edge"/>
          <c:yMode val="edge"/>
          <c:x val="0.42518143803910902"/>
          <c:y val="9.5332360349887998E-2"/>
        </c:manualLayout>
      </c:layout>
      <c:overlay val="0"/>
    </c:title>
    <c:autoTitleDeleted val="0"/>
    <c:plotArea>
      <c:layout/>
      <c:pieChart>
        <c:varyColors val="1"/>
        <c:ser>
          <c:idx val="0"/>
          <c:order val="0"/>
          <c:tx>
            <c:strRef>
              <c:f>Sheet1!$B$1</c:f>
              <c:strCache>
                <c:ptCount val="1"/>
                <c:pt idx="0">
                  <c:v>Sales</c:v>
                </c:pt>
              </c:strCache>
            </c:strRef>
          </c:tx>
          <c:spPr>
            <a:effectLst/>
          </c:spPr>
          <c:dPt>
            <c:idx val="0"/>
            <c:bubble3D val="0"/>
            <c:spPr>
              <a:solidFill>
                <a:srgbClr val="C1C7D1"/>
              </a:solidFill>
              <a:effectLst/>
            </c:spPr>
            <c:extLst>
              <c:ext xmlns:c16="http://schemas.microsoft.com/office/drawing/2014/chart" uri="{C3380CC4-5D6E-409C-BE32-E72D297353CC}">
                <c16:uniqueId val="{00000001-B438-4AD1-8B95-C35EC5A258A3}"/>
              </c:ext>
            </c:extLst>
          </c:dPt>
          <c:dPt>
            <c:idx val="1"/>
            <c:bubble3D val="0"/>
            <c:spPr>
              <a:solidFill>
                <a:schemeClr val="accent3"/>
              </a:solidFill>
              <a:effectLst/>
            </c:spPr>
            <c:extLst>
              <c:ext xmlns:c16="http://schemas.microsoft.com/office/drawing/2014/chart" uri="{C3380CC4-5D6E-409C-BE32-E72D297353CC}">
                <c16:uniqueId val="{00000003-B438-4AD1-8B95-C35EC5A258A3}"/>
              </c:ext>
            </c:extLst>
          </c:dPt>
          <c:dPt>
            <c:idx val="2"/>
            <c:bubble3D val="0"/>
            <c:spPr>
              <a:solidFill>
                <a:schemeClr val="accent2"/>
              </a:solidFill>
              <a:effectLst/>
            </c:spPr>
            <c:extLst>
              <c:ext xmlns:c16="http://schemas.microsoft.com/office/drawing/2014/chart" uri="{C3380CC4-5D6E-409C-BE32-E72D297353CC}">
                <c16:uniqueId val="{00000005-B438-4AD1-8B95-C35EC5A258A3}"/>
              </c:ext>
            </c:extLst>
          </c:dPt>
          <c:dPt>
            <c:idx val="3"/>
            <c:bubble3D val="0"/>
            <c:spPr>
              <a:solidFill>
                <a:schemeClr val="accent1"/>
              </a:solidFill>
              <a:effectLst/>
            </c:spPr>
            <c:extLst>
              <c:ext xmlns:c16="http://schemas.microsoft.com/office/drawing/2014/chart" uri="{C3380CC4-5D6E-409C-BE32-E72D297353CC}">
                <c16:uniqueId val="{00000007-B438-4AD1-8B95-C35EC5A258A3}"/>
              </c:ext>
            </c:extLst>
          </c:dPt>
          <c:dLbls>
            <c:dLbl>
              <c:idx val="0"/>
              <c:tx>
                <c:rich>
                  <a:bodyPr/>
                  <a:lstStyle/>
                  <a:p>
                    <a:r>
                      <a:rPr lang="en-US" b="0" i="0">
                        <a:latin typeface="Calibri" panose="020F0502020204030204" pitchFamily="34" charset="0"/>
                        <a:cs typeface="Calibri" panose="020F0502020204030204" pitchFamily="34" charset="0"/>
                      </a:rPr>
                      <a:t>1st </a:t>
                    </a:r>
                    <a:r>
                      <a:rPr lang="en-US" b="0" i="0" err="1">
                        <a:latin typeface="Calibri" panose="020F0502020204030204" pitchFamily="34" charset="0"/>
                        <a:cs typeface="Calibri" panose="020F0502020204030204" pitchFamily="34" charset="0"/>
                      </a:rPr>
                      <a:t>Qtr</a:t>
                    </a:r>
                    <a:r>
                      <a:rPr lang="en-US">
                        <a:latin typeface="Calibri" panose="020F0502020204030204" pitchFamily="34" charset="0"/>
                        <a:cs typeface="Calibri" panose="020F0502020204030204" pitchFamily="34" charset="0"/>
                      </a:rPr>
                      <a:t>
58%</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B438-4AD1-8B95-C35EC5A258A3}"/>
                </c:ext>
              </c:extLst>
            </c:dLbl>
            <c:dLbl>
              <c:idx val="1"/>
              <c:tx>
                <c:rich>
                  <a:bodyPr/>
                  <a:lstStyle/>
                  <a:p>
                    <a:r>
                      <a:rPr lang="en-US" b="0" i="0">
                        <a:latin typeface="Calibri" panose="020F0502020204030204" pitchFamily="34" charset="0"/>
                        <a:cs typeface="Calibri" panose="020F0502020204030204" pitchFamily="34" charset="0"/>
                      </a:rPr>
                      <a:t>2nd </a:t>
                    </a:r>
                    <a:r>
                      <a:rPr lang="en-US" b="0" i="0" err="1">
                        <a:latin typeface="Calibri" panose="020F0502020204030204" pitchFamily="34" charset="0"/>
                        <a:cs typeface="Calibri" panose="020F0502020204030204" pitchFamily="34" charset="0"/>
                      </a:rPr>
                      <a:t>Qtr</a:t>
                    </a:r>
                    <a:r>
                      <a:rPr lang="en-US">
                        <a:latin typeface="Calibri" panose="020F0502020204030204" pitchFamily="34" charset="0"/>
                        <a:cs typeface="Calibri" panose="020F0502020204030204" pitchFamily="34" charset="0"/>
                      </a:rPr>
                      <a:t>
23%</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B438-4AD1-8B95-C35EC5A258A3}"/>
                </c:ext>
              </c:extLst>
            </c:dLbl>
            <c:dLbl>
              <c:idx val="2"/>
              <c:tx>
                <c:rich>
                  <a:bodyPr/>
                  <a:lstStyle/>
                  <a:p>
                    <a:r>
                      <a:rPr lang="en-US" b="0" i="0">
                        <a:latin typeface="Calibri" panose="020F0502020204030204" pitchFamily="34" charset="0"/>
                        <a:cs typeface="Calibri" panose="020F0502020204030204" pitchFamily="34" charset="0"/>
                      </a:rPr>
                      <a:t>3rd </a:t>
                    </a:r>
                    <a:r>
                      <a:rPr lang="en-US" b="0" i="0" err="1">
                        <a:latin typeface="Calibri" panose="020F0502020204030204" pitchFamily="34" charset="0"/>
                        <a:cs typeface="Calibri" panose="020F0502020204030204" pitchFamily="34" charset="0"/>
                      </a:rPr>
                      <a:t>Qtr</a:t>
                    </a:r>
                    <a:r>
                      <a:rPr lang="en-US">
                        <a:latin typeface="Calibri" panose="020F0502020204030204" pitchFamily="34" charset="0"/>
                        <a:cs typeface="Calibri" panose="020F0502020204030204" pitchFamily="34" charset="0"/>
                      </a:rPr>
                      <a:t>
10%</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B438-4AD1-8B95-C35EC5A258A3}"/>
                </c:ext>
              </c:extLst>
            </c:dLbl>
            <c:dLbl>
              <c:idx val="3"/>
              <c:tx>
                <c:rich>
                  <a:bodyPr/>
                  <a:lstStyle/>
                  <a:p>
                    <a:r>
                      <a:rPr lang="en-US" b="0" i="0">
                        <a:latin typeface="Calibri" panose="020F0502020204030204" pitchFamily="34" charset="0"/>
                        <a:cs typeface="Calibri" panose="020F0502020204030204" pitchFamily="34" charset="0"/>
                      </a:rPr>
                      <a:t>4th </a:t>
                    </a:r>
                    <a:r>
                      <a:rPr lang="en-US" b="0" i="0" err="1">
                        <a:latin typeface="Calibri" panose="020F0502020204030204" pitchFamily="34" charset="0"/>
                        <a:cs typeface="Calibri" panose="020F0502020204030204" pitchFamily="34" charset="0"/>
                      </a:rPr>
                      <a:t>Qtr</a:t>
                    </a:r>
                    <a:r>
                      <a:rPr lang="en-US">
                        <a:latin typeface="Calibri" panose="020F0502020204030204" pitchFamily="34" charset="0"/>
                        <a:cs typeface="Calibri" panose="020F0502020204030204" pitchFamily="34" charset="0"/>
                      </a:rPr>
                      <a:t>
9%</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B438-4AD1-8B95-C35EC5A258A3}"/>
                </c:ext>
              </c:extLst>
            </c:dLbl>
            <c:spPr>
              <a:noFill/>
              <a:ln>
                <a:noFill/>
              </a:ln>
              <a:effectLst/>
            </c:spPr>
            <c:txPr>
              <a:bodyPr/>
              <a:lstStyle/>
              <a:p>
                <a:pPr>
                  <a:defRPr sz="700" b="0" i="0">
                    <a:solidFill>
                      <a:srgbClr val="FFFFFF"/>
                    </a:solidFill>
                    <a:latin typeface="Larsseit Medium"/>
                    <a:cs typeface="Larsseit Medium"/>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8.2000000000000011</c:v>
                </c:pt>
                <c:pt idx="1">
                  <c:v>3.2</c:v>
                </c:pt>
                <c:pt idx="2">
                  <c:v>1.4</c:v>
                </c:pt>
                <c:pt idx="3">
                  <c:v>1.2</c:v>
                </c:pt>
              </c:numCache>
            </c:numRef>
          </c:val>
          <c:extLst>
            <c:ext xmlns:c16="http://schemas.microsoft.com/office/drawing/2014/chart" uri="{C3380CC4-5D6E-409C-BE32-E72D297353CC}">
              <c16:uniqueId val="{00000008-B438-4AD1-8B95-C35EC5A258A3}"/>
            </c:ext>
          </c:extLst>
        </c:ser>
        <c:dLbls>
          <c:showLegendKey val="0"/>
          <c:showVal val="0"/>
          <c:showCatName val="1"/>
          <c:showSerName val="0"/>
          <c:showPercent val="1"/>
          <c:showBubbleSize val="0"/>
          <c:showLeaderLines val="0"/>
        </c:dLbls>
        <c:firstSliceAng val="0"/>
      </c:pieChart>
    </c:plotArea>
    <c:plotVisOnly val="1"/>
    <c:dispBlanksAs val="zero"/>
    <c:showDLblsOverMax val="0"/>
  </c:chart>
  <c:spPr>
    <a:noFill/>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Series 1</c:v>
                </c:pt>
              </c:strCache>
            </c:strRef>
          </c:tx>
          <c:spPr>
            <a:solidFill>
              <a:srgbClr val="C1C7D1"/>
            </a:solidFill>
            <a:ln w="12700" cmpd="sng">
              <a:noFill/>
            </a:ln>
            <a:effectLst/>
          </c:spPr>
          <c:invertIfNegative val="0"/>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4.3</c:v>
                </c:pt>
                <c:pt idx="1">
                  <c:v>2.5</c:v>
                </c:pt>
                <c:pt idx="2">
                  <c:v>3.5</c:v>
                </c:pt>
                <c:pt idx="3">
                  <c:v>4.5</c:v>
                </c:pt>
                <c:pt idx="4">
                  <c:v>4.5</c:v>
                </c:pt>
                <c:pt idx="5">
                  <c:v>2.6</c:v>
                </c:pt>
                <c:pt idx="6">
                  <c:v>1.8</c:v>
                </c:pt>
                <c:pt idx="7">
                  <c:v>5.9</c:v>
                </c:pt>
                <c:pt idx="8">
                  <c:v>3</c:v>
                </c:pt>
                <c:pt idx="9">
                  <c:v>4</c:v>
                </c:pt>
                <c:pt idx="10">
                  <c:v>5.8</c:v>
                </c:pt>
                <c:pt idx="11">
                  <c:v>2.4</c:v>
                </c:pt>
              </c:numCache>
            </c:numRef>
          </c:val>
          <c:extLst>
            <c:ext xmlns:c16="http://schemas.microsoft.com/office/drawing/2014/chart" uri="{C3380CC4-5D6E-409C-BE32-E72D297353CC}">
              <c16:uniqueId val="{00000000-DBCA-45A0-81A3-1132D4C01287}"/>
            </c:ext>
          </c:extLst>
        </c:ser>
        <c:ser>
          <c:idx val="1"/>
          <c:order val="1"/>
          <c:tx>
            <c:strRef>
              <c:f>Sheet1!$C$1</c:f>
              <c:strCache>
                <c:ptCount val="1"/>
                <c:pt idx="0">
                  <c:v>Series 2</c:v>
                </c:pt>
              </c:strCache>
            </c:strRef>
          </c:tx>
          <c:spPr>
            <a:solidFill>
              <a:srgbClr val="34CCAC"/>
            </a:solidFill>
            <a:ln w="12700" cmpd="sng">
              <a:noFill/>
            </a:ln>
            <a:effectLst/>
          </c:spPr>
          <c:invertIfNegative val="0"/>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General</c:formatCode>
                <c:ptCount val="12"/>
                <c:pt idx="0">
                  <c:v>2.4</c:v>
                </c:pt>
                <c:pt idx="1">
                  <c:v>4.4000000000000004</c:v>
                </c:pt>
                <c:pt idx="2">
                  <c:v>1.8</c:v>
                </c:pt>
                <c:pt idx="3">
                  <c:v>2.8</c:v>
                </c:pt>
                <c:pt idx="4">
                  <c:v>4.8</c:v>
                </c:pt>
                <c:pt idx="5">
                  <c:v>9</c:v>
                </c:pt>
                <c:pt idx="6">
                  <c:v>2.5</c:v>
                </c:pt>
                <c:pt idx="7">
                  <c:v>1.9</c:v>
                </c:pt>
                <c:pt idx="8">
                  <c:v>3</c:v>
                </c:pt>
                <c:pt idx="9">
                  <c:v>5.2</c:v>
                </c:pt>
                <c:pt idx="10">
                  <c:v>9</c:v>
                </c:pt>
                <c:pt idx="11">
                  <c:v>1</c:v>
                </c:pt>
              </c:numCache>
            </c:numRef>
          </c:val>
          <c:extLst>
            <c:ext xmlns:c16="http://schemas.microsoft.com/office/drawing/2014/chart" uri="{C3380CC4-5D6E-409C-BE32-E72D297353CC}">
              <c16:uniqueId val="{00000001-DBCA-45A0-81A3-1132D4C01287}"/>
            </c:ext>
          </c:extLst>
        </c:ser>
        <c:ser>
          <c:idx val="2"/>
          <c:order val="2"/>
          <c:tx>
            <c:strRef>
              <c:f>Sheet1!$D$1</c:f>
              <c:strCache>
                <c:ptCount val="1"/>
                <c:pt idx="0">
                  <c:v>Series 3</c:v>
                </c:pt>
              </c:strCache>
            </c:strRef>
          </c:tx>
          <c:spPr>
            <a:solidFill>
              <a:srgbClr val="1CABFF"/>
            </a:solidFill>
            <a:ln w="12700" cmpd="sng">
              <a:noFill/>
            </a:ln>
            <a:effectLst/>
          </c:spPr>
          <c:invertIfNegative val="0"/>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Sheet1!$D$2:$D$13</c:f>
              <c:numCache>
                <c:formatCode>General</c:formatCode>
                <c:ptCount val="12"/>
                <c:pt idx="0">
                  <c:v>2</c:v>
                </c:pt>
                <c:pt idx="1">
                  <c:v>2</c:v>
                </c:pt>
                <c:pt idx="2">
                  <c:v>3</c:v>
                </c:pt>
                <c:pt idx="3">
                  <c:v>5</c:v>
                </c:pt>
                <c:pt idx="4">
                  <c:v>5</c:v>
                </c:pt>
                <c:pt idx="5">
                  <c:v>8</c:v>
                </c:pt>
                <c:pt idx="6">
                  <c:v>2</c:v>
                </c:pt>
                <c:pt idx="7">
                  <c:v>0</c:v>
                </c:pt>
                <c:pt idx="8">
                  <c:v>5.6</c:v>
                </c:pt>
                <c:pt idx="9">
                  <c:v>3</c:v>
                </c:pt>
                <c:pt idx="10">
                  <c:v>5</c:v>
                </c:pt>
                <c:pt idx="11">
                  <c:v>8</c:v>
                </c:pt>
              </c:numCache>
            </c:numRef>
          </c:val>
          <c:extLst>
            <c:ext xmlns:c16="http://schemas.microsoft.com/office/drawing/2014/chart" uri="{C3380CC4-5D6E-409C-BE32-E72D297353CC}">
              <c16:uniqueId val="{00000002-DBCA-45A0-81A3-1132D4C01287}"/>
            </c:ext>
          </c:extLst>
        </c:ser>
        <c:dLbls>
          <c:showLegendKey val="0"/>
          <c:showVal val="0"/>
          <c:showCatName val="0"/>
          <c:showSerName val="0"/>
          <c:showPercent val="0"/>
          <c:showBubbleSize val="0"/>
        </c:dLbls>
        <c:gapWidth val="150"/>
        <c:axId val="-1807440128"/>
        <c:axId val="-1807436256"/>
      </c:barChart>
      <c:catAx>
        <c:axId val="-1807440128"/>
        <c:scaling>
          <c:orientation val="minMax"/>
        </c:scaling>
        <c:delete val="0"/>
        <c:axPos val="b"/>
        <c:numFmt formatCode="General" sourceLinked="0"/>
        <c:majorTickMark val="out"/>
        <c:minorTickMark val="none"/>
        <c:tickLblPos val="low"/>
        <c:spPr>
          <a:ln w="12700" cmpd="sng">
            <a:solidFill>
              <a:srgbClr val="8490A3"/>
            </a:solidFill>
          </a:ln>
        </c:spPr>
        <c:txPr>
          <a:bodyPr/>
          <a:lstStyle/>
          <a:p>
            <a:pPr>
              <a:defRPr b="1" i="0">
                <a:solidFill>
                  <a:srgbClr val="8490A3"/>
                </a:solidFill>
                <a:latin typeface="+mj-lt"/>
                <a:cs typeface="Larsseit"/>
              </a:defRPr>
            </a:pPr>
            <a:endParaRPr lang="en-US"/>
          </a:p>
        </c:txPr>
        <c:crossAx val="-1807436256"/>
        <c:crosses val="autoZero"/>
        <c:auto val="1"/>
        <c:lblAlgn val="ctr"/>
        <c:lblOffset val="100"/>
        <c:noMultiLvlLbl val="0"/>
      </c:catAx>
      <c:valAx>
        <c:axId val="-1807436256"/>
        <c:scaling>
          <c:orientation val="minMax"/>
        </c:scaling>
        <c:delete val="1"/>
        <c:axPos val="l"/>
        <c:numFmt formatCode="General" sourceLinked="1"/>
        <c:majorTickMark val="none"/>
        <c:minorTickMark val="none"/>
        <c:tickLblPos val="nextTo"/>
        <c:crossAx val="-1807440128"/>
        <c:crosses val="autoZero"/>
        <c:crossBetween val="between"/>
      </c:valAx>
      <c:spPr>
        <a:ln>
          <a:noFill/>
        </a:ln>
      </c:spPr>
    </c:plotArea>
    <c:plotVisOnly val="1"/>
    <c:dispBlanksAs val="gap"/>
    <c:showDLblsOverMax val="0"/>
  </c:chart>
  <c:spPr>
    <a:noFill/>
    <a:ln w="12700" cmpd="sng"/>
    <a:effectLst/>
  </c:spPr>
  <c:txPr>
    <a:bodyPr/>
    <a:lstStyle/>
    <a:p>
      <a:pPr>
        <a:defRPr sz="700">
          <a:latin typeface="Open Sans"/>
          <a:cs typeface="Open Sans"/>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Series 1</c:v>
                </c:pt>
              </c:strCache>
            </c:strRef>
          </c:tx>
          <c:spPr>
            <a:ln w="12700" cmpd="sng">
              <a:solidFill>
                <a:srgbClr val="0A0D42"/>
              </a:solidFill>
            </a:ln>
            <a:effectLst/>
          </c:spPr>
          <c:marker>
            <c:symbol val="circle"/>
            <c:size val="6"/>
            <c:spPr>
              <a:solidFill>
                <a:srgbClr val="0A0D42"/>
              </a:solidFill>
              <a:ln>
                <a:solidFill>
                  <a:srgbClr val="0A0D42"/>
                </a:solidFill>
              </a:ln>
              <a:effectLst/>
            </c:spPr>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4.3</c:v>
                </c:pt>
                <c:pt idx="1">
                  <c:v>2.5</c:v>
                </c:pt>
                <c:pt idx="2">
                  <c:v>3.5</c:v>
                </c:pt>
                <c:pt idx="3">
                  <c:v>4.5</c:v>
                </c:pt>
                <c:pt idx="4">
                  <c:v>4.5</c:v>
                </c:pt>
                <c:pt idx="5">
                  <c:v>2.6</c:v>
                </c:pt>
                <c:pt idx="6">
                  <c:v>1.8</c:v>
                </c:pt>
                <c:pt idx="7">
                  <c:v>5.9</c:v>
                </c:pt>
                <c:pt idx="8">
                  <c:v>3</c:v>
                </c:pt>
                <c:pt idx="9">
                  <c:v>4</c:v>
                </c:pt>
                <c:pt idx="10">
                  <c:v>5.8</c:v>
                </c:pt>
                <c:pt idx="11">
                  <c:v>2.4</c:v>
                </c:pt>
              </c:numCache>
            </c:numRef>
          </c:val>
          <c:smooth val="0"/>
          <c:extLst>
            <c:ext xmlns:c16="http://schemas.microsoft.com/office/drawing/2014/chart" uri="{C3380CC4-5D6E-409C-BE32-E72D297353CC}">
              <c16:uniqueId val="{00000000-5142-4586-92BA-CE2CCAA08753}"/>
            </c:ext>
          </c:extLst>
        </c:ser>
        <c:ser>
          <c:idx val="1"/>
          <c:order val="1"/>
          <c:tx>
            <c:strRef>
              <c:f>Sheet1!$C$1</c:f>
              <c:strCache>
                <c:ptCount val="1"/>
                <c:pt idx="0">
                  <c:v>Series 2</c:v>
                </c:pt>
              </c:strCache>
            </c:strRef>
          </c:tx>
          <c:spPr>
            <a:ln w="12700" cmpd="sng">
              <a:solidFill>
                <a:srgbClr val="34CCAC"/>
              </a:solidFill>
            </a:ln>
            <a:effectLst/>
          </c:spPr>
          <c:marker>
            <c:symbol val="circle"/>
            <c:size val="6"/>
            <c:spPr>
              <a:solidFill>
                <a:srgbClr val="34CCAC"/>
              </a:solidFill>
              <a:ln>
                <a:solidFill>
                  <a:srgbClr val="34CCAC"/>
                </a:solidFill>
              </a:ln>
              <a:effectLst/>
            </c:spPr>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General</c:formatCode>
                <c:ptCount val="12"/>
                <c:pt idx="0">
                  <c:v>2.4</c:v>
                </c:pt>
                <c:pt idx="1">
                  <c:v>4.4000000000000004</c:v>
                </c:pt>
                <c:pt idx="2">
                  <c:v>1.8</c:v>
                </c:pt>
                <c:pt idx="3">
                  <c:v>2.8</c:v>
                </c:pt>
                <c:pt idx="4">
                  <c:v>4.8</c:v>
                </c:pt>
                <c:pt idx="5">
                  <c:v>9</c:v>
                </c:pt>
                <c:pt idx="6">
                  <c:v>2.5</c:v>
                </c:pt>
                <c:pt idx="7">
                  <c:v>1.9</c:v>
                </c:pt>
                <c:pt idx="8">
                  <c:v>3</c:v>
                </c:pt>
                <c:pt idx="9">
                  <c:v>5.2</c:v>
                </c:pt>
                <c:pt idx="10">
                  <c:v>9</c:v>
                </c:pt>
                <c:pt idx="11">
                  <c:v>1</c:v>
                </c:pt>
              </c:numCache>
            </c:numRef>
          </c:val>
          <c:smooth val="0"/>
          <c:extLst>
            <c:ext xmlns:c16="http://schemas.microsoft.com/office/drawing/2014/chart" uri="{C3380CC4-5D6E-409C-BE32-E72D297353CC}">
              <c16:uniqueId val="{00000001-5142-4586-92BA-CE2CCAA08753}"/>
            </c:ext>
          </c:extLst>
        </c:ser>
        <c:ser>
          <c:idx val="2"/>
          <c:order val="2"/>
          <c:tx>
            <c:strRef>
              <c:f>Sheet1!$D$1</c:f>
              <c:strCache>
                <c:ptCount val="1"/>
                <c:pt idx="0">
                  <c:v>Series 3</c:v>
                </c:pt>
              </c:strCache>
            </c:strRef>
          </c:tx>
          <c:spPr>
            <a:ln w="12700" cmpd="sng">
              <a:solidFill>
                <a:srgbClr val="1CABFF"/>
              </a:solidFill>
            </a:ln>
            <a:effectLst/>
          </c:spPr>
          <c:marker>
            <c:symbol val="circle"/>
            <c:size val="6"/>
            <c:spPr>
              <a:solidFill>
                <a:srgbClr val="1CABFF"/>
              </a:solidFill>
              <a:ln>
                <a:solidFill>
                  <a:srgbClr val="1CABFF"/>
                </a:solidFill>
              </a:ln>
              <a:effectLst/>
            </c:spPr>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Sheet1!$D$2:$D$13</c:f>
              <c:numCache>
                <c:formatCode>General</c:formatCode>
                <c:ptCount val="12"/>
                <c:pt idx="0">
                  <c:v>2</c:v>
                </c:pt>
                <c:pt idx="1">
                  <c:v>2</c:v>
                </c:pt>
                <c:pt idx="2">
                  <c:v>3</c:v>
                </c:pt>
                <c:pt idx="3">
                  <c:v>5</c:v>
                </c:pt>
                <c:pt idx="4">
                  <c:v>5</c:v>
                </c:pt>
                <c:pt idx="5">
                  <c:v>8</c:v>
                </c:pt>
                <c:pt idx="6">
                  <c:v>2</c:v>
                </c:pt>
                <c:pt idx="7">
                  <c:v>0</c:v>
                </c:pt>
                <c:pt idx="8">
                  <c:v>5.6</c:v>
                </c:pt>
                <c:pt idx="9">
                  <c:v>3</c:v>
                </c:pt>
                <c:pt idx="10">
                  <c:v>5</c:v>
                </c:pt>
                <c:pt idx="11">
                  <c:v>8</c:v>
                </c:pt>
              </c:numCache>
            </c:numRef>
          </c:val>
          <c:smooth val="0"/>
          <c:extLst>
            <c:ext xmlns:c16="http://schemas.microsoft.com/office/drawing/2014/chart" uri="{C3380CC4-5D6E-409C-BE32-E72D297353CC}">
              <c16:uniqueId val="{00000002-5142-4586-92BA-CE2CCAA08753}"/>
            </c:ext>
          </c:extLst>
        </c:ser>
        <c:dLbls>
          <c:showLegendKey val="0"/>
          <c:showVal val="0"/>
          <c:showCatName val="0"/>
          <c:showSerName val="0"/>
          <c:showPercent val="0"/>
          <c:showBubbleSize val="0"/>
        </c:dLbls>
        <c:marker val="1"/>
        <c:smooth val="0"/>
        <c:axId val="-1741567360"/>
        <c:axId val="-1741565728"/>
      </c:lineChart>
      <c:catAx>
        <c:axId val="-1741567360"/>
        <c:scaling>
          <c:orientation val="minMax"/>
        </c:scaling>
        <c:delete val="0"/>
        <c:axPos val="b"/>
        <c:numFmt formatCode="General" sourceLinked="0"/>
        <c:majorTickMark val="out"/>
        <c:minorTickMark val="none"/>
        <c:tickLblPos val="low"/>
        <c:spPr>
          <a:ln w="12700" cmpd="sng">
            <a:solidFill>
              <a:srgbClr val="8490A3"/>
            </a:solidFill>
          </a:ln>
        </c:spPr>
        <c:txPr>
          <a:bodyPr/>
          <a:lstStyle/>
          <a:p>
            <a:pPr>
              <a:defRPr b="1" i="0">
                <a:solidFill>
                  <a:srgbClr val="8490A3"/>
                </a:solidFill>
                <a:latin typeface="+mj-lt"/>
                <a:cs typeface="Larsseit"/>
              </a:defRPr>
            </a:pPr>
            <a:endParaRPr lang="en-US"/>
          </a:p>
        </c:txPr>
        <c:crossAx val="-1741565728"/>
        <c:crosses val="autoZero"/>
        <c:auto val="1"/>
        <c:lblAlgn val="ctr"/>
        <c:lblOffset val="100"/>
        <c:noMultiLvlLbl val="0"/>
      </c:catAx>
      <c:valAx>
        <c:axId val="-1741565728"/>
        <c:scaling>
          <c:orientation val="minMax"/>
        </c:scaling>
        <c:delete val="1"/>
        <c:axPos val="l"/>
        <c:numFmt formatCode="General" sourceLinked="1"/>
        <c:majorTickMark val="none"/>
        <c:minorTickMark val="none"/>
        <c:tickLblPos val="nextTo"/>
        <c:crossAx val="-1741567360"/>
        <c:crosses val="autoZero"/>
        <c:crossBetween val="between"/>
      </c:valAx>
      <c:spPr>
        <a:ln>
          <a:noFill/>
        </a:ln>
      </c:spPr>
    </c:plotArea>
    <c:plotVisOnly val="1"/>
    <c:dispBlanksAs val="gap"/>
    <c:showDLblsOverMax val="0"/>
  </c:chart>
  <c:spPr>
    <a:noFill/>
    <a:ln w="12700" cmpd="sng"/>
  </c:spPr>
  <c:txPr>
    <a:bodyPr/>
    <a:lstStyle/>
    <a:p>
      <a:pPr>
        <a:defRPr sz="700">
          <a:latin typeface="Open Sans"/>
          <a:cs typeface="Open Sans"/>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[SPRfC_YE22EstimateSummary_20230622_1.xlsx]Sheet1!PivotTable5</c:name>
    <c:fmtId val="15"/>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a:solidFill>
                  <a:sysClr val="windowText" lastClr="000000">
                    <a:lumMod val="65000"/>
                    <a:lumOff val="35000"/>
                  </a:sysClr>
                </a:solidFill>
              </a:rPr>
              <a:t>"BB" Mapped Rating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1"/>
          <c:showVal val="1"/>
          <c:showCatName val="1"/>
          <c:showSerName val="1"/>
          <c:showPercent val="1"/>
          <c:showBubbleSize val="1"/>
          <c:extLst>
            <c:ext xmlns:c15="http://schemas.microsoft.com/office/drawing/2012/chart" uri="{CE6537A1-D6FC-4f65-9D91-7224C49458BB}"/>
          </c:extLst>
        </c:dLbl>
      </c:pivotFmt>
      <c:pivotFmt>
        <c:idx val="1"/>
        <c:spPr>
          <a:solidFill>
            <a:schemeClr val="accent1"/>
          </a:solidFill>
          <a:ln>
            <a:noFill/>
          </a:ln>
          <a:effectLst/>
        </c:spPr>
        <c:marker>
          <c:spPr>
            <a:solidFill>
              <a:schemeClr val="accent1"/>
            </a:solidFill>
            <a:ln w="9525">
              <a:solidFill>
                <a:schemeClr val="accent1"/>
              </a:solidFill>
            </a:ln>
            <a:effectLst/>
          </c:spPr>
        </c:marker>
      </c:pivotFmt>
      <c:pivotFmt>
        <c:idx val="2"/>
        <c:spPr>
          <a:solidFill>
            <a:schemeClr val="accent1"/>
          </a:solidFill>
          <a:ln>
            <a:noFill/>
          </a:ln>
          <a:effectLst/>
        </c:spPr>
        <c:marker>
          <c:spPr>
            <a:solidFill>
              <a:schemeClr val="accent1"/>
            </a:solidFill>
            <a:ln w="9525">
              <a:solidFill>
                <a:schemeClr val="accent1"/>
              </a:solidFill>
            </a:ln>
            <a:effectLst/>
          </c:spPr>
        </c:marker>
      </c:pivotFmt>
      <c:pivotFmt>
        <c:idx val="3"/>
        <c:spPr>
          <a:solidFill>
            <a:schemeClr val="accent1"/>
          </a:solidFill>
          <a:ln>
            <a:noFill/>
          </a:ln>
          <a:effectLst/>
        </c:spPr>
        <c:marker>
          <c:spPr>
            <a:solidFill>
              <a:schemeClr val="accent1"/>
            </a:solidFill>
            <a:ln w="9525">
              <a:solidFill>
                <a:schemeClr val="accent1"/>
              </a:solidFill>
            </a:ln>
            <a:effectLst/>
          </c:spPr>
        </c:marker>
      </c:pivotFmt>
      <c:pivotFmt>
        <c:idx val="4"/>
        <c:spPr>
          <a:solidFill>
            <a:schemeClr val="accent1"/>
          </a:solidFill>
          <a:ln>
            <a:noFill/>
          </a:ln>
          <a:effectLst/>
        </c:spPr>
        <c:marker>
          <c:spPr>
            <a:solidFill>
              <a:schemeClr val="accent1"/>
            </a:solidFill>
            <a:ln w="9525">
              <a:solidFill>
                <a:schemeClr val="accent1"/>
              </a:solidFill>
            </a:ln>
            <a:effectLst/>
          </c:spPr>
        </c:marker>
      </c:pivotFmt>
      <c:pivotFmt>
        <c:idx val="5"/>
        <c:spPr>
          <a:solidFill>
            <a:schemeClr val="accent1"/>
          </a:solidFill>
          <a:ln>
            <a:noFill/>
          </a:ln>
          <a:effectLst/>
        </c:spPr>
        <c:marker>
          <c:spPr>
            <a:solidFill>
              <a:schemeClr val="accent1"/>
            </a:solidFill>
            <a:ln w="9525">
              <a:solidFill>
                <a:schemeClr val="accent1"/>
              </a:solidFill>
            </a:ln>
            <a:effectLst/>
          </c:spPr>
        </c:marker>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Sheet1!$B$3:$B$4</c:f>
              <c:strCache>
                <c:ptCount val="1"/>
                <c:pt idx="0">
                  <c:v>1.01 to 5</c:v>
                </c:pt>
              </c:strCache>
            </c:strRef>
          </c:tx>
          <c:spPr>
            <a:solidFill>
              <a:schemeClr val="accent1"/>
            </a:solidFill>
            <a:ln>
              <a:noFill/>
            </a:ln>
            <a:effectLst/>
          </c:spPr>
          <c:invertIfNegative val="0"/>
          <c:cat>
            <c:strRef>
              <c:f>Sheet1!$A$5:$A$8</c:f>
              <c:strCache>
                <c:ptCount val="3"/>
                <c:pt idx="0">
                  <c:v>1</c:v>
                </c:pt>
                <c:pt idx="1">
                  <c:v>2</c:v>
                </c:pt>
                <c:pt idx="2">
                  <c:v>3</c:v>
                </c:pt>
              </c:strCache>
            </c:strRef>
          </c:cat>
          <c:val>
            <c:numRef>
              <c:f>Sheet1!$B$5:$B$8</c:f>
              <c:numCache>
                <c:formatCode>0.00%</c:formatCode>
                <c:ptCount val="3"/>
                <c:pt idx="0">
                  <c:v>-7.2700000000000001E-2</c:v>
                </c:pt>
                <c:pt idx="1">
                  <c:v>-4.0899999999999992E-2</c:v>
                </c:pt>
                <c:pt idx="2">
                  <c:v>-1.9599999999999992E-2</c:v>
                </c:pt>
              </c:numCache>
            </c:numRef>
          </c:val>
          <c:extLst>
            <c:ext xmlns:c16="http://schemas.microsoft.com/office/drawing/2014/chart" uri="{C3380CC4-5D6E-409C-BE32-E72D297353CC}">
              <c16:uniqueId val="{00000000-8D29-483D-83E8-5FD4B038B09E}"/>
            </c:ext>
          </c:extLst>
        </c:ser>
        <c:ser>
          <c:idx val="1"/>
          <c:order val="1"/>
          <c:tx>
            <c:strRef>
              <c:f>Sheet1!$C$3:$C$4</c:f>
              <c:strCache>
                <c:ptCount val="1"/>
                <c:pt idx="0">
                  <c:v>5.01 to 10</c:v>
                </c:pt>
              </c:strCache>
            </c:strRef>
          </c:tx>
          <c:spPr>
            <a:solidFill>
              <a:schemeClr val="accent2"/>
            </a:solidFill>
            <a:ln>
              <a:noFill/>
            </a:ln>
            <a:effectLst/>
          </c:spPr>
          <c:invertIfNegative val="0"/>
          <c:cat>
            <c:strRef>
              <c:f>Sheet1!$A$5:$A$8</c:f>
              <c:strCache>
                <c:ptCount val="3"/>
                <c:pt idx="0">
                  <c:v>1</c:v>
                </c:pt>
                <c:pt idx="1">
                  <c:v>2</c:v>
                </c:pt>
                <c:pt idx="2">
                  <c:v>3</c:v>
                </c:pt>
              </c:strCache>
            </c:strRef>
          </c:cat>
          <c:val>
            <c:numRef>
              <c:f>Sheet1!$C$5:$C$8</c:f>
              <c:numCache>
                <c:formatCode>0.00%</c:formatCode>
                <c:ptCount val="3"/>
                <c:pt idx="0">
                  <c:v>-0.14950000000000002</c:v>
                </c:pt>
                <c:pt idx="1">
                  <c:v>-0.10600000000000001</c:v>
                </c:pt>
                <c:pt idx="2">
                  <c:v>-7.690000000000001E-2</c:v>
                </c:pt>
              </c:numCache>
            </c:numRef>
          </c:val>
          <c:extLst>
            <c:ext xmlns:c16="http://schemas.microsoft.com/office/drawing/2014/chart" uri="{C3380CC4-5D6E-409C-BE32-E72D297353CC}">
              <c16:uniqueId val="{00000001-8D29-483D-83E8-5FD4B038B09E}"/>
            </c:ext>
          </c:extLst>
        </c:ser>
        <c:ser>
          <c:idx val="2"/>
          <c:order val="2"/>
          <c:tx>
            <c:strRef>
              <c:f>Sheet1!$D$3:$D$4</c:f>
              <c:strCache>
                <c:ptCount val="1"/>
                <c:pt idx="0">
                  <c:v>10.01 to 20</c:v>
                </c:pt>
              </c:strCache>
            </c:strRef>
          </c:tx>
          <c:spPr>
            <a:solidFill>
              <a:schemeClr val="accent3"/>
            </a:solidFill>
            <a:ln>
              <a:noFill/>
            </a:ln>
            <a:effectLst/>
          </c:spPr>
          <c:invertIfNegative val="0"/>
          <c:cat>
            <c:strRef>
              <c:f>Sheet1!$A$5:$A$8</c:f>
              <c:strCache>
                <c:ptCount val="3"/>
                <c:pt idx="0">
                  <c:v>1</c:v>
                </c:pt>
                <c:pt idx="1">
                  <c:v>2</c:v>
                </c:pt>
                <c:pt idx="2">
                  <c:v>3</c:v>
                </c:pt>
              </c:strCache>
            </c:strRef>
          </c:cat>
          <c:val>
            <c:numRef>
              <c:f>Sheet1!$D$5:$D$8</c:f>
              <c:numCache>
                <c:formatCode>0.00%</c:formatCode>
                <c:ptCount val="3"/>
                <c:pt idx="0">
                  <c:v>-0.19359999999999999</c:v>
                </c:pt>
                <c:pt idx="1">
                  <c:v>-0.14829999999999999</c:v>
                </c:pt>
                <c:pt idx="2">
                  <c:v>-0.11810000000000001</c:v>
                </c:pt>
              </c:numCache>
            </c:numRef>
          </c:val>
          <c:extLst>
            <c:ext xmlns:c16="http://schemas.microsoft.com/office/drawing/2014/chart" uri="{C3380CC4-5D6E-409C-BE32-E72D297353CC}">
              <c16:uniqueId val="{00000002-8D29-483D-83E8-5FD4B038B09E}"/>
            </c:ext>
          </c:extLst>
        </c:ser>
        <c:ser>
          <c:idx val="3"/>
          <c:order val="3"/>
          <c:tx>
            <c:strRef>
              <c:f>Sheet1!$E$3:$E$4</c:f>
              <c:strCache>
                <c:ptCount val="1"/>
                <c:pt idx="0">
                  <c:v>More than 20</c:v>
                </c:pt>
              </c:strCache>
            </c:strRef>
          </c:tx>
          <c:spPr>
            <a:solidFill>
              <a:schemeClr val="accent4"/>
            </a:solidFill>
            <a:ln>
              <a:noFill/>
            </a:ln>
            <a:effectLst/>
          </c:spPr>
          <c:invertIfNegative val="0"/>
          <c:cat>
            <c:strRef>
              <c:f>Sheet1!$A$5:$A$8</c:f>
              <c:strCache>
                <c:ptCount val="3"/>
                <c:pt idx="0">
                  <c:v>1</c:v>
                </c:pt>
                <c:pt idx="1">
                  <c:v>2</c:v>
                </c:pt>
                <c:pt idx="2">
                  <c:v>3</c:v>
                </c:pt>
              </c:strCache>
            </c:strRef>
          </c:cat>
          <c:val>
            <c:numRef>
              <c:f>Sheet1!$E$5:$E$8</c:f>
              <c:numCache>
                <c:formatCode>0.00%</c:formatCode>
                <c:ptCount val="3"/>
                <c:pt idx="0">
                  <c:v>-0.2107</c:v>
                </c:pt>
                <c:pt idx="1">
                  <c:v>-0.16539999999999999</c:v>
                </c:pt>
                <c:pt idx="2">
                  <c:v>-0.13520000000000004</c:v>
                </c:pt>
              </c:numCache>
            </c:numRef>
          </c:val>
          <c:extLst>
            <c:ext xmlns:c16="http://schemas.microsoft.com/office/drawing/2014/chart" uri="{C3380CC4-5D6E-409C-BE32-E72D297353CC}">
              <c16:uniqueId val="{00000003-8D29-483D-83E8-5FD4B038B09E}"/>
            </c:ext>
          </c:extLst>
        </c:ser>
        <c:dLbls>
          <c:showLegendKey val="0"/>
          <c:showVal val="0"/>
          <c:showCatName val="0"/>
          <c:showSerName val="0"/>
          <c:showPercent val="0"/>
          <c:showBubbleSize val="0"/>
        </c:dLbls>
        <c:gapWidth val="219"/>
        <c:overlap val="-27"/>
        <c:axId val="348436447"/>
        <c:axId val="348439807"/>
      </c:barChart>
      <c:catAx>
        <c:axId val="348436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439807"/>
        <c:crosses val="autoZero"/>
        <c:auto val="1"/>
        <c:lblAlgn val="ctr"/>
        <c:lblOffset val="100"/>
        <c:noMultiLvlLbl val="0"/>
      </c:catAx>
      <c:valAx>
        <c:axId val="348439807"/>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43644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[SPRfC_YE22EstimateSummary_20230622_1.xlsx]Sheet2!PivotTable6</c:name>
    <c:fmtId val="3"/>
  </c:pivotSource>
  <c:chart>
    <c:title>
      <c:tx>
        <c:rich>
          <a:bodyPr rot="0" spcFirstLastPara="1" vertOverflow="ellipsis" vert="horz" wrap="square" anchor="ctr" anchorCtr="1"/>
          <a:lstStyle/>
          <a:p>
            <a:pPr algn="ctr" rtl="0">
              <a:defRPr lang="en-US" sz="1400" b="0" i="0" u="none" strike="noStrike" kern="1200" spc="0" baseline="0" dirty="0" smtClean="0">
                <a:solidFill>
                  <a:sysClr val="windowText" lastClr="000000">
                    <a:lumMod val="65000"/>
                    <a:lumOff val="35000"/>
                  </a:sysClr>
                </a:solidFill>
                <a:latin typeface="+mn-lt"/>
                <a:ea typeface="+mn-ea"/>
                <a:cs typeface="+mn-cs"/>
              </a:defRPr>
            </a:pPr>
            <a:r>
              <a:rPr lang="en-US" sz="1400" b="0" i="0" u="none" strike="noStrike" kern="1200" spc="0" baseline="0">
                <a:solidFill>
                  <a:sysClr val="windowText" lastClr="000000">
                    <a:lumMod val="65000"/>
                    <a:lumOff val="35000"/>
                  </a:sysClr>
                </a:solidFill>
                <a:latin typeface="+mn-lt"/>
                <a:ea typeface="+mn-ea"/>
                <a:cs typeface="+mn-cs"/>
              </a:rPr>
              <a:t>“A” Mapped Rating</a:t>
            </a:r>
          </a:p>
        </c:rich>
      </c:tx>
      <c:overlay val="0"/>
      <c:spPr>
        <a:noFill/>
        <a:ln>
          <a:noFill/>
        </a:ln>
        <a:effectLst/>
      </c:spPr>
      <c:txPr>
        <a:bodyPr rot="0" spcFirstLastPara="1" vertOverflow="ellipsis" vert="horz" wrap="square" anchor="ctr" anchorCtr="1"/>
        <a:lstStyle/>
        <a:p>
          <a:pPr algn="ctr" rtl="0">
            <a:defRPr lang="en-US" sz="1400" b="0" i="0" u="none" strike="noStrike" kern="1200" spc="0" baseline="0" dirty="0" smtClean="0">
              <a:solidFill>
                <a:sysClr val="windowText" lastClr="000000">
                  <a:lumMod val="65000"/>
                  <a:lumOff val="35000"/>
                </a:sys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Sheet2!$B$3:$B$4</c:f>
              <c:strCache>
                <c:ptCount val="1"/>
                <c:pt idx="0">
                  <c:v>1.01 to 5</c:v>
                </c:pt>
              </c:strCache>
            </c:strRef>
          </c:tx>
          <c:spPr>
            <a:solidFill>
              <a:schemeClr val="accent1"/>
            </a:solidFill>
            <a:ln>
              <a:noFill/>
            </a:ln>
            <a:effectLst/>
          </c:spPr>
          <c:invertIfNegative val="0"/>
          <c:cat>
            <c:strRef>
              <c:f>Sheet2!$A$5:$A$8</c:f>
              <c:strCache>
                <c:ptCount val="3"/>
                <c:pt idx="0">
                  <c:v>1</c:v>
                </c:pt>
                <c:pt idx="1">
                  <c:v>2</c:v>
                </c:pt>
                <c:pt idx="2">
                  <c:v>3</c:v>
                </c:pt>
              </c:strCache>
            </c:strRef>
          </c:cat>
          <c:val>
            <c:numRef>
              <c:f>Sheet2!$B$5:$B$8</c:f>
              <c:numCache>
                <c:formatCode>0.00%</c:formatCode>
                <c:ptCount val="3"/>
                <c:pt idx="0">
                  <c:v>-3.6000000000000008E-3</c:v>
                </c:pt>
                <c:pt idx="1">
                  <c:v>2E-3</c:v>
                </c:pt>
                <c:pt idx="2">
                  <c:v>5.7999999999999996E-3</c:v>
                </c:pt>
              </c:numCache>
            </c:numRef>
          </c:val>
          <c:extLst>
            <c:ext xmlns:c16="http://schemas.microsoft.com/office/drawing/2014/chart" uri="{C3380CC4-5D6E-409C-BE32-E72D297353CC}">
              <c16:uniqueId val="{00000000-7765-4490-A792-B45AA62A7656}"/>
            </c:ext>
          </c:extLst>
        </c:ser>
        <c:ser>
          <c:idx val="1"/>
          <c:order val="1"/>
          <c:tx>
            <c:strRef>
              <c:f>Sheet2!$C$3:$C$4</c:f>
              <c:strCache>
                <c:ptCount val="1"/>
                <c:pt idx="0">
                  <c:v>5.01 to 10</c:v>
                </c:pt>
              </c:strCache>
            </c:strRef>
          </c:tx>
          <c:spPr>
            <a:solidFill>
              <a:schemeClr val="accent2"/>
            </a:solidFill>
            <a:ln>
              <a:noFill/>
            </a:ln>
            <a:effectLst/>
          </c:spPr>
          <c:invertIfNegative val="0"/>
          <c:cat>
            <c:strRef>
              <c:f>Sheet2!$A$5:$A$8</c:f>
              <c:strCache>
                <c:ptCount val="3"/>
                <c:pt idx="0">
                  <c:v>1</c:v>
                </c:pt>
                <c:pt idx="1">
                  <c:v>2</c:v>
                </c:pt>
                <c:pt idx="2">
                  <c:v>3</c:v>
                </c:pt>
              </c:strCache>
            </c:strRef>
          </c:cat>
          <c:val>
            <c:numRef>
              <c:f>Sheet2!$C$5:$C$8</c:f>
              <c:numCache>
                <c:formatCode>0.00%</c:formatCode>
                <c:ptCount val="3"/>
                <c:pt idx="0">
                  <c:v>-1.4200000000000001E-2</c:v>
                </c:pt>
                <c:pt idx="1">
                  <c:v>-5.1999999999999998E-3</c:v>
                </c:pt>
                <c:pt idx="2">
                  <c:v>6.9999999999999923E-4</c:v>
                </c:pt>
              </c:numCache>
            </c:numRef>
          </c:val>
          <c:extLst>
            <c:ext xmlns:c16="http://schemas.microsoft.com/office/drawing/2014/chart" uri="{C3380CC4-5D6E-409C-BE32-E72D297353CC}">
              <c16:uniqueId val="{00000001-7765-4490-A792-B45AA62A7656}"/>
            </c:ext>
          </c:extLst>
        </c:ser>
        <c:ser>
          <c:idx val="2"/>
          <c:order val="2"/>
          <c:tx>
            <c:strRef>
              <c:f>Sheet2!$D$3:$D$4</c:f>
              <c:strCache>
                <c:ptCount val="1"/>
                <c:pt idx="0">
                  <c:v>10.01 to 20</c:v>
                </c:pt>
              </c:strCache>
            </c:strRef>
          </c:tx>
          <c:spPr>
            <a:solidFill>
              <a:schemeClr val="accent3"/>
            </a:solidFill>
            <a:ln>
              <a:noFill/>
            </a:ln>
            <a:effectLst/>
          </c:spPr>
          <c:invertIfNegative val="0"/>
          <c:cat>
            <c:strRef>
              <c:f>Sheet2!$A$5:$A$8</c:f>
              <c:strCache>
                <c:ptCount val="3"/>
                <c:pt idx="0">
                  <c:v>1</c:v>
                </c:pt>
                <c:pt idx="1">
                  <c:v>2</c:v>
                </c:pt>
                <c:pt idx="2">
                  <c:v>3</c:v>
                </c:pt>
              </c:strCache>
            </c:strRef>
          </c:cat>
          <c:val>
            <c:numRef>
              <c:f>Sheet2!$D$5:$D$8</c:f>
              <c:numCache>
                <c:formatCode>0.00%</c:formatCode>
                <c:ptCount val="3"/>
                <c:pt idx="0">
                  <c:v>-1.9899999999999998E-2</c:v>
                </c:pt>
                <c:pt idx="1">
                  <c:v>-7.9999999999999967E-3</c:v>
                </c:pt>
                <c:pt idx="2">
                  <c:v>-9.9999999999995925E-5</c:v>
                </c:pt>
              </c:numCache>
            </c:numRef>
          </c:val>
          <c:extLst>
            <c:ext xmlns:c16="http://schemas.microsoft.com/office/drawing/2014/chart" uri="{C3380CC4-5D6E-409C-BE32-E72D297353CC}">
              <c16:uniqueId val="{00000002-7765-4490-A792-B45AA62A7656}"/>
            </c:ext>
          </c:extLst>
        </c:ser>
        <c:ser>
          <c:idx val="3"/>
          <c:order val="3"/>
          <c:tx>
            <c:strRef>
              <c:f>Sheet2!$E$3:$E$4</c:f>
              <c:strCache>
                <c:ptCount val="1"/>
                <c:pt idx="0">
                  <c:v>More than 20</c:v>
                </c:pt>
              </c:strCache>
            </c:strRef>
          </c:tx>
          <c:spPr>
            <a:solidFill>
              <a:schemeClr val="accent4"/>
            </a:solidFill>
            <a:ln>
              <a:noFill/>
            </a:ln>
            <a:effectLst/>
          </c:spPr>
          <c:invertIfNegative val="0"/>
          <c:cat>
            <c:strRef>
              <c:f>Sheet2!$A$5:$A$8</c:f>
              <c:strCache>
                <c:ptCount val="3"/>
                <c:pt idx="0">
                  <c:v>1</c:v>
                </c:pt>
                <c:pt idx="1">
                  <c:v>2</c:v>
                </c:pt>
                <c:pt idx="2">
                  <c:v>3</c:v>
                </c:pt>
              </c:strCache>
            </c:strRef>
          </c:cat>
          <c:val>
            <c:numRef>
              <c:f>Sheet2!$E$5:$E$8</c:f>
              <c:numCache>
                <c:formatCode>0.00%</c:formatCode>
                <c:ptCount val="3"/>
                <c:pt idx="0">
                  <c:v>-2.8000000000000004E-2</c:v>
                </c:pt>
                <c:pt idx="1">
                  <c:v>-1.5000000000000003E-2</c:v>
                </c:pt>
                <c:pt idx="2">
                  <c:v>-6.4000000000000029E-3</c:v>
                </c:pt>
              </c:numCache>
            </c:numRef>
          </c:val>
          <c:extLst>
            <c:ext xmlns:c16="http://schemas.microsoft.com/office/drawing/2014/chart" uri="{C3380CC4-5D6E-409C-BE32-E72D297353CC}">
              <c16:uniqueId val="{00000003-7765-4490-A792-B45AA62A7656}"/>
            </c:ext>
          </c:extLst>
        </c:ser>
        <c:dLbls>
          <c:showLegendKey val="0"/>
          <c:showVal val="0"/>
          <c:showCatName val="0"/>
          <c:showSerName val="0"/>
          <c:showPercent val="0"/>
          <c:showBubbleSize val="0"/>
        </c:dLbls>
        <c:gapWidth val="219"/>
        <c:overlap val="-27"/>
        <c:axId val="958330496"/>
        <c:axId val="958336256"/>
      </c:barChart>
      <c:catAx>
        <c:axId val="958330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8336256"/>
        <c:crosses val="autoZero"/>
        <c:auto val="1"/>
        <c:lblAlgn val="ctr"/>
        <c:lblOffset val="100"/>
        <c:noMultiLvlLbl val="0"/>
      </c:catAx>
      <c:valAx>
        <c:axId val="95833625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83304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CDEC29-B04E-4CFB-86B4-61D1A22C0ECE}"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76E1CB42-4F2C-47E9-B07D-0102CD7D4279}">
      <dgm:prSet/>
      <dgm:spPr/>
      <dgm:t>
        <a:bodyPr/>
        <a:lstStyle/>
        <a:p>
          <a:r>
            <a:rPr lang="en-US" dirty="0"/>
            <a:t>About Delaware Life</a:t>
          </a:r>
        </a:p>
      </dgm:t>
    </dgm:pt>
    <dgm:pt modelId="{C6740D43-8EB7-452C-AD85-2F5CC9ED8CC1}" type="parTrans" cxnId="{CB63E0A4-5222-4DFF-81A8-25443518FBDD}">
      <dgm:prSet/>
      <dgm:spPr/>
      <dgm:t>
        <a:bodyPr/>
        <a:lstStyle/>
        <a:p>
          <a:endParaRPr lang="en-US"/>
        </a:p>
      </dgm:t>
    </dgm:pt>
    <dgm:pt modelId="{A05529D6-5A86-4388-B293-718D4E94533B}" type="sibTrans" cxnId="{CB63E0A4-5222-4DFF-81A8-25443518FBDD}">
      <dgm:prSet/>
      <dgm:spPr/>
      <dgm:t>
        <a:bodyPr/>
        <a:lstStyle/>
        <a:p>
          <a:endParaRPr lang="en-US"/>
        </a:p>
      </dgm:t>
    </dgm:pt>
    <dgm:pt modelId="{F706C3EB-EDFD-49AD-88C4-2B597F47549C}">
      <dgm:prSet custT="1"/>
      <dgm:spPr/>
      <dgm:t>
        <a:bodyPr/>
        <a:lstStyle/>
        <a:p>
          <a:r>
            <a:rPr lang="en-US" sz="1050" dirty="0"/>
            <a:t>Founded in 2013, Delaware Life Insurance Company is a member of Group 1001, a collective that empowers companies to create positive growth</a:t>
          </a:r>
        </a:p>
      </dgm:t>
    </dgm:pt>
    <dgm:pt modelId="{1CB79EE1-3D49-41B3-BB22-6B43545E6020}" type="parTrans" cxnId="{AE90F2AF-C702-4362-BDC2-B6E77572EF60}">
      <dgm:prSet/>
      <dgm:spPr/>
      <dgm:t>
        <a:bodyPr/>
        <a:lstStyle/>
        <a:p>
          <a:endParaRPr lang="en-US"/>
        </a:p>
      </dgm:t>
    </dgm:pt>
    <dgm:pt modelId="{55457A96-6FD7-48A7-9E8F-F1F3DF8241A5}" type="sibTrans" cxnId="{AE90F2AF-C702-4362-BDC2-B6E77572EF60}">
      <dgm:prSet/>
      <dgm:spPr/>
      <dgm:t>
        <a:bodyPr/>
        <a:lstStyle/>
        <a:p>
          <a:endParaRPr lang="en-US"/>
        </a:p>
      </dgm:t>
    </dgm:pt>
    <dgm:pt modelId="{B7E92F54-582E-4F43-873E-632D66C0C634}">
      <dgm:prSet custT="1"/>
      <dgm:spPr/>
      <dgm:t>
        <a:bodyPr/>
        <a:lstStyle/>
        <a:p>
          <a:r>
            <a:rPr lang="en-US" sz="1050" dirty="0"/>
            <a:t>Active seller of retirement products (MYGA, FIA and VA)</a:t>
          </a:r>
        </a:p>
      </dgm:t>
    </dgm:pt>
    <dgm:pt modelId="{C10E325B-8787-4B74-AD8F-CF83E2E07089}" type="parTrans" cxnId="{F2FA95CD-1BC7-4B9B-A17A-E7FA87932E05}">
      <dgm:prSet/>
      <dgm:spPr/>
      <dgm:t>
        <a:bodyPr/>
        <a:lstStyle/>
        <a:p>
          <a:endParaRPr lang="en-US"/>
        </a:p>
      </dgm:t>
    </dgm:pt>
    <dgm:pt modelId="{359F0A69-9FFA-4A4C-8081-AE1833A09443}" type="sibTrans" cxnId="{F2FA95CD-1BC7-4B9B-A17A-E7FA87932E05}">
      <dgm:prSet/>
      <dgm:spPr/>
      <dgm:t>
        <a:bodyPr/>
        <a:lstStyle/>
        <a:p>
          <a:endParaRPr lang="en-US"/>
        </a:p>
      </dgm:t>
    </dgm:pt>
    <dgm:pt modelId="{6E9CE2FD-4ED1-4CA8-AD0D-7205216F04C9}">
      <dgm:prSet/>
      <dgm:spPr/>
      <dgm:t>
        <a:bodyPr/>
        <a:lstStyle/>
        <a:p>
          <a:r>
            <a:rPr lang="en-US" dirty="0"/>
            <a:t>About my role at Delaware Life</a:t>
          </a:r>
        </a:p>
      </dgm:t>
    </dgm:pt>
    <dgm:pt modelId="{82E151F4-D4CC-4CD1-BF54-AA82606D07A2}" type="parTrans" cxnId="{81DB59EB-B5E1-409F-9069-7ACFE3E281EC}">
      <dgm:prSet/>
      <dgm:spPr/>
      <dgm:t>
        <a:bodyPr/>
        <a:lstStyle/>
        <a:p>
          <a:endParaRPr lang="en-US"/>
        </a:p>
      </dgm:t>
    </dgm:pt>
    <dgm:pt modelId="{A19F0580-D706-493B-A2F7-5695FC6573BE}" type="sibTrans" cxnId="{81DB59EB-B5E1-409F-9069-7ACFE3E281EC}">
      <dgm:prSet/>
      <dgm:spPr/>
      <dgm:t>
        <a:bodyPr/>
        <a:lstStyle/>
        <a:p>
          <a:endParaRPr lang="en-US"/>
        </a:p>
      </dgm:t>
    </dgm:pt>
    <dgm:pt modelId="{E3A48E09-7890-4B90-BAB4-AACAA6E1A8C0}">
      <dgm:prSet custT="1"/>
      <dgm:spPr/>
      <dgm:t>
        <a:bodyPr/>
        <a:lstStyle/>
        <a:p>
          <a:r>
            <a:rPr lang="en-US" sz="1100" dirty="0"/>
            <a:t>Responsible for internal capital modeling, forecasting, reporting and analysis for NAIC RBC, AM Best and S&amp;P</a:t>
          </a:r>
        </a:p>
      </dgm:t>
    </dgm:pt>
    <dgm:pt modelId="{D22F563C-70FF-404E-9C27-27C917766CE4}" type="parTrans" cxnId="{570CF7F6-E8A6-4784-913B-A2F7620D50F8}">
      <dgm:prSet/>
      <dgm:spPr/>
      <dgm:t>
        <a:bodyPr/>
        <a:lstStyle/>
        <a:p>
          <a:endParaRPr lang="en-US"/>
        </a:p>
      </dgm:t>
    </dgm:pt>
    <dgm:pt modelId="{2E5EB4A6-AB7D-4C20-8AF4-D98855C1F715}" type="sibTrans" cxnId="{570CF7F6-E8A6-4784-913B-A2F7620D50F8}">
      <dgm:prSet/>
      <dgm:spPr/>
      <dgm:t>
        <a:bodyPr/>
        <a:lstStyle/>
        <a:p>
          <a:endParaRPr lang="en-US"/>
        </a:p>
      </dgm:t>
    </dgm:pt>
    <dgm:pt modelId="{6EC0CCB5-1106-4D4B-9718-5E600CFA0AD1}">
      <dgm:prSet/>
      <dgm:spPr/>
      <dgm:t>
        <a:bodyPr/>
        <a:lstStyle/>
        <a:p>
          <a:r>
            <a:rPr lang="en-US" dirty="0"/>
            <a:t>Focus of presentation</a:t>
          </a:r>
        </a:p>
      </dgm:t>
    </dgm:pt>
    <dgm:pt modelId="{98DD3DC7-5314-480E-84A8-E6B40065BAA2}" type="parTrans" cxnId="{512C53A5-D42C-49BC-96C2-6013C4601950}">
      <dgm:prSet/>
      <dgm:spPr/>
      <dgm:t>
        <a:bodyPr/>
        <a:lstStyle/>
        <a:p>
          <a:endParaRPr lang="en-US"/>
        </a:p>
      </dgm:t>
    </dgm:pt>
    <dgm:pt modelId="{31D17F50-B5D0-4089-9F9D-F296DD423683}" type="sibTrans" cxnId="{512C53A5-D42C-49BC-96C2-6013C4601950}">
      <dgm:prSet/>
      <dgm:spPr/>
      <dgm:t>
        <a:bodyPr/>
        <a:lstStyle/>
        <a:p>
          <a:endParaRPr lang="en-US"/>
        </a:p>
      </dgm:t>
    </dgm:pt>
    <dgm:pt modelId="{B42D5FD3-8E3A-4DBE-9F7B-D3DD1DD82FB3}">
      <dgm:prSet custT="1"/>
      <dgm:spPr/>
      <dgm:t>
        <a:bodyPr/>
        <a:lstStyle/>
        <a:p>
          <a:r>
            <a:rPr lang="en-US" sz="1100" dirty="0"/>
            <a:t>Actively sold products and investments</a:t>
          </a:r>
        </a:p>
      </dgm:t>
    </dgm:pt>
    <dgm:pt modelId="{AB4EC79A-EB5C-43DE-B7E3-EA728A35366A}" type="parTrans" cxnId="{3F905957-2A8A-410D-9550-F43C9CA17AAE}">
      <dgm:prSet/>
      <dgm:spPr/>
      <dgm:t>
        <a:bodyPr/>
        <a:lstStyle/>
        <a:p>
          <a:endParaRPr lang="en-US"/>
        </a:p>
      </dgm:t>
    </dgm:pt>
    <dgm:pt modelId="{810AAF02-1DA3-498C-8B79-B974AEAAD52C}" type="sibTrans" cxnId="{3F905957-2A8A-410D-9550-F43C9CA17AAE}">
      <dgm:prSet/>
      <dgm:spPr/>
      <dgm:t>
        <a:bodyPr/>
        <a:lstStyle/>
        <a:p>
          <a:endParaRPr lang="en-US"/>
        </a:p>
      </dgm:t>
    </dgm:pt>
    <dgm:pt modelId="{9AD9A5F6-7986-414B-9488-D8D0A60A591F}">
      <dgm:prSet custT="1"/>
      <dgm:spPr/>
      <dgm:t>
        <a:bodyPr/>
        <a:lstStyle/>
        <a:p>
          <a:r>
            <a:rPr lang="en-US" sz="1100" dirty="0"/>
            <a:t>Statutory NAIC perspective</a:t>
          </a:r>
        </a:p>
      </dgm:t>
    </dgm:pt>
    <dgm:pt modelId="{393FA171-C166-41DF-916B-752534C7E772}" type="parTrans" cxnId="{32C6A3B2-28E2-4CEC-A253-041D39927283}">
      <dgm:prSet/>
      <dgm:spPr/>
      <dgm:t>
        <a:bodyPr/>
        <a:lstStyle/>
        <a:p>
          <a:endParaRPr lang="en-US"/>
        </a:p>
      </dgm:t>
    </dgm:pt>
    <dgm:pt modelId="{68A2ACEF-D1D4-49F0-93B1-DD05F6A3D5E9}" type="sibTrans" cxnId="{32C6A3B2-28E2-4CEC-A253-041D39927283}">
      <dgm:prSet/>
      <dgm:spPr/>
      <dgm:t>
        <a:bodyPr/>
        <a:lstStyle/>
        <a:p>
          <a:endParaRPr lang="en-US"/>
        </a:p>
      </dgm:t>
    </dgm:pt>
    <dgm:pt modelId="{D6622368-077D-406E-8CA5-A1A806B5129C}">
      <dgm:prSet custT="1"/>
      <dgm:spPr/>
      <dgm:t>
        <a:bodyPr/>
        <a:lstStyle/>
        <a:p>
          <a:r>
            <a:rPr lang="en-US" sz="1100" dirty="0"/>
            <a:t>Views are my own and do not reflect those of Group 1001 or Delaware Life</a:t>
          </a:r>
        </a:p>
      </dgm:t>
    </dgm:pt>
    <dgm:pt modelId="{52C48D74-1455-4D40-BE17-B2A3835A72F7}" type="parTrans" cxnId="{71F49812-D3AE-4645-B023-4127832BA93A}">
      <dgm:prSet/>
      <dgm:spPr/>
      <dgm:t>
        <a:bodyPr/>
        <a:lstStyle/>
        <a:p>
          <a:endParaRPr lang="en-US"/>
        </a:p>
      </dgm:t>
    </dgm:pt>
    <dgm:pt modelId="{7A2E3328-53F4-4727-8FA6-596EB470FF03}" type="sibTrans" cxnId="{71F49812-D3AE-4645-B023-4127832BA93A}">
      <dgm:prSet/>
      <dgm:spPr/>
      <dgm:t>
        <a:bodyPr/>
        <a:lstStyle/>
        <a:p>
          <a:endParaRPr lang="en-US"/>
        </a:p>
      </dgm:t>
    </dgm:pt>
    <dgm:pt modelId="{2FDB54B2-057D-4BA1-A97D-EE0200BD846E}">
      <dgm:prSet custT="1"/>
      <dgm:spPr/>
      <dgm:t>
        <a:bodyPr/>
        <a:lstStyle/>
        <a:p>
          <a:r>
            <a:rPr lang="en-US" sz="1100" dirty="0"/>
            <a:t>Part of L&amp;A business unit, but also support P&amp;C and other corporate capital initiatives</a:t>
          </a:r>
        </a:p>
      </dgm:t>
    </dgm:pt>
    <dgm:pt modelId="{7136DAB0-E304-476B-8169-61CE06616FBE}" type="parTrans" cxnId="{6C592F0F-70D6-4CD6-99A2-A0766B77EF62}">
      <dgm:prSet/>
      <dgm:spPr/>
      <dgm:t>
        <a:bodyPr/>
        <a:lstStyle/>
        <a:p>
          <a:endParaRPr lang="en-US"/>
        </a:p>
      </dgm:t>
    </dgm:pt>
    <dgm:pt modelId="{14BEA145-B77F-4B19-BC49-30DDF314E559}" type="sibTrans" cxnId="{6C592F0F-70D6-4CD6-99A2-A0766B77EF62}">
      <dgm:prSet/>
      <dgm:spPr/>
      <dgm:t>
        <a:bodyPr/>
        <a:lstStyle/>
        <a:p>
          <a:endParaRPr lang="en-US"/>
        </a:p>
      </dgm:t>
    </dgm:pt>
    <dgm:pt modelId="{555DFCCB-704F-45D8-9C58-8715AED8F50D}">
      <dgm:prSet custT="1"/>
      <dgm:spPr/>
      <dgm:t>
        <a:bodyPr/>
        <a:lstStyle/>
        <a:p>
          <a:r>
            <a:rPr lang="en-US" sz="1100" dirty="0"/>
            <a:t>Lead a cross departmental effort to fill out and submit the new capital model inputs</a:t>
          </a:r>
        </a:p>
      </dgm:t>
    </dgm:pt>
    <dgm:pt modelId="{D980E55A-751E-45CD-9470-D0338298A38B}" type="parTrans" cxnId="{79306CAA-E75B-4D3C-8816-CFADD28BABDB}">
      <dgm:prSet/>
      <dgm:spPr/>
      <dgm:t>
        <a:bodyPr/>
        <a:lstStyle/>
        <a:p>
          <a:endParaRPr lang="en-US"/>
        </a:p>
      </dgm:t>
    </dgm:pt>
    <dgm:pt modelId="{BA37CF39-7A15-479C-8151-DB2F31B8B150}" type="sibTrans" cxnId="{79306CAA-E75B-4D3C-8816-CFADD28BABDB}">
      <dgm:prSet/>
      <dgm:spPr/>
      <dgm:t>
        <a:bodyPr/>
        <a:lstStyle/>
        <a:p>
          <a:endParaRPr lang="en-US"/>
        </a:p>
      </dgm:t>
    </dgm:pt>
    <dgm:pt modelId="{353A0D26-AEC7-46D4-BA9F-83D6C33C62A8}">
      <dgm:prSet custT="1"/>
      <dgm:spPr/>
      <dgm:t>
        <a:bodyPr/>
        <a:lstStyle/>
        <a:p>
          <a:r>
            <a:rPr lang="en-US" sz="1100" dirty="0"/>
            <a:t>Cross capital perspective between NAIC RBC, AM Best and S&amp;P</a:t>
          </a:r>
        </a:p>
      </dgm:t>
    </dgm:pt>
    <dgm:pt modelId="{A5FE4C95-9016-4F0A-AC41-EE794F9148AE}" type="parTrans" cxnId="{AAD308D3-6E4D-4CF7-A3CA-9A39CA4578F1}">
      <dgm:prSet/>
      <dgm:spPr/>
      <dgm:t>
        <a:bodyPr/>
        <a:lstStyle/>
        <a:p>
          <a:endParaRPr lang="en-US"/>
        </a:p>
      </dgm:t>
    </dgm:pt>
    <dgm:pt modelId="{6272E6D5-997E-4756-A0E9-F1BC7F99EB06}" type="sibTrans" cxnId="{AAD308D3-6E4D-4CF7-A3CA-9A39CA4578F1}">
      <dgm:prSet/>
      <dgm:spPr/>
      <dgm:t>
        <a:bodyPr/>
        <a:lstStyle/>
        <a:p>
          <a:endParaRPr lang="en-US"/>
        </a:p>
      </dgm:t>
    </dgm:pt>
    <dgm:pt modelId="{C7279323-EC73-406E-B773-FFD63F2251DB}">
      <dgm:prSet custT="1"/>
      <dgm:spPr/>
      <dgm:t>
        <a:bodyPr/>
        <a:lstStyle/>
        <a:p>
          <a:r>
            <a:rPr lang="en-US" sz="1050" dirty="0"/>
            <a:t>Rated by AM Best, S&amp;P and Fitch </a:t>
          </a:r>
        </a:p>
      </dgm:t>
    </dgm:pt>
    <dgm:pt modelId="{16CA8F11-29F6-4580-9E3B-1A455ADF2741}" type="parTrans" cxnId="{08C87176-E57F-4D93-8409-F4B44629E6DE}">
      <dgm:prSet/>
      <dgm:spPr/>
      <dgm:t>
        <a:bodyPr/>
        <a:lstStyle/>
        <a:p>
          <a:endParaRPr lang="en-US"/>
        </a:p>
      </dgm:t>
    </dgm:pt>
    <dgm:pt modelId="{2649E2A2-C84D-4DEE-875A-5D1914566DC2}" type="sibTrans" cxnId="{08C87176-E57F-4D93-8409-F4B44629E6DE}">
      <dgm:prSet/>
      <dgm:spPr/>
      <dgm:t>
        <a:bodyPr/>
        <a:lstStyle/>
        <a:p>
          <a:endParaRPr lang="en-US"/>
        </a:p>
      </dgm:t>
    </dgm:pt>
    <dgm:pt modelId="{B22C52EA-1DA5-4F9C-B783-962A6694AD71}">
      <dgm:prSet custT="1"/>
      <dgm:spPr/>
      <dgm:t>
        <a:bodyPr/>
        <a:lstStyle/>
        <a:p>
          <a:r>
            <a:rPr lang="en-US" sz="1050" dirty="0"/>
            <a:t>Subsidiary Clear Spring Property &amp; Casualty actively sells Workers Comp, General Liability, and Select Auto</a:t>
          </a:r>
        </a:p>
      </dgm:t>
    </dgm:pt>
    <dgm:pt modelId="{C7ADEFF1-35C1-4F0C-9280-AF3C014906FD}" type="parTrans" cxnId="{5CEA03AB-A03E-4225-BACC-400159DC8000}">
      <dgm:prSet/>
      <dgm:spPr/>
      <dgm:t>
        <a:bodyPr/>
        <a:lstStyle/>
        <a:p>
          <a:endParaRPr lang="en-US"/>
        </a:p>
      </dgm:t>
    </dgm:pt>
    <dgm:pt modelId="{CFF80D07-2466-4CC2-89BB-42646A2CB071}" type="sibTrans" cxnId="{5CEA03AB-A03E-4225-BACC-400159DC8000}">
      <dgm:prSet/>
      <dgm:spPr/>
      <dgm:t>
        <a:bodyPr/>
        <a:lstStyle/>
        <a:p>
          <a:endParaRPr lang="en-US"/>
        </a:p>
      </dgm:t>
    </dgm:pt>
    <dgm:pt modelId="{4341E13D-4D15-4AAD-84E6-4689A7BF8D0B}">
      <dgm:prSet custT="1"/>
      <dgm:spPr/>
      <dgm:t>
        <a:bodyPr/>
        <a:lstStyle/>
        <a:p>
          <a:r>
            <a:rPr lang="en-US" sz="1100" dirty="0"/>
            <a:t>Worked with our rating analysts to assist their review of our results under the new criteria</a:t>
          </a:r>
        </a:p>
      </dgm:t>
    </dgm:pt>
    <dgm:pt modelId="{70A284C7-A9BC-4AF0-8B67-47D6222845B3}" type="parTrans" cxnId="{2E6B5A05-0C58-4AA8-866A-8E5CD79AAA87}">
      <dgm:prSet/>
      <dgm:spPr/>
      <dgm:t>
        <a:bodyPr/>
        <a:lstStyle/>
        <a:p>
          <a:endParaRPr lang="en-US"/>
        </a:p>
      </dgm:t>
    </dgm:pt>
    <dgm:pt modelId="{336BD006-80D3-4CB8-B9B6-2D113C05800C}" type="sibTrans" cxnId="{2E6B5A05-0C58-4AA8-866A-8E5CD79AAA87}">
      <dgm:prSet/>
      <dgm:spPr/>
      <dgm:t>
        <a:bodyPr/>
        <a:lstStyle/>
        <a:p>
          <a:endParaRPr lang="en-US"/>
        </a:p>
      </dgm:t>
    </dgm:pt>
    <dgm:pt modelId="{27B358A2-7A82-46B1-B0E9-E15CA37ADE36}">
      <dgm:prSet custT="1"/>
      <dgm:spPr/>
      <dgm:t>
        <a:bodyPr/>
        <a:lstStyle/>
        <a:p>
          <a:endParaRPr lang="en-US" sz="1050" dirty="0"/>
        </a:p>
      </dgm:t>
    </dgm:pt>
    <dgm:pt modelId="{6E9F22E7-5850-4517-8172-C421574ACFEF}" type="parTrans" cxnId="{717737B1-2681-4C10-9360-ECB7D1D9A6B6}">
      <dgm:prSet/>
      <dgm:spPr/>
      <dgm:t>
        <a:bodyPr/>
        <a:lstStyle/>
        <a:p>
          <a:endParaRPr lang="en-US"/>
        </a:p>
      </dgm:t>
    </dgm:pt>
    <dgm:pt modelId="{ADD0E5D2-6EE2-4522-8F54-6C65364BE785}" type="sibTrans" cxnId="{717737B1-2681-4C10-9360-ECB7D1D9A6B6}">
      <dgm:prSet/>
      <dgm:spPr/>
      <dgm:t>
        <a:bodyPr/>
        <a:lstStyle/>
        <a:p>
          <a:endParaRPr lang="en-US"/>
        </a:p>
      </dgm:t>
    </dgm:pt>
    <dgm:pt modelId="{575B0055-C5C7-4415-9AB1-3DF6AE481DB3}">
      <dgm:prSet custT="1"/>
      <dgm:spPr/>
      <dgm:t>
        <a:bodyPr/>
        <a:lstStyle/>
        <a:p>
          <a:endParaRPr lang="en-US" sz="1000" dirty="0"/>
        </a:p>
      </dgm:t>
    </dgm:pt>
    <dgm:pt modelId="{A761D8F3-4576-4EE5-965E-AD041D932602}" type="parTrans" cxnId="{6B92F7F1-A4ED-4901-B217-E97777C27D2A}">
      <dgm:prSet/>
      <dgm:spPr/>
      <dgm:t>
        <a:bodyPr/>
        <a:lstStyle/>
        <a:p>
          <a:endParaRPr lang="en-US"/>
        </a:p>
      </dgm:t>
    </dgm:pt>
    <dgm:pt modelId="{4DA6DE7B-3A8C-4AD1-90F8-2C439BF1E9FD}" type="sibTrans" cxnId="{6B92F7F1-A4ED-4901-B217-E97777C27D2A}">
      <dgm:prSet/>
      <dgm:spPr/>
      <dgm:t>
        <a:bodyPr/>
        <a:lstStyle/>
        <a:p>
          <a:endParaRPr lang="en-US"/>
        </a:p>
      </dgm:t>
    </dgm:pt>
    <dgm:pt modelId="{F632BE86-E165-4128-A926-E8E691EA0B95}" type="pres">
      <dgm:prSet presAssocID="{AFCDEC29-B04E-4CFB-86B4-61D1A22C0ECE}" presName="linear" presStyleCnt="0">
        <dgm:presLayoutVars>
          <dgm:animLvl val="lvl"/>
          <dgm:resizeHandles val="exact"/>
        </dgm:presLayoutVars>
      </dgm:prSet>
      <dgm:spPr/>
    </dgm:pt>
    <dgm:pt modelId="{B123A151-DC1C-4BF9-AE4E-D231D8D54E5E}" type="pres">
      <dgm:prSet presAssocID="{76E1CB42-4F2C-47E9-B07D-0102CD7D4279}" presName="parentText" presStyleLbl="node1" presStyleIdx="0" presStyleCnt="3">
        <dgm:presLayoutVars>
          <dgm:chMax val="0"/>
          <dgm:bulletEnabled val="1"/>
        </dgm:presLayoutVars>
      </dgm:prSet>
      <dgm:spPr/>
    </dgm:pt>
    <dgm:pt modelId="{57D00C98-7AB8-4DDB-9414-0DACE585D34A}" type="pres">
      <dgm:prSet presAssocID="{76E1CB42-4F2C-47E9-B07D-0102CD7D4279}" presName="childText" presStyleLbl="revTx" presStyleIdx="0" presStyleCnt="3">
        <dgm:presLayoutVars>
          <dgm:bulletEnabled val="1"/>
        </dgm:presLayoutVars>
      </dgm:prSet>
      <dgm:spPr/>
    </dgm:pt>
    <dgm:pt modelId="{106C946A-BD61-4E56-8199-F2A73B747E20}" type="pres">
      <dgm:prSet presAssocID="{6E9CE2FD-4ED1-4CA8-AD0D-7205216F04C9}" presName="parentText" presStyleLbl="node1" presStyleIdx="1" presStyleCnt="3">
        <dgm:presLayoutVars>
          <dgm:chMax val="0"/>
          <dgm:bulletEnabled val="1"/>
        </dgm:presLayoutVars>
      </dgm:prSet>
      <dgm:spPr/>
    </dgm:pt>
    <dgm:pt modelId="{8FBCEBF7-6535-4AA5-A99B-3E6FB14F2A21}" type="pres">
      <dgm:prSet presAssocID="{6E9CE2FD-4ED1-4CA8-AD0D-7205216F04C9}" presName="childText" presStyleLbl="revTx" presStyleIdx="1" presStyleCnt="3">
        <dgm:presLayoutVars>
          <dgm:bulletEnabled val="1"/>
        </dgm:presLayoutVars>
      </dgm:prSet>
      <dgm:spPr/>
    </dgm:pt>
    <dgm:pt modelId="{FF406883-592D-40EC-B246-1344FA1801B1}" type="pres">
      <dgm:prSet presAssocID="{6EC0CCB5-1106-4D4B-9718-5E600CFA0AD1}" presName="parentText" presStyleLbl="node1" presStyleIdx="2" presStyleCnt="3">
        <dgm:presLayoutVars>
          <dgm:chMax val="0"/>
          <dgm:bulletEnabled val="1"/>
        </dgm:presLayoutVars>
      </dgm:prSet>
      <dgm:spPr/>
    </dgm:pt>
    <dgm:pt modelId="{622306BF-E467-4104-ADAA-7A339913B3B1}" type="pres">
      <dgm:prSet presAssocID="{6EC0CCB5-1106-4D4B-9718-5E600CFA0AD1}" presName="childText" presStyleLbl="revTx" presStyleIdx="2" presStyleCnt="3">
        <dgm:presLayoutVars>
          <dgm:bulletEnabled val="1"/>
        </dgm:presLayoutVars>
      </dgm:prSet>
      <dgm:spPr/>
    </dgm:pt>
  </dgm:ptLst>
  <dgm:cxnLst>
    <dgm:cxn modelId="{4C8D6704-13F9-4A4C-9210-5582FD14E9ED}" type="presOf" srcId="{6E9CE2FD-4ED1-4CA8-AD0D-7205216F04C9}" destId="{106C946A-BD61-4E56-8199-F2A73B747E20}" srcOrd="0" destOrd="0" presId="urn:microsoft.com/office/officeart/2005/8/layout/vList2"/>
    <dgm:cxn modelId="{2E6B5A05-0C58-4AA8-866A-8E5CD79AAA87}" srcId="{6E9CE2FD-4ED1-4CA8-AD0D-7205216F04C9}" destId="{4341E13D-4D15-4AAD-84E6-4689A7BF8D0B}" srcOrd="3" destOrd="0" parTransId="{70A284C7-A9BC-4AF0-8B67-47D6222845B3}" sibTransId="{336BD006-80D3-4CB8-B9B6-2D113C05800C}"/>
    <dgm:cxn modelId="{DAF12506-F624-41B6-8BC7-D0BA825BB4C7}" type="presOf" srcId="{B42D5FD3-8E3A-4DBE-9F7B-D3DD1DD82FB3}" destId="{622306BF-E467-4104-ADAA-7A339913B3B1}" srcOrd="0" destOrd="0" presId="urn:microsoft.com/office/officeart/2005/8/layout/vList2"/>
    <dgm:cxn modelId="{2FF65909-BE35-4F07-B340-78EFCB5D917B}" type="presOf" srcId="{353A0D26-AEC7-46D4-BA9F-83D6C33C62A8}" destId="{622306BF-E467-4104-ADAA-7A339913B3B1}" srcOrd="0" destOrd="2" presId="urn:microsoft.com/office/officeart/2005/8/layout/vList2"/>
    <dgm:cxn modelId="{6C592F0F-70D6-4CD6-99A2-A0766B77EF62}" srcId="{6E9CE2FD-4ED1-4CA8-AD0D-7205216F04C9}" destId="{2FDB54B2-057D-4BA1-A97D-EE0200BD846E}" srcOrd="1" destOrd="0" parTransId="{7136DAB0-E304-476B-8169-61CE06616FBE}" sibTransId="{14BEA145-B77F-4B19-BC49-30DDF314E559}"/>
    <dgm:cxn modelId="{71F49812-D3AE-4645-B023-4127832BA93A}" srcId="{6EC0CCB5-1106-4D4B-9718-5E600CFA0AD1}" destId="{D6622368-077D-406E-8CA5-A1A806B5129C}" srcOrd="3" destOrd="0" parTransId="{52C48D74-1455-4D40-BE17-B2A3835A72F7}" sibTransId="{7A2E3328-53F4-4727-8FA6-596EB470FF03}"/>
    <dgm:cxn modelId="{35056C13-47EB-4FF7-9660-87B2F110D34F}" type="presOf" srcId="{E3A48E09-7890-4B90-BAB4-AACAA6E1A8C0}" destId="{8FBCEBF7-6535-4AA5-A99B-3E6FB14F2A21}" srcOrd="0" destOrd="0" presId="urn:microsoft.com/office/officeart/2005/8/layout/vList2"/>
    <dgm:cxn modelId="{8F6C593A-C646-4CAA-BC64-E141EED8BD66}" type="presOf" srcId="{555DFCCB-704F-45D8-9C58-8715AED8F50D}" destId="{8FBCEBF7-6535-4AA5-A99B-3E6FB14F2A21}" srcOrd="0" destOrd="2" presId="urn:microsoft.com/office/officeart/2005/8/layout/vList2"/>
    <dgm:cxn modelId="{EDD30B42-F127-4E4D-BBF9-061602E17175}" type="presOf" srcId="{F706C3EB-EDFD-49AD-88C4-2B597F47549C}" destId="{57D00C98-7AB8-4DDB-9414-0DACE585D34A}" srcOrd="0" destOrd="0" presId="urn:microsoft.com/office/officeart/2005/8/layout/vList2"/>
    <dgm:cxn modelId="{F8172C45-A20E-4496-8EBA-FD6982A3E705}" type="presOf" srcId="{4341E13D-4D15-4AAD-84E6-4689A7BF8D0B}" destId="{8FBCEBF7-6535-4AA5-A99B-3E6FB14F2A21}" srcOrd="0" destOrd="3" presId="urn:microsoft.com/office/officeart/2005/8/layout/vList2"/>
    <dgm:cxn modelId="{08C87176-E57F-4D93-8409-F4B44629E6DE}" srcId="{76E1CB42-4F2C-47E9-B07D-0102CD7D4279}" destId="{C7279323-EC73-406E-B773-FFD63F2251DB}" srcOrd="3" destOrd="0" parTransId="{16CA8F11-29F6-4580-9E3B-1A455ADF2741}" sibTransId="{2649E2A2-C84D-4DEE-875A-5D1914566DC2}"/>
    <dgm:cxn modelId="{3F905957-2A8A-410D-9550-F43C9CA17AAE}" srcId="{6EC0CCB5-1106-4D4B-9718-5E600CFA0AD1}" destId="{B42D5FD3-8E3A-4DBE-9F7B-D3DD1DD82FB3}" srcOrd="0" destOrd="0" parTransId="{AB4EC79A-EB5C-43DE-B7E3-EA728A35366A}" sibTransId="{810AAF02-1DA3-498C-8B79-B974AEAAD52C}"/>
    <dgm:cxn modelId="{95855758-201E-4A69-A973-4D20825F0147}" type="presOf" srcId="{B7E92F54-582E-4F43-873E-632D66C0C634}" destId="{57D00C98-7AB8-4DDB-9414-0DACE585D34A}" srcOrd="0" destOrd="1" presId="urn:microsoft.com/office/officeart/2005/8/layout/vList2"/>
    <dgm:cxn modelId="{F8533F7F-7748-42D0-8F70-473FF61AC028}" type="presOf" srcId="{D6622368-077D-406E-8CA5-A1A806B5129C}" destId="{622306BF-E467-4104-ADAA-7A339913B3B1}" srcOrd="0" destOrd="3" presId="urn:microsoft.com/office/officeart/2005/8/layout/vList2"/>
    <dgm:cxn modelId="{616E8A84-8B20-436A-8352-753D808F5953}" type="presOf" srcId="{AFCDEC29-B04E-4CFB-86B4-61D1A22C0ECE}" destId="{F632BE86-E165-4128-A926-E8E691EA0B95}" srcOrd="0" destOrd="0" presId="urn:microsoft.com/office/officeart/2005/8/layout/vList2"/>
    <dgm:cxn modelId="{EB157D9E-5E1A-4D96-9FF4-DC7E9CE3BABA}" type="presOf" srcId="{27B358A2-7A82-46B1-B0E9-E15CA37ADE36}" destId="{8FBCEBF7-6535-4AA5-A99B-3E6FB14F2A21}" srcOrd="0" destOrd="4" presId="urn:microsoft.com/office/officeart/2005/8/layout/vList2"/>
    <dgm:cxn modelId="{CB63E0A4-5222-4DFF-81A8-25443518FBDD}" srcId="{AFCDEC29-B04E-4CFB-86B4-61D1A22C0ECE}" destId="{76E1CB42-4F2C-47E9-B07D-0102CD7D4279}" srcOrd="0" destOrd="0" parTransId="{C6740D43-8EB7-452C-AD85-2F5CC9ED8CC1}" sibTransId="{A05529D6-5A86-4388-B293-718D4E94533B}"/>
    <dgm:cxn modelId="{512C53A5-D42C-49BC-96C2-6013C4601950}" srcId="{AFCDEC29-B04E-4CFB-86B4-61D1A22C0ECE}" destId="{6EC0CCB5-1106-4D4B-9718-5E600CFA0AD1}" srcOrd="2" destOrd="0" parTransId="{98DD3DC7-5314-480E-84A8-E6B40065BAA2}" sibTransId="{31D17F50-B5D0-4089-9F9D-F296DD423683}"/>
    <dgm:cxn modelId="{79306CAA-E75B-4D3C-8816-CFADD28BABDB}" srcId="{6E9CE2FD-4ED1-4CA8-AD0D-7205216F04C9}" destId="{555DFCCB-704F-45D8-9C58-8715AED8F50D}" srcOrd="2" destOrd="0" parTransId="{D980E55A-751E-45CD-9470-D0338298A38B}" sibTransId="{BA37CF39-7A15-479C-8151-DB2F31B8B150}"/>
    <dgm:cxn modelId="{5CEA03AB-A03E-4225-BACC-400159DC8000}" srcId="{76E1CB42-4F2C-47E9-B07D-0102CD7D4279}" destId="{B22C52EA-1DA5-4F9C-B783-962A6694AD71}" srcOrd="2" destOrd="0" parTransId="{C7ADEFF1-35C1-4F0C-9280-AF3C014906FD}" sibTransId="{CFF80D07-2466-4CC2-89BB-42646A2CB071}"/>
    <dgm:cxn modelId="{AE90F2AF-C702-4362-BDC2-B6E77572EF60}" srcId="{76E1CB42-4F2C-47E9-B07D-0102CD7D4279}" destId="{F706C3EB-EDFD-49AD-88C4-2B597F47549C}" srcOrd="0" destOrd="0" parTransId="{1CB79EE1-3D49-41B3-BB22-6B43545E6020}" sibTransId="{55457A96-6FD7-48A7-9E8F-F1F3DF8241A5}"/>
    <dgm:cxn modelId="{717737B1-2681-4C10-9360-ECB7D1D9A6B6}" srcId="{6E9CE2FD-4ED1-4CA8-AD0D-7205216F04C9}" destId="{27B358A2-7A82-46B1-B0E9-E15CA37ADE36}" srcOrd="4" destOrd="0" parTransId="{6E9F22E7-5850-4517-8172-C421574ACFEF}" sibTransId="{ADD0E5D2-6EE2-4522-8F54-6C65364BE785}"/>
    <dgm:cxn modelId="{32C6A3B2-28E2-4CEC-A253-041D39927283}" srcId="{6EC0CCB5-1106-4D4B-9718-5E600CFA0AD1}" destId="{9AD9A5F6-7986-414B-9488-D8D0A60A591F}" srcOrd="1" destOrd="0" parTransId="{393FA171-C166-41DF-916B-752534C7E772}" sibTransId="{68A2ACEF-D1D4-49F0-93B1-DD05F6A3D5E9}"/>
    <dgm:cxn modelId="{842A81BF-ECA9-430A-BDB9-E2ABC767C3FF}" type="presOf" srcId="{575B0055-C5C7-4415-9AB1-3DF6AE481DB3}" destId="{57D00C98-7AB8-4DDB-9414-0DACE585D34A}" srcOrd="0" destOrd="4" presId="urn:microsoft.com/office/officeart/2005/8/layout/vList2"/>
    <dgm:cxn modelId="{213661C9-F0F0-4328-A171-84746BACD064}" type="presOf" srcId="{2FDB54B2-057D-4BA1-A97D-EE0200BD846E}" destId="{8FBCEBF7-6535-4AA5-A99B-3E6FB14F2A21}" srcOrd="0" destOrd="1" presId="urn:microsoft.com/office/officeart/2005/8/layout/vList2"/>
    <dgm:cxn modelId="{F2FA95CD-1BC7-4B9B-A17A-E7FA87932E05}" srcId="{76E1CB42-4F2C-47E9-B07D-0102CD7D4279}" destId="{B7E92F54-582E-4F43-873E-632D66C0C634}" srcOrd="1" destOrd="0" parTransId="{C10E325B-8787-4B74-AD8F-CF83E2E07089}" sibTransId="{359F0A69-9FFA-4A4C-8081-AE1833A09443}"/>
    <dgm:cxn modelId="{AAD308D3-6E4D-4CF7-A3CA-9A39CA4578F1}" srcId="{6EC0CCB5-1106-4D4B-9718-5E600CFA0AD1}" destId="{353A0D26-AEC7-46D4-BA9F-83D6C33C62A8}" srcOrd="2" destOrd="0" parTransId="{A5FE4C95-9016-4F0A-AC41-EE794F9148AE}" sibTransId="{6272E6D5-997E-4756-A0E9-F1BC7F99EB06}"/>
    <dgm:cxn modelId="{C274B1E0-721E-4BFD-92C8-D93F995B1B53}" type="presOf" srcId="{76E1CB42-4F2C-47E9-B07D-0102CD7D4279}" destId="{B123A151-DC1C-4BF9-AE4E-D231D8D54E5E}" srcOrd="0" destOrd="0" presId="urn:microsoft.com/office/officeart/2005/8/layout/vList2"/>
    <dgm:cxn modelId="{4858F1E1-5700-4595-9AA8-410EB9F4ABD4}" type="presOf" srcId="{6EC0CCB5-1106-4D4B-9718-5E600CFA0AD1}" destId="{FF406883-592D-40EC-B246-1344FA1801B1}" srcOrd="0" destOrd="0" presId="urn:microsoft.com/office/officeart/2005/8/layout/vList2"/>
    <dgm:cxn modelId="{86C3EFE4-A281-4213-8722-53EC3A7BC682}" type="presOf" srcId="{B22C52EA-1DA5-4F9C-B783-962A6694AD71}" destId="{57D00C98-7AB8-4DDB-9414-0DACE585D34A}" srcOrd="0" destOrd="2" presId="urn:microsoft.com/office/officeart/2005/8/layout/vList2"/>
    <dgm:cxn modelId="{363694EA-67D0-4A26-8C79-FC77C9C6937C}" type="presOf" srcId="{9AD9A5F6-7986-414B-9488-D8D0A60A591F}" destId="{622306BF-E467-4104-ADAA-7A339913B3B1}" srcOrd="0" destOrd="1" presId="urn:microsoft.com/office/officeart/2005/8/layout/vList2"/>
    <dgm:cxn modelId="{81DB59EB-B5E1-409F-9069-7ACFE3E281EC}" srcId="{AFCDEC29-B04E-4CFB-86B4-61D1A22C0ECE}" destId="{6E9CE2FD-4ED1-4CA8-AD0D-7205216F04C9}" srcOrd="1" destOrd="0" parTransId="{82E151F4-D4CC-4CD1-BF54-AA82606D07A2}" sibTransId="{A19F0580-D706-493B-A2F7-5695FC6573BE}"/>
    <dgm:cxn modelId="{6B92F7F1-A4ED-4901-B217-E97777C27D2A}" srcId="{76E1CB42-4F2C-47E9-B07D-0102CD7D4279}" destId="{575B0055-C5C7-4415-9AB1-3DF6AE481DB3}" srcOrd="4" destOrd="0" parTransId="{A761D8F3-4576-4EE5-965E-AD041D932602}" sibTransId="{4DA6DE7B-3A8C-4AD1-90F8-2C439BF1E9FD}"/>
    <dgm:cxn modelId="{570CF7F6-E8A6-4784-913B-A2F7620D50F8}" srcId="{6E9CE2FD-4ED1-4CA8-AD0D-7205216F04C9}" destId="{E3A48E09-7890-4B90-BAB4-AACAA6E1A8C0}" srcOrd="0" destOrd="0" parTransId="{D22F563C-70FF-404E-9C27-27C917766CE4}" sibTransId="{2E5EB4A6-AB7D-4C20-8AF4-D98855C1F715}"/>
    <dgm:cxn modelId="{690DC4FA-FA9F-4075-BE2F-A40037A1F74A}" type="presOf" srcId="{C7279323-EC73-406E-B773-FFD63F2251DB}" destId="{57D00C98-7AB8-4DDB-9414-0DACE585D34A}" srcOrd="0" destOrd="3" presId="urn:microsoft.com/office/officeart/2005/8/layout/vList2"/>
    <dgm:cxn modelId="{4B26B5C9-1006-41D9-B808-00DA8E31E3D4}" type="presParOf" srcId="{F632BE86-E165-4128-A926-E8E691EA0B95}" destId="{B123A151-DC1C-4BF9-AE4E-D231D8D54E5E}" srcOrd="0" destOrd="0" presId="urn:microsoft.com/office/officeart/2005/8/layout/vList2"/>
    <dgm:cxn modelId="{F1F3A2D2-8E63-4239-BB9A-56F4037B427D}" type="presParOf" srcId="{F632BE86-E165-4128-A926-E8E691EA0B95}" destId="{57D00C98-7AB8-4DDB-9414-0DACE585D34A}" srcOrd="1" destOrd="0" presId="urn:microsoft.com/office/officeart/2005/8/layout/vList2"/>
    <dgm:cxn modelId="{1005006F-57D7-423A-B9DB-9F4CA7CE7C85}" type="presParOf" srcId="{F632BE86-E165-4128-A926-E8E691EA0B95}" destId="{106C946A-BD61-4E56-8199-F2A73B747E20}" srcOrd="2" destOrd="0" presId="urn:microsoft.com/office/officeart/2005/8/layout/vList2"/>
    <dgm:cxn modelId="{7BDF2EB2-2060-4946-BCF0-7DB93CB374D7}" type="presParOf" srcId="{F632BE86-E165-4128-A926-E8E691EA0B95}" destId="{8FBCEBF7-6535-4AA5-A99B-3E6FB14F2A21}" srcOrd="3" destOrd="0" presId="urn:microsoft.com/office/officeart/2005/8/layout/vList2"/>
    <dgm:cxn modelId="{5DD0A1C6-05CE-4BB4-8508-003C353D1B34}" type="presParOf" srcId="{F632BE86-E165-4128-A926-E8E691EA0B95}" destId="{FF406883-592D-40EC-B246-1344FA1801B1}" srcOrd="4" destOrd="0" presId="urn:microsoft.com/office/officeart/2005/8/layout/vList2"/>
    <dgm:cxn modelId="{0AB01682-CC1C-4123-B200-5371565EB8AF}" type="presParOf" srcId="{F632BE86-E165-4128-A926-E8E691EA0B95}" destId="{622306BF-E467-4104-ADAA-7A339913B3B1}"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1B63A6-96E6-4DE2-82E5-CCF77B3F1BB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9961980-F249-4DCB-8146-AD10D38F08A3}">
      <dgm:prSet/>
      <dgm:spPr/>
      <dgm:t>
        <a:bodyPr/>
        <a:lstStyle/>
        <a:p>
          <a:pPr>
            <a:lnSpc>
              <a:spcPct val="100000"/>
            </a:lnSpc>
          </a:pPr>
          <a:r>
            <a:rPr lang="en-US"/>
            <a:t>General Background</a:t>
          </a:r>
        </a:p>
      </dgm:t>
    </dgm:pt>
    <dgm:pt modelId="{536F4C59-FA5E-4BFB-BA55-8238C731287C}" type="parTrans" cxnId="{621FC656-E0A6-4A7D-A318-DD35FDE2EEBE}">
      <dgm:prSet/>
      <dgm:spPr/>
      <dgm:t>
        <a:bodyPr/>
        <a:lstStyle/>
        <a:p>
          <a:endParaRPr lang="en-US"/>
        </a:p>
      </dgm:t>
    </dgm:pt>
    <dgm:pt modelId="{AAA1C3EE-7B3E-4FFC-8652-6086383C60E3}" type="sibTrans" cxnId="{621FC656-E0A6-4A7D-A318-DD35FDE2EEBE}">
      <dgm:prSet/>
      <dgm:spPr/>
      <dgm:t>
        <a:bodyPr/>
        <a:lstStyle/>
        <a:p>
          <a:endParaRPr lang="en-US"/>
        </a:p>
      </dgm:t>
    </dgm:pt>
    <dgm:pt modelId="{F594068F-5CB6-4F20-A501-574E6E3F6560}">
      <dgm:prSet/>
      <dgm:spPr/>
      <dgm:t>
        <a:bodyPr/>
        <a:lstStyle/>
        <a:p>
          <a:pPr>
            <a:lnSpc>
              <a:spcPct val="100000"/>
            </a:lnSpc>
          </a:pPr>
          <a:r>
            <a:rPr lang="en-US" dirty="0"/>
            <a:t>Timeline of Capital Model Development</a:t>
          </a:r>
        </a:p>
      </dgm:t>
    </dgm:pt>
    <dgm:pt modelId="{35F1A5C3-8AB5-4CA1-BA91-D2CFEADCAAD0}" type="parTrans" cxnId="{8B34DD0E-118F-4AE2-B6DC-99702E5EFC2F}">
      <dgm:prSet/>
      <dgm:spPr/>
      <dgm:t>
        <a:bodyPr/>
        <a:lstStyle/>
        <a:p>
          <a:endParaRPr lang="en-US"/>
        </a:p>
      </dgm:t>
    </dgm:pt>
    <dgm:pt modelId="{A813ACB7-3D54-4C2C-92AF-F01FD2FDA9B7}" type="sibTrans" cxnId="{8B34DD0E-118F-4AE2-B6DC-99702E5EFC2F}">
      <dgm:prSet/>
      <dgm:spPr/>
      <dgm:t>
        <a:bodyPr/>
        <a:lstStyle/>
        <a:p>
          <a:endParaRPr lang="en-US"/>
        </a:p>
      </dgm:t>
    </dgm:pt>
    <dgm:pt modelId="{74539356-3372-4126-94BF-D74473D9404A}">
      <dgm:prSet/>
      <dgm:spPr/>
      <dgm:t>
        <a:bodyPr/>
        <a:lstStyle/>
        <a:p>
          <a:pPr>
            <a:lnSpc>
              <a:spcPct val="100000"/>
            </a:lnSpc>
          </a:pPr>
          <a:r>
            <a:rPr lang="en-US"/>
            <a:t>Structural Changes of Capital Model</a:t>
          </a:r>
        </a:p>
      </dgm:t>
    </dgm:pt>
    <dgm:pt modelId="{FDE9B1AE-FED8-45DB-9DC6-27453C91F5CC}" type="parTrans" cxnId="{4EEE4BBF-D25B-4948-9FE9-C42E6D470F08}">
      <dgm:prSet/>
      <dgm:spPr/>
      <dgm:t>
        <a:bodyPr/>
        <a:lstStyle/>
        <a:p>
          <a:endParaRPr lang="en-US"/>
        </a:p>
      </dgm:t>
    </dgm:pt>
    <dgm:pt modelId="{9EE96C44-AF63-4FC0-96A1-97965512C5DB}" type="sibTrans" cxnId="{4EEE4BBF-D25B-4948-9FE9-C42E6D470F08}">
      <dgm:prSet/>
      <dgm:spPr/>
      <dgm:t>
        <a:bodyPr/>
        <a:lstStyle/>
        <a:p>
          <a:endParaRPr lang="en-US"/>
        </a:p>
      </dgm:t>
    </dgm:pt>
    <dgm:pt modelId="{61CB6C3B-F3B0-42B7-85CA-E55A328E6BE1}">
      <dgm:prSet/>
      <dgm:spPr/>
      <dgm:t>
        <a:bodyPr/>
        <a:lstStyle/>
        <a:p>
          <a:pPr>
            <a:lnSpc>
              <a:spcPct val="100000"/>
            </a:lnSpc>
          </a:pPr>
          <a:r>
            <a:rPr lang="en-US" dirty="0"/>
            <a:t>Deep Dive into Selected Topics</a:t>
          </a:r>
        </a:p>
      </dgm:t>
    </dgm:pt>
    <dgm:pt modelId="{BF8810EC-375E-4625-8CD4-7A8EB775B94C}" type="parTrans" cxnId="{13067325-E0E6-49B5-ADE5-59510DEB3C4B}">
      <dgm:prSet/>
      <dgm:spPr/>
      <dgm:t>
        <a:bodyPr/>
        <a:lstStyle/>
        <a:p>
          <a:endParaRPr lang="en-US"/>
        </a:p>
      </dgm:t>
    </dgm:pt>
    <dgm:pt modelId="{220F3BB1-3BA4-49EB-A551-4DCC29D3E893}" type="sibTrans" cxnId="{13067325-E0E6-49B5-ADE5-59510DEB3C4B}">
      <dgm:prSet/>
      <dgm:spPr/>
      <dgm:t>
        <a:bodyPr/>
        <a:lstStyle/>
        <a:p>
          <a:endParaRPr lang="en-US"/>
        </a:p>
      </dgm:t>
    </dgm:pt>
    <dgm:pt modelId="{E581B0C0-85D7-404A-B3F4-EEF74E2DA57E}">
      <dgm:prSet/>
      <dgm:spPr/>
      <dgm:t>
        <a:bodyPr/>
        <a:lstStyle/>
        <a:p>
          <a:pPr>
            <a:lnSpc>
              <a:spcPct val="100000"/>
            </a:lnSpc>
          </a:pPr>
          <a:r>
            <a:rPr lang="en-US"/>
            <a:t>Investment Risks</a:t>
          </a:r>
        </a:p>
      </dgm:t>
    </dgm:pt>
    <dgm:pt modelId="{A3B8EF16-95A8-4FA8-AD68-C22468A9C644}" type="parTrans" cxnId="{D1FF8F29-9725-44D0-84FA-464928389B58}">
      <dgm:prSet/>
      <dgm:spPr/>
      <dgm:t>
        <a:bodyPr/>
        <a:lstStyle/>
        <a:p>
          <a:endParaRPr lang="en-US"/>
        </a:p>
      </dgm:t>
    </dgm:pt>
    <dgm:pt modelId="{53CE0A7A-650C-4BE2-A3A5-96D9AE388A7B}" type="sibTrans" cxnId="{D1FF8F29-9725-44D0-84FA-464928389B58}">
      <dgm:prSet/>
      <dgm:spPr/>
      <dgm:t>
        <a:bodyPr/>
        <a:lstStyle/>
        <a:p>
          <a:endParaRPr lang="en-US"/>
        </a:p>
      </dgm:t>
    </dgm:pt>
    <dgm:pt modelId="{B8730C5B-1799-45CB-BD9A-6ED2D661D6A7}">
      <dgm:prSet/>
      <dgm:spPr/>
      <dgm:t>
        <a:bodyPr/>
        <a:lstStyle/>
        <a:p>
          <a:pPr>
            <a:lnSpc>
              <a:spcPct val="100000"/>
            </a:lnSpc>
          </a:pPr>
          <a:r>
            <a:rPr lang="en-US" dirty="0"/>
            <a:t>Liability and Interest Rate Risks</a:t>
          </a:r>
        </a:p>
      </dgm:t>
    </dgm:pt>
    <dgm:pt modelId="{BC48E9A4-9D02-456E-8B15-F05F7098A688}" type="parTrans" cxnId="{74419316-DDD6-4184-8C2B-B9B6FB472E28}">
      <dgm:prSet/>
      <dgm:spPr/>
      <dgm:t>
        <a:bodyPr/>
        <a:lstStyle/>
        <a:p>
          <a:endParaRPr lang="en-US"/>
        </a:p>
      </dgm:t>
    </dgm:pt>
    <dgm:pt modelId="{F838488A-EA90-4335-88DD-C97C565936E1}" type="sibTrans" cxnId="{74419316-DDD6-4184-8C2B-B9B6FB472E28}">
      <dgm:prSet/>
      <dgm:spPr/>
      <dgm:t>
        <a:bodyPr/>
        <a:lstStyle/>
        <a:p>
          <a:endParaRPr lang="en-US"/>
        </a:p>
      </dgm:t>
    </dgm:pt>
    <dgm:pt modelId="{A2C0E9C1-1491-4CE8-9269-0CB21B306DFA}">
      <dgm:prSet/>
      <dgm:spPr/>
      <dgm:t>
        <a:bodyPr/>
        <a:lstStyle/>
        <a:p>
          <a:pPr>
            <a:lnSpc>
              <a:spcPct val="100000"/>
            </a:lnSpc>
          </a:pPr>
          <a:r>
            <a:rPr lang="en-US"/>
            <a:t>Diversification</a:t>
          </a:r>
        </a:p>
      </dgm:t>
    </dgm:pt>
    <dgm:pt modelId="{5104E340-6277-472B-AAD6-331BAF0ACE69}" type="parTrans" cxnId="{D5ED52C9-D087-4F28-BE6C-8CAE63DD6B88}">
      <dgm:prSet/>
      <dgm:spPr/>
      <dgm:t>
        <a:bodyPr/>
        <a:lstStyle/>
        <a:p>
          <a:endParaRPr lang="en-US"/>
        </a:p>
      </dgm:t>
    </dgm:pt>
    <dgm:pt modelId="{E6AB6871-4CD3-4AE5-8AD7-79BED84D8956}" type="sibTrans" cxnId="{D5ED52C9-D087-4F28-BE6C-8CAE63DD6B88}">
      <dgm:prSet/>
      <dgm:spPr/>
      <dgm:t>
        <a:bodyPr/>
        <a:lstStyle/>
        <a:p>
          <a:endParaRPr lang="en-US"/>
        </a:p>
      </dgm:t>
    </dgm:pt>
    <dgm:pt modelId="{18C1C3EA-10D3-495D-872F-9E31370EC9B5}">
      <dgm:prSet/>
      <dgm:spPr/>
      <dgm:t>
        <a:bodyPr/>
        <a:lstStyle/>
        <a:p>
          <a:pPr>
            <a:lnSpc>
              <a:spcPct val="100000"/>
            </a:lnSpc>
          </a:pPr>
          <a:r>
            <a:rPr lang="en-US"/>
            <a:t>Q&amp;A</a:t>
          </a:r>
        </a:p>
      </dgm:t>
    </dgm:pt>
    <dgm:pt modelId="{5F18EA60-10D3-4DA8-81E0-A2231EE72461}" type="parTrans" cxnId="{012F899E-EF71-4CE0-90E0-D3FED1ED2EDA}">
      <dgm:prSet/>
      <dgm:spPr/>
      <dgm:t>
        <a:bodyPr/>
        <a:lstStyle/>
        <a:p>
          <a:endParaRPr lang="en-US"/>
        </a:p>
      </dgm:t>
    </dgm:pt>
    <dgm:pt modelId="{6A272427-4ABB-49C2-881A-B876DAF21DA5}" type="sibTrans" cxnId="{012F899E-EF71-4CE0-90E0-D3FED1ED2EDA}">
      <dgm:prSet/>
      <dgm:spPr/>
      <dgm:t>
        <a:bodyPr/>
        <a:lstStyle/>
        <a:p>
          <a:endParaRPr lang="en-US"/>
        </a:p>
      </dgm:t>
    </dgm:pt>
    <dgm:pt modelId="{6DF2E77B-542C-41D9-89F5-50D36E631CEB}" type="pres">
      <dgm:prSet presAssocID="{281B63A6-96E6-4DE2-82E5-CCF77B3F1BB6}" presName="root" presStyleCnt="0">
        <dgm:presLayoutVars>
          <dgm:dir/>
          <dgm:resizeHandles val="exact"/>
        </dgm:presLayoutVars>
      </dgm:prSet>
      <dgm:spPr/>
    </dgm:pt>
    <dgm:pt modelId="{49993C08-DBBB-4F87-AA37-A8517A23ACB9}" type="pres">
      <dgm:prSet presAssocID="{B9961980-F249-4DCB-8146-AD10D38F08A3}" presName="compNode" presStyleCnt="0"/>
      <dgm:spPr/>
    </dgm:pt>
    <dgm:pt modelId="{8F625819-37BA-4EBF-BDC7-434D217543C4}" type="pres">
      <dgm:prSet presAssocID="{B9961980-F249-4DCB-8146-AD10D38F08A3}" presName="bgRect" presStyleLbl="bgShp" presStyleIdx="0" presStyleCnt="3"/>
      <dgm:spPr/>
    </dgm:pt>
    <dgm:pt modelId="{71C5CD1F-6BE5-4FFD-B947-D65124129568}" type="pres">
      <dgm:prSet presAssocID="{B9961980-F249-4DCB-8146-AD10D38F08A3}"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Artificial Intelligence outline"/>
        </a:ext>
      </dgm:extLst>
    </dgm:pt>
    <dgm:pt modelId="{6127E163-3EED-430E-9DD2-37D522D6F8D7}" type="pres">
      <dgm:prSet presAssocID="{B9961980-F249-4DCB-8146-AD10D38F08A3}" presName="spaceRect" presStyleCnt="0"/>
      <dgm:spPr/>
    </dgm:pt>
    <dgm:pt modelId="{E03361FB-55F1-4A47-87D4-B479570F4655}" type="pres">
      <dgm:prSet presAssocID="{B9961980-F249-4DCB-8146-AD10D38F08A3}" presName="parTx" presStyleLbl="revTx" presStyleIdx="0" presStyleCnt="5">
        <dgm:presLayoutVars>
          <dgm:chMax val="0"/>
          <dgm:chPref val="0"/>
        </dgm:presLayoutVars>
      </dgm:prSet>
      <dgm:spPr/>
    </dgm:pt>
    <dgm:pt modelId="{A46FD5D4-7DE1-4A51-8996-294AC4481EBC}" type="pres">
      <dgm:prSet presAssocID="{B9961980-F249-4DCB-8146-AD10D38F08A3}" presName="desTx" presStyleLbl="revTx" presStyleIdx="1" presStyleCnt="5">
        <dgm:presLayoutVars/>
      </dgm:prSet>
      <dgm:spPr/>
    </dgm:pt>
    <dgm:pt modelId="{EA136986-647A-43A8-80AA-07B43B205E17}" type="pres">
      <dgm:prSet presAssocID="{AAA1C3EE-7B3E-4FFC-8652-6086383C60E3}" presName="sibTrans" presStyleCnt="0"/>
      <dgm:spPr/>
    </dgm:pt>
    <dgm:pt modelId="{02E5501C-BF74-478A-8908-CBBB1D71585D}" type="pres">
      <dgm:prSet presAssocID="{61CB6C3B-F3B0-42B7-85CA-E55A328E6BE1}" presName="compNode" presStyleCnt="0"/>
      <dgm:spPr/>
    </dgm:pt>
    <dgm:pt modelId="{411E93CE-BFC4-4A10-9C87-558C0F0A689D}" type="pres">
      <dgm:prSet presAssocID="{61CB6C3B-F3B0-42B7-85CA-E55A328E6BE1}" presName="bgRect" presStyleLbl="bgShp" presStyleIdx="1" presStyleCnt="3"/>
      <dgm:spPr/>
    </dgm:pt>
    <dgm:pt modelId="{3D00FB87-D0F5-4736-A1E1-3E0688EC9E4F}" type="pres">
      <dgm:prSet presAssocID="{61CB6C3B-F3B0-42B7-85CA-E55A328E6BE1}"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Abacus with solid fill"/>
        </a:ext>
      </dgm:extLst>
    </dgm:pt>
    <dgm:pt modelId="{7F8A2DC1-CDE5-4F2E-94F0-EF0A228EDEBF}" type="pres">
      <dgm:prSet presAssocID="{61CB6C3B-F3B0-42B7-85CA-E55A328E6BE1}" presName="spaceRect" presStyleCnt="0"/>
      <dgm:spPr/>
    </dgm:pt>
    <dgm:pt modelId="{60E3ED04-861C-4289-91BD-6E7F9D67134E}" type="pres">
      <dgm:prSet presAssocID="{61CB6C3B-F3B0-42B7-85CA-E55A328E6BE1}" presName="parTx" presStyleLbl="revTx" presStyleIdx="2" presStyleCnt="5">
        <dgm:presLayoutVars>
          <dgm:chMax val="0"/>
          <dgm:chPref val="0"/>
        </dgm:presLayoutVars>
      </dgm:prSet>
      <dgm:spPr/>
    </dgm:pt>
    <dgm:pt modelId="{52B4FDD1-6519-45C0-810B-3E642F5DE9CD}" type="pres">
      <dgm:prSet presAssocID="{61CB6C3B-F3B0-42B7-85CA-E55A328E6BE1}" presName="desTx" presStyleLbl="revTx" presStyleIdx="3" presStyleCnt="5">
        <dgm:presLayoutVars/>
      </dgm:prSet>
      <dgm:spPr/>
    </dgm:pt>
    <dgm:pt modelId="{42EAF561-02DA-4441-8626-89A4E5C8FBF8}" type="pres">
      <dgm:prSet presAssocID="{220F3BB1-3BA4-49EB-A551-4DCC29D3E893}" presName="sibTrans" presStyleCnt="0"/>
      <dgm:spPr/>
    </dgm:pt>
    <dgm:pt modelId="{8EE024EF-1F3C-48B1-AED2-8127DD4D27A9}" type="pres">
      <dgm:prSet presAssocID="{18C1C3EA-10D3-495D-872F-9E31370EC9B5}" presName="compNode" presStyleCnt="0"/>
      <dgm:spPr/>
    </dgm:pt>
    <dgm:pt modelId="{1A44FD75-767C-47D8-912B-42CF9688EDF0}" type="pres">
      <dgm:prSet presAssocID="{18C1C3EA-10D3-495D-872F-9E31370EC9B5}" presName="bgRect" presStyleLbl="bgShp" presStyleIdx="2" presStyleCnt="3"/>
      <dgm:spPr/>
    </dgm:pt>
    <dgm:pt modelId="{07ED7C7D-6FB0-4C73-B8A6-BCE6E38C9D52}" type="pres">
      <dgm:prSet presAssocID="{18C1C3EA-10D3-495D-872F-9E31370EC9B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461BC327-5158-4E52-820A-2EDD5AE35F6E}" type="pres">
      <dgm:prSet presAssocID="{18C1C3EA-10D3-495D-872F-9E31370EC9B5}" presName="spaceRect" presStyleCnt="0"/>
      <dgm:spPr/>
    </dgm:pt>
    <dgm:pt modelId="{12BDD89F-D6F3-4180-92B9-053032FF5B27}" type="pres">
      <dgm:prSet presAssocID="{18C1C3EA-10D3-495D-872F-9E31370EC9B5}" presName="parTx" presStyleLbl="revTx" presStyleIdx="4" presStyleCnt="5">
        <dgm:presLayoutVars>
          <dgm:chMax val="0"/>
          <dgm:chPref val="0"/>
        </dgm:presLayoutVars>
      </dgm:prSet>
      <dgm:spPr/>
    </dgm:pt>
  </dgm:ptLst>
  <dgm:cxnLst>
    <dgm:cxn modelId="{8B34DD0E-118F-4AE2-B6DC-99702E5EFC2F}" srcId="{B9961980-F249-4DCB-8146-AD10D38F08A3}" destId="{F594068F-5CB6-4F20-A501-574E6E3F6560}" srcOrd="0" destOrd="0" parTransId="{35F1A5C3-8AB5-4CA1-BA91-D2CFEADCAAD0}" sibTransId="{A813ACB7-3D54-4C2C-92AF-F01FD2FDA9B7}"/>
    <dgm:cxn modelId="{74419316-DDD6-4184-8C2B-B9B6FB472E28}" srcId="{61CB6C3B-F3B0-42B7-85CA-E55A328E6BE1}" destId="{B8730C5B-1799-45CB-BD9A-6ED2D661D6A7}" srcOrd="1" destOrd="0" parTransId="{BC48E9A4-9D02-456E-8B15-F05F7098A688}" sibTransId="{F838488A-EA90-4335-88DD-C97C565936E1}"/>
    <dgm:cxn modelId="{13067325-E0E6-49B5-ADE5-59510DEB3C4B}" srcId="{281B63A6-96E6-4DE2-82E5-CCF77B3F1BB6}" destId="{61CB6C3B-F3B0-42B7-85CA-E55A328E6BE1}" srcOrd="1" destOrd="0" parTransId="{BF8810EC-375E-4625-8CD4-7A8EB775B94C}" sibTransId="{220F3BB1-3BA4-49EB-A551-4DCC29D3E893}"/>
    <dgm:cxn modelId="{D1FF8F29-9725-44D0-84FA-464928389B58}" srcId="{61CB6C3B-F3B0-42B7-85CA-E55A328E6BE1}" destId="{E581B0C0-85D7-404A-B3F4-EEF74E2DA57E}" srcOrd="0" destOrd="0" parTransId="{A3B8EF16-95A8-4FA8-AD68-C22468A9C644}" sibTransId="{53CE0A7A-650C-4BE2-A3A5-96D9AE388A7B}"/>
    <dgm:cxn modelId="{2CC15B2C-3C2C-47E7-B8D2-B695EEB1DFD2}" type="presOf" srcId="{281B63A6-96E6-4DE2-82E5-CCF77B3F1BB6}" destId="{6DF2E77B-542C-41D9-89F5-50D36E631CEB}" srcOrd="0" destOrd="0" presId="urn:microsoft.com/office/officeart/2018/2/layout/IconVerticalSolidList"/>
    <dgm:cxn modelId="{6DAFCE3F-E7A6-4C4A-988D-7648BFF6FD0A}" type="presOf" srcId="{F594068F-5CB6-4F20-A501-574E6E3F6560}" destId="{A46FD5D4-7DE1-4A51-8996-294AC4481EBC}" srcOrd="0" destOrd="0" presId="urn:microsoft.com/office/officeart/2018/2/layout/IconVerticalSolidList"/>
    <dgm:cxn modelId="{202C6371-4DC4-454D-9D71-814BFDC61602}" type="presOf" srcId="{74539356-3372-4126-94BF-D74473D9404A}" destId="{A46FD5D4-7DE1-4A51-8996-294AC4481EBC}" srcOrd="0" destOrd="1" presId="urn:microsoft.com/office/officeart/2018/2/layout/IconVerticalSolidList"/>
    <dgm:cxn modelId="{621FC656-E0A6-4A7D-A318-DD35FDE2EEBE}" srcId="{281B63A6-96E6-4DE2-82E5-CCF77B3F1BB6}" destId="{B9961980-F249-4DCB-8146-AD10D38F08A3}" srcOrd="0" destOrd="0" parTransId="{536F4C59-FA5E-4BFB-BA55-8238C731287C}" sibTransId="{AAA1C3EE-7B3E-4FFC-8652-6086383C60E3}"/>
    <dgm:cxn modelId="{1AE30B7F-995B-4AE2-AD07-033E5A9ABABE}" type="presOf" srcId="{18C1C3EA-10D3-495D-872F-9E31370EC9B5}" destId="{12BDD89F-D6F3-4180-92B9-053032FF5B27}" srcOrd="0" destOrd="0" presId="urn:microsoft.com/office/officeart/2018/2/layout/IconVerticalSolidList"/>
    <dgm:cxn modelId="{012F899E-EF71-4CE0-90E0-D3FED1ED2EDA}" srcId="{281B63A6-96E6-4DE2-82E5-CCF77B3F1BB6}" destId="{18C1C3EA-10D3-495D-872F-9E31370EC9B5}" srcOrd="2" destOrd="0" parTransId="{5F18EA60-10D3-4DA8-81E0-A2231EE72461}" sibTransId="{6A272427-4ABB-49C2-881A-B876DAF21DA5}"/>
    <dgm:cxn modelId="{1243D8AB-162E-4DDD-8F9D-141A76B6FE71}" type="presOf" srcId="{B8730C5B-1799-45CB-BD9A-6ED2D661D6A7}" destId="{52B4FDD1-6519-45C0-810B-3E642F5DE9CD}" srcOrd="0" destOrd="1" presId="urn:microsoft.com/office/officeart/2018/2/layout/IconVerticalSolidList"/>
    <dgm:cxn modelId="{4EEE4BBF-D25B-4948-9FE9-C42E6D470F08}" srcId="{B9961980-F249-4DCB-8146-AD10D38F08A3}" destId="{74539356-3372-4126-94BF-D74473D9404A}" srcOrd="1" destOrd="0" parTransId="{FDE9B1AE-FED8-45DB-9DC6-27453C91F5CC}" sibTransId="{9EE96C44-AF63-4FC0-96A1-97965512C5DB}"/>
    <dgm:cxn modelId="{D5ED52C9-D087-4F28-BE6C-8CAE63DD6B88}" srcId="{61CB6C3B-F3B0-42B7-85CA-E55A328E6BE1}" destId="{A2C0E9C1-1491-4CE8-9269-0CB21B306DFA}" srcOrd="2" destOrd="0" parTransId="{5104E340-6277-472B-AAD6-331BAF0ACE69}" sibTransId="{E6AB6871-4CD3-4AE5-8AD7-79BED84D8956}"/>
    <dgm:cxn modelId="{3B1018CB-FE05-4265-9D23-B044C9EDA2D7}" type="presOf" srcId="{B9961980-F249-4DCB-8146-AD10D38F08A3}" destId="{E03361FB-55F1-4A47-87D4-B479570F4655}" srcOrd="0" destOrd="0" presId="urn:microsoft.com/office/officeart/2018/2/layout/IconVerticalSolidList"/>
    <dgm:cxn modelId="{5B8904D6-3D41-4411-A287-3DEE3F7F1DDA}" type="presOf" srcId="{A2C0E9C1-1491-4CE8-9269-0CB21B306DFA}" destId="{52B4FDD1-6519-45C0-810B-3E642F5DE9CD}" srcOrd="0" destOrd="2" presId="urn:microsoft.com/office/officeart/2018/2/layout/IconVerticalSolidList"/>
    <dgm:cxn modelId="{290CF2D7-0D46-44A9-9D39-658A6102F4B4}" type="presOf" srcId="{61CB6C3B-F3B0-42B7-85CA-E55A328E6BE1}" destId="{60E3ED04-861C-4289-91BD-6E7F9D67134E}" srcOrd="0" destOrd="0" presId="urn:microsoft.com/office/officeart/2018/2/layout/IconVerticalSolidList"/>
    <dgm:cxn modelId="{45492EFE-A1B9-4947-A891-333742D69040}" type="presOf" srcId="{E581B0C0-85D7-404A-B3F4-EEF74E2DA57E}" destId="{52B4FDD1-6519-45C0-810B-3E642F5DE9CD}" srcOrd="0" destOrd="0" presId="urn:microsoft.com/office/officeart/2018/2/layout/IconVerticalSolidList"/>
    <dgm:cxn modelId="{160A742C-033E-4408-9787-C6017DFBD613}" type="presParOf" srcId="{6DF2E77B-542C-41D9-89F5-50D36E631CEB}" destId="{49993C08-DBBB-4F87-AA37-A8517A23ACB9}" srcOrd="0" destOrd="0" presId="urn:microsoft.com/office/officeart/2018/2/layout/IconVerticalSolidList"/>
    <dgm:cxn modelId="{14976272-7785-4C32-A530-3CA1DDEC4BCA}" type="presParOf" srcId="{49993C08-DBBB-4F87-AA37-A8517A23ACB9}" destId="{8F625819-37BA-4EBF-BDC7-434D217543C4}" srcOrd="0" destOrd="0" presId="urn:microsoft.com/office/officeart/2018/2/layout/IconVerticalSolidList"/>
    <dgm:cxn modelId="{F30F01B0-A654-4B98-A54D-36D24782AF9E}" type="presParOf" srcId="{49993C08-DBBB-4F87-AA37-A8517A23ACB9}" destId="{71C5CD1F-6BE5-4FFD-B947-D65124129568}" srcOrd="1" destOrd="0" presId="urn:microsoft.com/office/officeart/2018/2/layout/IconVerticalSolidList"/>
    <dgm:cxn modelId="{293BB246-CDCE-4FCD-8519-7D7F2D5A6E6F}" type="presParOf" srcId="{49993C08-DBBB-4F87-AA37-A8517A23ACB9}" destId="{6127E163-3EED-430E-9DD2-37D522D6F8D7}" srcOrd="2" destOrd="0" presId="urn:microsoft.com/office/officeart/2018/2/layout/IconVerticalSolidList"/>
    <dgm:cxn modelId="{166AA044-E7D1-47A3-B316-C5529B6C5942}" type="presParOf" srcId="{49993C08-DBBB-4F87-AA37-A8517A23ACB9}" destId="{E03361FB-55F1-4A47-87D4-B479570F4655}" srcOrd="3" destOrd="0" presId="urn:microsoft.com/office/officeart/2018/2/layout/IconVerticalSolidList"/>
    <dgm:cxn modelId="{8688B417-FCC9-4936-A3A4-AC426A13609B}" type="presParOf" srcId="{49993C08-DBBB-4F87-AA37-A8517A23ACB9}" destId="{A46FD5D4-7DE1-4A51-8996-294AC4481EBC}" srcOrd="4" destOrd="0" presId="urn:microsoft.com/office/officeart/2018/2/layout/IconVerticalSolidList"/>
    <dgm:cxn modelId="{93348EAD-5A4B-4AD1-B103-E0DC467852E6}" type="presParOf" srcId="{6DF2E77B-542C-41D9-89F5-50D36E631CEB}" destId="{EA136986-647A-43A8-80AA-07B43B205E17}" srcOrd="1" destOrd="0" presId="urn:microsoft.com/office/officeart/2018/2/layout/IconVerticalSolidList"/>
    <dgm:cxn modelId="{0F8FEB2E-87CF-4E62-8AC4-E9F5CEB04EC4}" type="presParOf" srcId="{6DF2E77B-542C-41D9-89F5-50D36E631CEB}" destId="{02E5501C-BF74-478A-8908-CBBB1D71585D}" srcOrd="2" destOrd="0" presId="urn:microsoft.com/office/officeart/2018/2/layout/IconVerticalSolidList"/>
    <dgm:cxn modelId="{7B7B5B3D-9C9D-4C08-9548-4E31EBFF062E}" type="presParOf" srcId="{02E5501C-BF74-478A-8908-CBBB1D71585D}" destId="{411E93CE-BFC4-4A10-9C87-558C0F0A689D}" srcOrd="0" destOrd="0" presId="urn:microsoft.com/office/officeart/2018/2/layout/IconVerticalSolidList"/>
    <dgm:cxn modelId="{F128ACD8-1687-4153-B2A5-CC4938DF21CD}" type="presParOf" srcId="{02E5501C-BF74-478A-8908-CBBB1D71585D}" destId="{3D00FB87-D0F5-4736-A1E1-3E0688EC9E4F}" srcOrd="1" destOrd="0" presId="urn:microsoft.com/office/officeart/2018/2/layout/IconVerticalSolidList"/>
    <dgm:cxn modelId="{B0593EEB-A246-4DEC-A620-26B5B7878EDD}" type="presParOf" srcId="{02E5501C-BF74-478A-8908-CBBB1D71585D}" destId="{7F8A2DC1-CDE5-4F2E-94F0-EF0A228EDEBF}" srcOrd="2" destOrd="0" presId="urn:microsoft.com/office/officeart/2018/2/layout/IconVerticalSolidList"/>
    <dgm:cxn modelId="{FBA2F14C-B43F-41D3-B160-720B7C162983}" type="presParOf" srcId="{02E5501C-BF74-478A-8908-CBBB1D71585D}" destId="{60E3ED04-861C-4289-91BD-6E7F9D67134E}" srcOrd="3" destOrd="0" presId="urn:microsoft.com/office/officeart/2018/2/layout/IconVerticalSolidList"/>
    <dgm:cxn modelId="{C86D5692-1F01-4D57-85F8-9AEA074310A4}" type="presParOf" srcId="{02E5501C-BF74-478A-8908-CBBB1D71585D}" destId="{52B4FDD1-6519-45C0-810B-3E642F5DE9CD}" srcOrd="4" destOrd="0" presId="urn:microsoft.com/office/officeart/2018/2/layout/IconVerticalSolidList"/>
    <dgm:cxn modelId="{A4CA6256-8F69-4DCF-80DC-7347D8B99556}" type="presParOf" srcId="{6DF2E77B-542C-41D9-89F5-50D36E631CEB}" destId="{42EAF561-02DA-4441-8626-89A4E5C8FBF8}" srcOrd="3" destOrd="0" presId="urn:microsoft.com/office/officeart/2018/2/layout/IconVerticalSolidList"/>
    <dgm:cxn modelId="{DDF9C95A-2D5B-4261-86A1-8AEAA1F888B1}" type="presParOf" srcId="{6DF2E77B-542C-41D9-89F5-50D36E631CEB}" destId="{8EE024EF-1F3C-48B1-AED2-8127DD4D27A9}" srcOrd="4" destOrd="0" presId="urn:microsoft.com/office/officeart/2018/2/layout/IconVerticalSolidList"/>
    <dgm:cxn modelId="{A3D8F1E9-14DA-42C7-B942-3AC171B912EE}" type="presParOf" srcId="{8EE024EF-1F3C-48B1-AED2-8127DD4D27A9}" destId="{1A44FD75-767C-47D8-912B-42CF9688EDF0}" srcOrd="0" destOrd="0" presId="urn:microsoft.com/office/officeart/2018/2/layout/IconVerticalSolidList"/>
    <dgm:cxn modelId="{3A176BA8-782D-4C12-A2B0-F50A15CE7F9D}" type="presParOf" srcId="{8EE024EF-1F3C-48B1-AED2-8127DD4D27A9}" destId="{07ED7C7D-6FB0-4C73-B8A6-BCE6E38C9D52}" srcOrd="1" destOrd="0" presId="urn:microsoft.com/office/officeart/2018/2/layout/IconVerticalSolidList"/>
    <dgm:cxn modelId="{68CD4839-A987-4D5F-B16B-9BF2CB1E945C}" type="presParOf" srcId="{8EE024EF-1F3C-48B1-AED2-8127DD4D27A9}" destId="{461BC327-5158-4E52-820A-2EDD5AE35F6E}" srcOrd="2" destOrd="0" presId="urn:microsoft.com/office/officeart/2018/2/layout/IconVerticalSolidList"/>
    <dgm:cxn modelId="{5186BE0F-3BC7-4E47-BD73-10D69F88B201}" type="presParOf" srcId="{8EE024EF-1F3C-48B1-AED2-8127DD4D27A9}" destId="{12BDD89F-D6F3-4180-92B9-053032FF5B2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8D1EFE-D9E0-4A3C-8A29-FE37E431D367}" type="doc">
      <dgm:prSet loTypeId="urn:microsoft.com/office/officeart/2005/8/layout/chevron2" loCatId="process" qsTypeId="urn:microsoft.com/office/officeart/2005/8/quickstyle/simple1" qsCatId="simple" csTypeId="urn:microsoft.com/office/officeart/2005/8/colors/accent1_2" csCatId="accent1" phldr="1"/>
      <dgm:spPr/>
    </dgm:pt>
    <dgm:pt modelId="{1D4EF6DB-D54C-425C-90FF-CFD15AD8E80E}">
      <dgm:prSet phldrT="[Text]"/>
      <dgm:spPr/>
      <dgm:t>
        <a:bodyPr/>
        <a:lstStyle/>
        <a:p>
          <a:r>
            <a:rPr lang="en-US"/>
            <a:t>2010 </a:t>
          </a:r>
        </a:p>
      </dgm:t>
    </dgm:pt>
    <dgm:pt modelId="{38760358-BE32-453A-9652-767902169938}" type="parTrans" cxnId="{8A3A2BE7-C104-480E-A7FC-434F89BB68B3}">
      <dgm:prSet/>
      <dgm:spPr/>
      <dgm:t>
        <a:bodyPr/>
        <a:lstStyle/>
        <a:p>
          <a:endParaRPr lang="en-US"/>
        </a:p>
      </dgm:t>
    </dgm:pt>
    <dgm:pt modelId="{56B99B0A-C100-4192-86D0-0E258703A080}" type="sibTrans" cxnId="{8A3A2BE7-C104-480E-A7FC-434F89BB68B3}">
      <dgm:prSet/>
      <dgm:spPr/>
      <dgm:t>
        <a:bodyPr/>
        <a:lstStyle/>
        <a:p>
          <a:endParaRPr lang="en-US"/>
        </a:p>
      </dgm:t>
    </dgm:pt>
    <dgm:pt modelId="{7A8D1329-F844-48CA-BD4E-86A09B4435AC}">
      <dgm:prSet phldrT="[Text]"/>
      <dgm:spPr/>
      <dgm:t>
        <a:bodyPr/>
        <a:lstStyle/>
        <a:p>
          <a:r>
            <a:rPr lang="en-US"/>
            <a:t>05-2022</a:t>
          </a:r>
        </a:p>
      </dgm:t>
    </dgm:pt>
    <dgm:pt modelId="{CEF33878-7D95-48D9-AC22-F3F53D8CD1BD}" type="parTrans" cxnId="{A2EDEB96-BD66-4679-82BC-D903004712B5}">
      <dgm:prSet/>
      <dgm:spPr/>
      <dgm:t>
        <a:bodyPr/>
        <a:lstStyle/>
        <a:p>
          <a:endParaRPr lang="en-US"/>
        </a:p>
      </dgm:t>
    </dgm:pt>
    <dgm:pt modelId="{17F861F7-BE95-4B5C-A435-E0D2C9E481D8}" type="sibTrans" cxnId="{A2EDEB96-BD66-4679-82BC-D903004712B5}">
      <dgm:prSet/>
      <dgm:spPr/>
      <dgm:t>
        <a:bodyPr/>
        <a:lstStyle/>
        <a:p>
          <a:endParaRPr lang="en-US"/>
        </a:p>
      </dgm:t>
    </dgm:pt>
    <dgm:pt modelId="{D9E55F1B-9574-427C-8BD6-4527EF0F0CF3}">
      <dgm:prSet phldrT="[Text]"/>
      <dgm:spPr/>
      <dgm:t>
        <a:bodyPr/>
        <a:lstStyle/>
        <a:p>
          <a:r>
            <a:rPr lang="en-US"/>
            <a:t>05-2023</a:t>
          </a:r>
        </a:p>
      </dgm:t>
    </dgm:pt>
    <dgm:pt modelId="{63A6452D-B4A7-4DD9-825F-52A0EFC7560D}" type="parTrans" cxnId="{85CBE752-278C-42A3-9C35-F8A2B2118E16}">
      <dgm:prSet/>
      <dgm:spPr/>
      <dgm:t>
        <a:bodyPr/>
        <a:lstStyle/>
        <a:p>
          <a:endParaRPr lang="en-US"/>
        </a:p>
      </dgm:t>
    </dgm:pt>
    <dgm:pt modelId="{9795CFA6-677B-4310-A0B3-8F1F7211D3C9}" type="sibTrans" cxnId="{85CBE752-278C-42A3-9C35-F8A2B2118E16}">
      <dgm:prSet/>
      <dgm:spPr/>
      <dgm:t>
        <a:bodyPr/>
        <a:lstStyle/>
        <a:p>
          <a:endParaRPr lang="en-US"/>
        </a:p>
      </dgm:t>
    </dgm:pt>
    <dgm:pt modelId="{AE8A3C35-BE01-4825-8405-EF32D9571701}">
      <dgm:prSet phldrT="[Text]"/>
      <dgm:spPr/>
      <dgm:t>
        <a:bodyPr/>
        <a:lstStyle/>
        <a:p>
          <a:r>
            <a:rPr lang="en-US"/>
            <a:t>12-2021</a:t>
          </a:r>
        </a:p>
      </dgm:t>
    </dgm:pt>
    <dgm:pt modelId="{504B54B2-52CB-4A66-86F2-673286E97657}" type="parTrans" cxnId="{880FE014-2A0D-49FE-BAE2-392AEDEF50C1}">
      <dgm:prSet/>
      <dgm:spPr/>
      <dgm:t>
        <a:bodyPr/>
        <a:lstStyle/>
        <a:p>
          <a:endParaRPr lang="en-US"/>
        </a:p>
      </dgm:t>
    </dgm:pt>
    <dgm:pt modelId="{9DDB4065-7CC9-4A55-83AC-74A4CFC5885B}" type="sibTrans" cxnId="{880FE014-2A0D-49FE-BAE2-392AEDEF50C1}">
      <dgm:prSet/>
      <dgm:spPr/>
      <dgm:t>
        <a:bodyPr/>
        <a:lstStyle/>
        <a:p>
          <a:endParaRPr lang="en-US"/>
        </a:p>
      </dgm:t>
    </dgm:pt>
    <dgm:pt modelId="{79BEDB5B-E435-4258-AC8F-04FCC0A6D1AA}">
      <dgm:prSet/>
      <dgm:spPr/>
      <dgm:t>
        <a:bodyPr/>
        <a:lstStyle/>
        <a:p>
          <a:pPr>
            <a:buNone/>
          </a:pPr>
          <a:r>
            <a:rPr lang="en-US"/>
            <a:t>Last major overhaul to S&amp;P insurance capital model</a:t>
          </a:r>
        </a:p>
      </dgm:t>
    </dgm:pt>
    <dgm:pt modelId="{58B2C332-FE96-4E24-A59B-72B0C99436A8}" type="parTrans" cxnId="{CC102BF3-30E3-45EC-843B-FE9C930BB3C6}">
      <dgm:prSet/>
      <dgm:spPr/>
      <dgm:t>
        <a:bodyPr/>
        <a:lstStyle/>
        <a:p>
          <a:endParaRPr lang="en-US"/>
        </a:p>
      </dgm:t>
    </dgm:pt>
    <dgm:pt modelId="{DC160C80-CB74-495E-B820-94F224BEF07B}" type="sibTrans" cxnId="{CC102BF3-30E3-45EC-843B-FE9C930BB3C6}">
      <dgm:prSet/>
      <dgm:spPr/>
      <dgm:t>
        <a:bodyPr/>
        <a:lstStyle/>
        <a:p>
          <a:endParaRPr lang="en-US"/>
        </a:p>
      </dgm:t>
    </dgm:pt>
    <dgm:pt modelId="{45979F54-A03C-46DE-AF88-87CC861B4C8B}">
      <dgm:prSet/>
      <dgm:spPr/>
      <dgm:t>
        <a:bodyPr/>
        <a:lstStyle/>
        <a:p>
          <a:pPr>
            <a:buNone/>
          </a:pPr>
          <a:r>
            <a:rPr lang="en-US"/>
            <a:t>S&amp;P issues initial RFC publication</a:t>
          </a:r>
        </a:p>
      </dgm:t>
    </dgm:pt>
    <dgm:pt modelId="{C9476256-D8AE-43D6-BF81-A7BC04754C1C}" type="parTrans" cxnId="{D48CB048-2BDE-462C-88B2-CF0BA1163414}">
      <dgm:prSet/>
      <dgm:spPr/>
      <dgm:t>
        <a:bodyPr/>
        <a:lstStyle/>
        <a:p>
          <a:endParaRPr lang="en-US"/>
        </a:p>
      </dgm:t>
    </dgm:pt>
    <dgm:pt modelId="{E21B97FD-B9A8-4ACD-AE8A-B958C14218BF}" type="sibTrans" cxnId="{D48CB048-2BDE-462C-88B2-CF0BA1163414}">
      <dgm:prSet/>
      <dgm:spPr/>
      <dgm:t>
        <a:bodyPr/>
        <a:lstStyle/>
        <a:p>
          <a:endParaRPr lang="en-US"/>
        </a:p>
      </dgm:t>
    </dgm:pt>
    <dgm:pt modelId="{3CE097C1-B72B-4185-BCEF-B628713F9A11}">
      <dgm:prSet/>
      <dgm:spPr/>
      <dgm:t>
        <a:bodyPr/>
        <a:lstStyle/>
        <a:p>
          <a:pPr>
            <a:buNone/>
          </a:pPr>
          <a:r>
            <a:rPr lang="en-US"/>
            <a:t>S&amp;P announces intention to issue a subsequent </a:t>
          </a:r>
          <a:r>
            <a:rPr lang="en-US" err="1"/>
            <a:t>RfC</a:t>
          </a:r>
          <a:endParaRPr lang="en-US"/>
        </a:p>
      </dgm:t>
    </dgm:pt>
    <dgm:pt modelId="{00555591-DFB1-45C8-9113-4AA491EC3AEC}" type="parTrans" cxnId="{C7195246-3A7C-4DDD-947A-C70463D9326A}">
      <dgm:prSet/>
      <dgm:spPr/>
      <dgm:t>
        <a:bodyPr/>
        <a:lstStyle/>
        <a:p>
          <a:endParaRPr lang="en-US"/>
        </a:p>
      </dgm:t>
    </dgm:pt>
    <dgm:pt modelId="{D7B12629-DA5E-423B-8B34-9A5A5D45163A}" type="sibTrans" cxnId="{C7195246-3A7C-4DDD-947A-C70463D9326A}">
      <dgm:prSet/>
      <dgm:spPr/>
      <dgm:t>
        <a:bodyPr/>
        <a:lstStyle/>
        <a:p>
          <a:endParaRPr lang="en-US"/>
        </a:p>
      </dgm:t>
    </dgm:pt>
    <dgm:pt modelId="{E73DCADF-2F2E-4FEF-AD76-4FC0BE8B9460}">
      <dgm:prSet phldrT="[Text]"/>
      <dgm:spPr/>
      <dgm:t>
        <a:bodyPr/>
        <a:lstStyle/>
        <a:p>
          <a:r>
            <a:rPr lang="en-US"/>
            <a:t>11-2023</a:t>
          </a:r>
        </a:p>
      </dgm:t>
    </dgm:pt>
    <dgm:pt modelId="{11464EE9-7E9A-470C-A103-C37D0A27A975}" type="parTrans" cxnId="{E59E6269-99A8-4FFB-A271-90EBD9FCF3A5}">
      <dgm:prSet/>
      <dgm:spPr/>
      <dgm:t>
        <a:bodyPr/>
        <a:lstStyle/>
        <a:p>
          <a:endParaRPr lang="en-US"/>
        </a:p>
      </dgm:t>
    </dgm:pt>
    <dgm:pt modelId="{E2CA9673-9289-4F74-BD70-8EF758579119}" type="sibTrans" cxnId="{E59E6269-99A8-4FFB-A271-90EBD9FCF3A5}">
      <dgm:prSet/>
      <dgm:spPr/>
      <dgm:t>
        <a:bodyPr/>
        <a:lstStyle/>
        <a:p>
          <a:endParaRPr lang="en-US"/>
        </a:p>
      </dgm:t>
    </dgm:pt>
    <dgm:pt modelId="{166BFDF0-97C3-43C7-A70B-60D43EDEDEE7}">
      <dgm:prSet phldrT="[Text]"/>
      <dgm:spPr/>
      <dgm:t>
        <a:bodyPr/>
        <a:lstStyle/>
        <a:p>
          <a:r>
            <a:rPr lang="en-US"/>
            <a:t>04-2024</a:t>
          </a:r>
        </a:p>
      </dgm:t>
    </dgm:pt>
    <dgm:pt modelId="{F8A72260-55ED-45CE-8652-A57DABE497DF}" type="parTrans" cxnId="{54FC3110-3A70-42B6-AE9C-07BD94B4974B}">
      <dgm:prSet/>
      <dgm:spPr/>
      <dgm:t>
        <a:bodyPr/>
        <a:lstStyle/>
        <a:p>
          <a:endParaRPr lang="en-US"/>
        </a:p>
      </dgm:t>
    </dgm:pt>
    <dgm:pt modelId="{64EA4F48-5955-4C3E-A603-C814D9B104F8}" type="sibTrans" cxnId="{54FC3110-3A70-42B6-AE9C-07BD94B4974B}">
      <dgm:prSet/>
      <dgm:spPr/>
      <dgm:t>
        <a:bodyPr/>
        <a:lstStyle/>
        <a:p>
          <a:endParaRPr lang="en-US"/>
        </a:p>
      </dgm:t>
    </dgm:pt>
    <dgm:pt modelId="{6115B59C-EC7B-4744-B19D-28E71134F6F3}">
      <dgm:prSet/>
      <dgm:spPr/>
      <dgm:t>
        <a:bodyPr/>
        <a:lstStyle/>
        <a:p>
          <a:pPr>
            <a:buNone/>
          </a:pPr>
          <a:r>
            <a:rPr lang="en-US"/>
            <a:t>S&amp;P provides update - 63 issuers taken off UCO list, 60% of rated issuers have been reviewed under revised criteria</a:t>
          </a:r>
        </a:p>
      </dgm:t>
    </dgm:pt>
    <dgm:pt modelId="{EF3123C0-F60A-4173-8C7A-94164A4CDFD0}" type="sibTrans" cxnId="{D408FE5A-5EF5-433F-B591-AB52FE14336A}">
      <dgm:prSet/>
      <dgm:spPr/>
      <dgm:t>
        <a:bodyPr/>
        <a:lstStyle/>
        <a:p>
          <a:endParaRPr lang="en-US"/>
        </a:p>
      </dgm:t>
    </dgm:pt>
    <dgm:pt modelId="{2F00E2D4-055F-447E-899E-46039D49B0E4}" type="parTrans" cxnId="{D408FE5A-5EF5-433F-B591-AB52FE14336A}">
      <dgm:prSet/>
      <dgm:spPr/>
      <dgm:t>
        <a:bodyPr/>
        <a:lstStyle/>
        <a:p>
          <a:endParaRPr lang="en-US"/>
        </a:p>
      </dgm:t>
    </dgm:pt>
    <dgm:pt modelId="{C2089DFC-D031-4C7A-BEC6-B4DEDBE2CF94}">
      <dgm:prSet/>
      <dgm:spPr/>
      <dgm:t>
        <a:bodyPr/>
        <a:lstStyle/>
        <a:p>
          <a:pPr>
            <a:buNone/>
          </a:pPr>
          <a:r>
            <a:rPr lang="en-US"/>
            <a:t>Revised </a:t>
          </a:r>
          <a:r>
            <a:rPr lang="en-US" err="1"/>
            <a:t>RfC</a:t>
          </a:r>
          <a:r>
            <a:rPr lang="en-US"/>
            <a:t> guidance issued</a:t>
          </a:r>
        </a:p>
      </dgm:t>
    </dgm:pt>
    <dgm:pt modelId="{51529536-752D-42EA-BDBE-8C2F7AB01C44}" type="parTrans" cxnId="{37E7DB7B-E325-44DD-B518-8DED1F3341EB}">
      <dgm:prSet/>
      <dgm:spPr/>
      <dgm:t>
        <a:bodyPr/>
        <a:lstStyle/>
        <a:p>
          <a:endParaRPr lang="en-US"/>
        </a:p>
      </dgm:t>
    </dgm:pt>
    <dgm:pt modelId="{27AB61EA-DF8D-43EB-8257-C8AF876FDD3D}" type="sibTrans" cxnId="{37E7DB7B-E325-44DD-B518-8DED1F3341EB}">
      <dgm:prSet/>
      <dgm:spPr/>
      <dgm:t>
        <a:bodyPr/>
        <a:lstStyle/>
        <a:p>
          <a:endParaRPr lang="en-US"/>
        </a:p>
      </dgm:t>
    </dgm:pt>
    <dgm:pt modelId="{F1D0DACB-C190-48FD-9203-B141F4C16151}">
      <dgm:prSet/>
      <dgm:spPr/>
      <dgm:t>
        <a:bodyPr/>
        <a:lstStyle/>
        <a:p>
          <a:pPr>
            <a:buNone/>
          </a:pPr>
          <a:r>
            <a:rPr lang="en-US"/>
            <a:t>Revised capital model adopted - 63 issuer ratings placed under criteria observation (UCO)</a:t>
          </a:r>
        </a:p>
      </dgm:t>
    </dgm:pt>
    <dgm:pt modelId="{4E5DFD0D-BA0C-4FFF-B1FB-392B1A72ACEC}" type="parTrans" cxnId="{14542DF5-4167-47B5-B1B7-7ED813348752}">
      <dgm:prSet/>
      <dgm:spPr/>
      <dgm:t>
        <a:bodyPr/>
        <a:lstStyle/>
        <a:p>
          <a:endParaRPr lang="en-US"/>
        </a:p>
      </dgm:t>
    </dgm:pt>
    <dgm:pt modelId="{6CBDB13A-8022-4765-8DC8-2831D60042B7}" type="sibTrans" cxnId="{14542DF5-4167-47B5-B1B7-7ED813348752}">
      <dgm:prSet/>
      <dgm:spPr/>
      <dgm:t>
        <a:bodyPr/>
        <a:lstStyle/>
        <a:p>
          <a:endParaRPr lang="en-US"/>
        </a:p>
      </dgm:t>
    </dgm:pt>
    <dgm:pt modelId="{947D3AEB-7AD5-4470-B414-A0329CC96B11}" type="pres">
      <dgm:prSet presAssocID="{C48D1EFE-D9E0-4A3C-8A29-FE37E431D367}" presName="linearFlow" presStyleCnt="0">
        <dgm:presLayoutVars>
          <dgm:dir/>
          <dgm:animLvl val="lvl"/>
          <dgm:resizeHandles val="exact"/>
        </dgm:presLayoutVars>
      </dgm:prSet>
      <dgm:spPr/>
    </dgm:pt>
    <dgm:pt modelId="{762AF0DD-28AD-4AFA-B12F-ACA03FE954BB}" type="pres">
      <dgm:prSet presAssocID="{1D4EF6DB-D54C-425C-90FF-CFD15AD8E80E}" presName="composite" presStyleCnt="0"/>
      <dgm:spPr/>
    </dgm:pt>
    <dgm:pt modelId="{54A019FA-96EE-47C1-B3E1-70BED0FD579C}" type="pres">
      <dgm:prSet presAssocID="{1D4EF6DB-D54C-425C-90FF-CFD15AD8E80E}" presName="parentText" presStyleLbl="alignNode1" presStyleIdx="0" presStyleCnt="6">
        <dgm:presLayoutVars>
          <dgm:chMax val="1"/>
          <dgm:bulletEnabled val="1"/>
        </dgm:presLayoutVars>
      </dgm:prSet>
      <dgm:spPr/>
    </dgm:pt>
    <dgm:pt modelId="{D57FFB32-116D-40A3-B063-1F4D97C6CCE0}" type="pres">
      <dgm:prSet presAssocID="{1D4EF6DB-D54C-425C-90FF-CFD15AD8E80E}" presName="descendantText" presStyleLbl="alignAcc1" presStyleIdx="0" presStyleCnt="6" custLinFactNeighborX="0" custLinFactNeighborY="4603">
        <dgm:presLayoutVars>
          <dgm:bulletEnabled val="1"/>
        </dgm:presLayoutVars>
      </dgm:prSet>
      <dgm:spPr/>
    </dgm:pt>
    <dgm:pt modelId="{E73D78E1-BED2-47D9-BB92-B658A0D15E66}" type="pres">
      <dgm:prSet presAssocID="{56B99B0A-C100-4192-86D0-0E258703A080}" presName="sp" presStyleCnt="0"/>
      <dgm:spPr/>
    </dgm:pt>
    <dgm:pt modelId="{AC496185-2D8E-404D-9BAD-9AB6F9A74828}" type="pres">
      <dgm:prSet presAssocID="{AE8A3C35-BE01-4825-8405-EF32D9571701}" presName="composite" presStyleCnt="0"/>
      <dgm:spPr/>
    </dgm:pt>
    <dgm:pt modelId="{C613C370-A3BD-45E2-BADA-33BDAEB5F932}" type="pres">
      <dgm:prSet presAssocID="{AE8A3C35-BE01-4825-8405-EF32D9571701}" presName="parentText" presStyleLbl="alignNode1" presStyleIdx="1" presStyleCnt="6">
        <dgm:presLayoutVars>
          <dgm:chMax val="1"/>
          <dgm:bulletEnabled val="1"/>
        </dgm:presLayoutVars>
      </dgm:prSet>
      <dgm:spPr/>
    </dgm:pt>
    <dgm:pt modelId="{BA813003-A867-4A5C-BA60-8A3D73693889}" type="pres">
      <dgm:prSet presAssocID="{AE8A3C35-BE01-4825-8405-EF32D9571701}" presName="descendantText" presStyleLbl="alignAcc1" presStyleIdx="1" presStyleCnt="6">
        <dgm:presLayoutVars>
          <dgm:bulletEnabled val="1"/>
        </dgm:presLayoutVars>
      </dgm:prSet>
      <dgm:spPr/>
    </dgm:pt>
    <dgm:pt modelId="{EB45D462-EA24-4323-8C04-3FEFD8051D96}" type="pres">
      <dgm:prSet presAssocID="{9DDB4065-7CC9-4A55-83AC-74A4CFC5885B}" presName="sp" presStyleCnt="0"/>
      <dgm:spPr/>
    </dgm:pt>
    <dgm:pt modelId="{8BE6CE94-546E-47CB-8127-C45CD92E7F6F}" type="pres">
      <dgm:prSet presAssocID="{7A8D1329-F844-48CA-BD4E-86A09B4435AC}" presName="composite" presStyleCnt="0"/>
      <dgm:spPr/>
    </dgm:pt>
    <dgm:pt modelId="{5A745D26-5F42-41BD-B037-A7D94CABC6C7}" type="pres">
      <dgm:prSet presAssocID="{7A8D1329-F844-48CA-BD4E-86A09B4435AC}" presName="parentText" presStyleLbl="alignNode1" presStyleIdx="2" presStyleCnt="6">
        <dgm:presLayoutVars>
          <dgm:chMax val="1"/>
          <dgm:bulletEnabled val="1"/>
        </dgm:presLayoutVars>
      </dgm:prSet>
      <dgm:spPr/>
    </dgm:pt>
    <dgm:pt modelId="{C9F37476-A7F7-4947-AF82-0F770B6430F9}" type="pres">
      <dgm:prSet presAssocID="{7A8D1329-F844-48CA-BD4E-86A09B4435AC}" presName="descendantText" presStyleLbl="alignAcc1" presStyleIdx="2" presStyleCnt="6">
        <dgm:presLayoutVars>
          <dgm:bulletEnabled val="1"/>
        </dgm:presLayoutVars>
      </dgm:prSet>
      <dgm:spPr/>
    </dgm:pt>
    <dgm:pt modelId="{EB56D5E0-59B9-48E9-822C-4E22D70FAFEC}" type="pres">
      <dgm:prSet presAssocID="{17F861F7-BE95-4B5C-A435-E0D2C9E481D8}" presName="sp" presStyleCnt="0"/>
      <dgm:spPr/>
    </dgm:pt>
    <dgm:pt modelId="{0DDEBEFD-CC72-447D-804B-D15649BE77C1}" type="pres">
      <dgm:prSet presAssocID="{D9E55F1B-9574-427C-8BD6-4527EF0F0CF3}" presName="composite" presStyleCnt="0"/>
      <dgm:spPr/>
    </dgm:pt>
    <dgm:pt modelId="{806E9976-A24C-4C13-83B0-F98D53314D70}" type="pres">
      <dgm:prSet presAssocID="{D9E55F1B-9574-427C-8BD6-4527EF0F0CF3}" presName="parentText" presStyleLbl="alignNode1" presStyleIdx="3" presStyleCnt="6">
        <dgm:presLayoutVars>
          <dgm:chMax val="1"/>
          <dgm:bulletEnabled val="1"/>
        </dgm:presLayoutVars>
      </dgm:prSet>
      <dgm:spPr/>
    </dgm:pt>
    <dgm:pt modelId="{551C9329-58F8-4106-B684-7103797BA05A}" type="pres">
      <dgm:prSet presAssocID="{D9E55F1B-9574-427C-8BD6-4527EF0F0CF3}" presName="descendantText" presStyleLbl="alignAcc1" presStyleIdx="3" presStyleCnt="6">
        <dgm:presLayoutVars>
          <dgm:bulletEnabled val="1"/>
        </dgm:presLayoutVars>
      </dgm:prSet>
      <dgm:spPr/>
    </dgm:pt>
    <dgm:pt modelId="{F8FCFC1E-8A47-4199-BC84-F8EA0FD7130D}" type="pres">
      <dgm:prSet presAssocID="{9795CFA6-677B-4310-A0B3-8F1F7211D3C9}" presName="sp" presStyleCnt="0"/>
      <dgm:spPr/>
    </dgm:pt>
    <dgm:pt modelId="{9BEB1319-11CF-4389-9412-6C04FB330202}" type="pres">
      <dgm:prSet presAssocID="{E73DCADF-2F2E-4FEF-AD76-4FC0BE8B9460}" presName="composite" presStyleCnt="0"/>
      <dgm:spPr/>
    </dgm:pt>
    <dgm:pt modelId="{72A31CA7-2BA3-4AEC-9759-9EFBA67EEDAA}" type="pres">
      <dgm:prSet presAssocID="{E73DCADF-2F2E-4FEF-AD76-4FC0BE8B9460}" presName="parentText" presStyleLbl="alignNode1" presStyleIdx="4" presStyleCnt="6">
        <dgm:presLayoutVars>
          <dgm:chMax val="1"/>
          <dgm:bulletEnabled val="1"/>
        </dgm:presLayoutVars>
      </dgm:prSet>
      <dgm:spPr/>
    </dgm:pt>
    <dgm:pt modelId="{654F01C4-4318-4180-B6C3-C46ED1038255}" type="pres">
      <dgm:prSet presAssocID="{E73DCADF-2F2E-4FEF-AD76-4FC0BE8B9460}" presName="descendantText" presStyleLbl="alignAcc1" presStyleIdx="4" presStyleCnt="6">
        <dgm:presLayoutVars>
          <dgm:bulletEnabled val="1"/>
        </dgm:presLayoutVars>
      </dgm:prSet>
      <dgm:spPr/>
    </dgm:pt>
    <dgm:pt modelId="{C335E9F4-B4B4-4F15-B740-54902460AFDD}" type="pres">
      <dgm:prSet presAssocID="{E2CA9673-9289-4F74-BD70-8EF758579119}" presName="sp" presStyleCnt="0"/>
      <dgm:spPr/>
    </dgm:pt>
    <dgm:pt modelId="{52FC9BC9-3B64-4640-BDAC-233EEB9AC334}" type="pres">
      <dgm:prSet presAssocID="{166BFDF0-97C3-43C7-A70B-60D43EDEDEE7}" presName="composite" presStyleCnt="0"/>
      <dgm:spPr/>
    </dgm:pt>
    <dgm:pt modelId="{6E834EEF-6B94-41E6-A3CE-AB35664FB8AE}" type="pres">
      <dgm:prSet presAssocID="{166BFDF0-97C3-43C7-A70B-60D43EDEDEE7}" presName="parentText" presStyleLbl="alignNode1" presStyleIdx="5" presStyleCnt="6">
        <dgm:presLayoutVars>
          <dgm:chMax val="1"/>
          <dgm:bulletEnabled val="1"/>
        </dgm:presLayoutVars>
      </dgm:prSet>
      <dgm:spPr/>
    </dgm:pt>
    <dgm:pt modelId="{CB5DD809-5B9B-47FD-AAFE-5AFFCDA7F13D}" type="pres">
      <dgm:prSet presAssocID="{166BFDF0-97C3-43C7-A70B-60D43EDEDEE7}" presName="descendantText" presStyleLbl="alignAcc1" presStyleIdx="5" presStyleCnt="6">
        <dgm:presLayoutVars>
          <dgm:bulletEnabled val="1"/>
        </dgm:presLayoutVars>
      </dgm:prSet>
      <dgm:spPr/>
    </dgm:pt>
  </dgm:ptLst>
  <dgm:cxnLst>
    <dgm:cxn modelId="{A7C9460E-63E6-4FC8-A4E8-49713999737C}" type="presOf" srcId="{79BEDB5B-E435-4258-AC8F-04FCC0A6D1AA}" destId="{D57FFB32-116D-40A3-B063-1F4D97C6CCE0}" srcOrd="0" destOrd="0" presId="urn:microsoft.com/office/officeart/2005/8/layout/chevron2"/>
    <dgm:cxn modelId="{54FC3110-3A70-42B6-AE9C-07BD94B4974B}" srcId="{C48D1EFE-D9E0-4A3C-8A29-FE37E431D367}" destId="{166BFDF0-97C3-43C7-A70B-60D43EDEDEE7}" srcOrd="5" destOrd="0" parTransId="{F8A72260-55ED-45CE-8652-A57DABE497DF}" sibTransId="{64EA4F48-5955-4C3E-A603-C814D9B104F8}"/>
    <dgm:cxn modelId="{E2A32913-48E4-4F73-93E0-9E3561AC8BF5}" type="presOf" srcId="{AE8A3C35-BE01-4825-8405-EF32D9571701}" destId="{C613C370-A3BD-45E2-BADA-33BDAEB5F932}" srcOrd="0" destOrd="0" presId="urn:microsoft.com/office/officeart/2005/8/layout/chevron2"/>
    <dgm:cxn modelId="{880FE014-2A0D-49FE-BAE2-392AEDEF50C1}" srcId="{C48D1EFE-D9E0-4A3C-8A29-FE37E431D367}" destId="{AE8A3C35-BE01-4825-8405-EF32D9571701}" srcOrd="1" destOrd="0" parTransId="{504B54B2-52CB-4A66-86F2-673286E97657}" sibTransId="{9DDB4065-7CC9-4A55-83AC-74A4CFC5885B}"/>
    <dgm:cxn modelId="{8F79CD1E-B77C-4685-9B83-57A796EC27C7}" type="presOf" srcId="{D9E55F1B-9574-427C-8BD6-4527EF0F0CF3}" destId="{806E9976-A24C-4C13-83B0-F98D53314D70}" srcOrd="0" destOrd="0" presId="urn:microsoft.com/office/officeart/2005/8/layout/chevron2"/>
    <dgm:cxn modelId="{BFD26B20-EC31-417D-877E-203D3B4696AB}" type="presOf" srcId="{F1D0DACB-C190-48FD-9203-B141F4C16151}" destId="{654F01C4-4318-4180-B6C3-C46ED1038255}" srcOrd="0" destOrd="0" presId="urn:microsoft.com/office/officeart/2005/8/layout/chevron2"/>
    <dgm:cxn modelId="{C7195246-3A7C-4DDD-947A-C70463D9326A}" srcId="{7A8D1329-F844-48CA-BD4E-86A09B4435AC}" destId="{3CE097C1-B72B-4185-BCEF-B628713F9A11}" srcOrd="0" destOrd="0" parTransId="{00555591-DFB1-45C8-9113-4AA491EC3AEC}" sibTransId="{D7B12629-DA5E-423B-8B34-9A5A5D45163A}"/>
    <dgm:cxn modelId="{46754E67-8355-4B69-BAA3-704E223F3F65}" type="presOf" srcId="{6115B59C-EC7B-4744-B19D-28E71134F6F3}" destId="{CB5DD809-5B9B-47FD-AAFE-5AFFCDA7F13D}" srcOrd="0" destOrd="0" presId="urn:microsoft.com/office/officeart/2005/8/layout/chevron2"/>
    <dgm:cxn modelId="{D48CB048-2BDE-462C-88B2-CF0BA1163414}" srcId="{AE8A3C35-BE01-4825-8405-EF32D9571701}" destId="{45979F54-A03C-46DE-AF88-87CC861B4C8B}" srcOrd="0" destOrd="0" parTransId="{C9476256-D8AE-43D6-BF81-A7BC04754C1C}" sibTransId="{E21B97FD-B9A8-4ACD-AE8A-B958C14218BF}"/>
    <dgm:cxn modelId="{E59E6269-99A8-4FFB-A271-90EBD9FCF3A5}" srcId="{C48D1EFE-D9E0-4A3C-8A29-FE37E431D367}" destId="{E73DCADF-2F2E-4FEF-AD76-4FC0BE8B9460}" srcOrd="4" destOrd="0" parTransId="{11464EE9-7E9A-470C-A103-C37D0A27A975}" sibTransId="{E2CA9673-9289-4F74-BD70-8EF758579119}"/>
    <dgm:cxn modelId="{4C8E6A71-024A-4B7B-A5B0-7B768B1F03DA}" type="presOf" srcId="{3CE097C1-B72B-4185-BCEF-B628713F9A11}" destId="{C9F37476-A7F7-4947-AF82-0F770B6430F9}" srcOrd="0" destOrd="0" presId="urn:microsoft.com/office/officeart/2005/8/layout/chevron2"/>
    <dgm:cxn modelId="{C70AC272-3DDF-4C4D-A25D-E8D81DD10472}" type="presOf" srcId="{1D4EF6DB-D54C-425C-90FF-CFD15AD8E80E}" destId="{54A019FA-96EE-47C1-B3E1-70BED0FD579C}" srcOrd="0" destOrd="0" presId="urn:microsoft.com/office/officeart/2005/8/layout/chevron2"/>
    <dgm:cxn modelId="{85CBE752-278C-42A3-9C35-F8A2B2118E16}" srcId="{C48D1EFE-D9E0-4A3C-8A29-FE37E431D367}" destId="{D9E55F1B-9574-427C-8BD6-4527EF0F0CF3}" srcOrd="3" destOrd="0" parTransId="{63A6452D-B4A7-4DD9-825F-52A0EFC7560D}" sibTransId="{9795CFA6-677B-4310-A0B3-8F1F7211D3C9}"/>
    <dgm:cxn modelId="{F9C25F5A-C08D-43CC-B232-1C1A14831F96}" type="presOf" srcId="{45979F54-A03C-46DE-AF88-87CC861B4C8B}" destId="{BA813003-A867-4A5C-BA60-8A3D73693889}" srcOrd="0" destOrd="0" presId="urn:microsoft.com/office/officeart/2005/8/layout/chevron2"/>
    <dgm:cxn modelId="{D408FE5A-5EF5-433F-B591-AB52FE14336A}" srcId="{166BFDF0-97C3-43C7-A70B-60D43EDEDEE7}" destId="{6115B59C-EC7B-4744-B19D-28E71134F6F3}" srcOrd="0" destOrd="0" parTransId="{2F00E2D4-055F-447E-899E-46039D49B0E4}" sibTransId="{EF3123C0-F60A-4173-8C7A-94164A4CDFD0}"/>
    <dgm:cxn modelId="{37E7DB7B-E325-44DD-B518-8DED1F3341EB}" srcId="{D9E55F1B-9574-427C-8BD6-4527EF0F0CF3}" destId="{C2089DFC-D031-4C7A-BEC6-B4DEDBE2CF94}" srcOrd="0" destOrd="0" parTransId="{51529536-752D-42EA-BDBE-8C2F7AB01C44}" sibTransId="{27AB61EA-DF8D-43EB-8257-C8AF876FDD3D}"/>
    <dgm:cxn modelId="{A2EDEB96-BD66-4679-82BC-D903004712B5}" srcId="{C48D1EFE-D9E0-4A3C-8A29-FE37E431D367}" destId="{7A8D1329-F844-48CA-BD4E-86A09B4435AC}" srcOrd="2" destOrd="0" parTransId="{CEF33878-7D95-48D9-AC22-F3F53D8CD1BD}" sibTransId="{17F861F7-BE95-4B5C-A435-E0D2C9E481D8}"/>
    <dgm:cxn modelId="{4632E79B-FBF7-4319-9CF7-3D35C4E17D74}" type="presOf" srcId="{C2089DFC-D031-4C7A-BEC6-B4DEDBE2CF94}" destId="{551C9329-58F8-4106-B684-7103797BA05A}" srcOrd="0" destOrd="0" presId="urn:microsoft.com/office/officeart/2005/8/layout/chevron2"/>
    <dgm:cxn modelId="{28250FBB-140F-44DE-AA15-D25DAA61B805}" type="presOf" srcId="{166BFDF0-97C3-43C7-A70B-60D43EDEDEE7}" destId="{6E834EEF-6B94-41E6-A3CE-AB35664FB8AE}" srcOrd="0" destOrd="0" presId="urn:microsoft.com/office/officeart/2005/8/layout/chevron2"/>
    <dgm:cxn modelId="{BF875ED2-DAEC-461F-BB7A-3136A5B47EB9}" type="presOf" srcId="{7A8D1329-F844-48CA-BD4E-86A09B4435AC}" destId="{5A745D26-5F42-41BD-B037-A7D94CABC6C7}" srcOrd="0" destOrd="0" presId="urn:microsoft.com/office/officeart/2005/8/layout/chevron2"/>
    <dgm:cxn modelId="{8A3A2BE7-C104-480E-A7FC-434F89BB68B3}" srcId="{C48D1EFE-D9E0-4A3C-8A29-FE37E431D367}" destId="{1D4EF6DB-D54C-425C-90FF-CFD15AD8E80E}" srcOrd="0" destOrd="0" parTransId="{38760358-BE32-453A-9652-767902169938}" sibTransId="{56B99B0A-C100-4192-86D0-0E258703A080}"/>
    <dgm:cxn modelId="{FB618DEB-9DFD-45EC-9913-099515D12FF3}" type="presOf" srcId="{C48D1EFE-D9E0-4A3C-8A29-FE37E431D367}" destId="{947D3AEB-7AD5-4470-B414-A0329CC96B11}" srcOrd="0" destOrd="0" presId="urn:microsoft.com/office/officeart/2005/8/layout/chevron2"/>
    <dgm:cxn modelId="{CC102BF3-30E3-45EC-843B-FE9C930BB3C6}" srcId="{1D4EF6DB-D54C-425C-90FF-CFD15AD8E80E}" destId="{79BEDB5B-E435-4258-AC8F-04FCC0A6D1AA}" srcOrd="0" destOrd="0" parTransId="{58B2C332-FE96-4E24-A59B-72B0C99436A8}" sibTransId="{DC160C80-CB74-495E-B820-94F224BEF07B}"/>
    <dgm:cxn modelId="{14542DF5-4167-47B5-B1B7-7ED813348752}" srcId="{E73DCADF-2F2E-4FEF-AD76-4FC0BE8B9460}" destId="{F1D0DACB-C190-48FD-9203-B141F4C16151}" srcOrd="0" destOrd="0" parTransId="{4E5DFD0D-BA0C-4FFF-B1FB-392B1A72ACEC}" sibTransId="{6CBDB13A-8022-4765-8DC8-2831D60042B7}"/>
    <dgm:cxn modelId="{715984F6-8340-4839-9DD0-87660E420CC1}" type="presOf" srcId="{E73DCADF-2F2E-4FEF-AD76-4FC0BE8B9460}" destId="{72A31CA7-2BA3-4AEC-9759-9EFBA67EEDAA}" srcOrd="0" destOrd="0" presId="urn:microsoft.com/office/officeart/2005/8/layout/chevron2"/>
    <dgm:cxn modelId="{2C323DCC-F449-4E1D-BA93-E112E844DCA5}" type="presParOf" srcId="{947D3AEB-7AD5-4470-B414-A0329CC96B11}" destId="{762AF0DD-28AD-4AFA-B12F-ACA03FE954BB}" srcOrd="0" destOrd="0" presId="urn:microsoft.com/office/officeart/2005/8/layout/chevron2"/>
    <dgm:cxn modelId="{89059D4D-CCC2-4931-A3AB-73DF9BD26204}" type="presParOf" srcId="{762AF0DD-28AD-4AFA-B12F-ACA03FE954BB}" destId="{54A019FA-96EE-47C1-B3E1-70BED0FD579C}" srcOrd="0" destOrd="0" presId="urn:microsoft.com/office/officeart/2005/8/layout/chevron2"/>
    <dgm:cxn modelId="{1E5A0E45-6EC6-474C-B5D8-D05494D6390B}" type="presParOf" srcId="{762AF0DD-28AD-4AFA-B12F-ACA03FE954BB}" destId="{D57FFB32-116D-40A3-B063-1F4D97C6CCE0}" srcOrd="1" destOrd="0" presId="urn:microsoft.com/office/officeart/2005/8/layout/chevron2"/>
    <dgm:cxn modelId="{16DD2A1B-FD6C-4E68-831C-87D534D13C47}" type="presParOf" srcId="{947D3AEB-7AD5-4470-B414-A0329CC96B11}" destId="{E73D78E1-BED2-47D9-BB92-B658A0D15E66}" srcOrd="1" destOrd="0" presId="urn:microsoft.com/office/officeart/2005/8/layout/chevron2"/>
    <dgm:cxn modelId="{E9ABEA41-FD8D-4DB4-AFEB-04C8C11E3CDD}" type="presParOf" srcId="{947D3AEB-7AD5-4470-B414-A0329CC96B11}" destId="{AC496185-2D8E-404D-9BAD-9AB6F9A74828}" srcOrd="2" destOrd="0" presId="urn:microsoft.com/office/officeart/2005/8/layout/chevron2"/>
    <dgm:cxn modelId="{41042D34-7E32-4E2F-9285-162EAB0B6BA3}" type="presParOf" srcId="{AC496185-2D8E-404D-9BAD-9AB6F9A74828}" destId="{C613C370-A3BD-45E2-BADA-33BDAEB5F932}" srcOrd="0" destOrd="0" presId="urn:microsoft.com/office/officeart/2005/8/layout/chevron2"/>
    <dgm:cxn modelId="{5047C878-5E6D-4A32-A7B7-6A7AFE8F95C3}" type="presParOf" srcId="{AC496185-2D8E-404D-9BAD-9AB6F9A74828}" destId="{BA813003-A867-4A5C-BA60-8A3D73693889}" srcOrd="1" destOrd="0" presId="urn:microsoft.com/office/officeart/2005/8/layout/chevron2"/>
    <dgm:cxn modelId="{C220DAC1-7861-4099-A446-7F171BFF1023}" type="presParOf" srcId="{947D3AEB-7AD5-4470-B414-A0329CC96B11}" destId="{EB45D462-EA24-4323-8C04-3FEFD8051D96}" srcOrd="3" destOrd="0" presId="urn:microsoft.com/office/officeart/2005/8/layout/chevron2"/>
    <dgm:cxn modelId="{00F04309-87D3-4F8C-A76F-38D0A682E8E0}" type="presParOf" srcId="{947D3AEB-7AD5-4470-B414-A0329CC96B11}" destId="{8BE6CE94-546E-47CB-8127-C45CD92E7F6F}" srcOrd="4" destOrd="0" presId="urn:microsoft.com/office/officeart/2005/8/layout/chevron2"/>
    <dgm:cxn modelId="{B3C5F7B9-94A0-4CBE-AC6B-E9A4DB3723DD}" type="presParOf" srcId="{8BE6CE94-546E-47CB-8127-C45CD92E7F6F}" destId="{5A745D26-5F42-41BD-B037-A7D94CABC6C7}" srcOrd="0" destOrd="0" presId="urn:microsoft.com/office/officeart/2005/8/layout/chevron2"/>
    <dgm:cxn modelId="{4727B77A-AACD-4A5E-ACB0-A2727EC595F1}" type="presParOf" srcId="{8BE6CE94-546E-47CB-8127-C45CD92E7F6F}" destId="{C9F37476-A7F7-4947-AF82-0F770B6430F9}" srcOrd="1" destOrd="0" presId="urn:microsoft.com/office/officeart/2005/8/layout/chevron2"/>
    <dgm:cxn modelId="{84389FF2-3B83-439A-87D7-39FC06D94113}" type="presParOf" srcId="{947D3AEB-7AD5-4470-B414-A0329CC96B11}" destId="{EB56D5E0-59B9-48E9-822C-4E22D70FAFEC}" srcOrd="5" destOrd="0" presId="urn:microsoft.com/office/officeart/2005/8/layout/chevron2"/>
    <dgm:cxn modelId="{65FB3121-DDA8-47A5-B889-30657351729B}" type="presParOf" srcId="{947D3AEB-7AD5-4470-B414-A0329CC96B11}" destId="{0DDEBEFD-CC72-447D-804B-D15649BE77C1}" srcOrd="6" destOrd="0" presId="urn:microsoft.com/office/officeart/2005/8/layout/chevron2"/>
    <dgm:cxn modelId="{EEF910C4-7A27-44DB-B3B8-6739439A6511}" type="presParOf" srcId="{0DDEBEFD-CC72-447D-804B-D15649BE77C1}" destId="{806E9976-A24C-4C13-83B0-F98D53314D70}" srcOrd="0" destOrd="0" presId="urn:microsoft.com/office/officeart/2005/8/layout/chevron2"/>
    <dgm:cxn modelId="{987F444B-7C58-45B6-8B7D-4330DF9DA050}" type="presParOf" srcId="{0DDEBEFD-CC72-447D-804B-D15649BE77C1}" destId="{551C9329-58F8-4106-B684-7103797BA05A}" srcOrd="1" destOrd="0" presId="urn:microsoft.com/office/officeart/2005/8/layout/chevron2"/>
    <dgm:cxn modelId="{3AD75FCF-5D50-4DBA-B89E-A6E0AEE377F1}" type="presParOf" srcId="{947D3AEB-7AD5-4470-B414-A0329CC96B11}" destId="{F8FCFC1E-8A47-4199-BC84-F8EA0FD7130D}" srcOrd="7" destOrd="0" presId="urn:microsoft.com/office/officeart/2005/8/layout/chevron2"/>
    <dgm:cxn modelId="{326EDFEC-E6E6-4B9C-866B-380353B78452}" type="presParOf" srcId="{947D3AEB-7AD5-4470-B414-A0329CC96B11}" destId="{9BEB1319-11CF-4389-9412-6C04FB330202}" srcOrd="8" destOrd="0" presId="urn:microsoft.com/office/officeart/2005/8/layout/chevron2"/>
    <dgm:cxn modelId="{81F593E6-391A-4682-879D-0A70D01FAF6F}" type="presParOf" srcId="{9BEB1319-11CF-4389-9412-6C04FB330202}" destId="{72A31CA7-2BA3-4AEC-9759-9EFBA67EEDAA}" srcOrd="0" destOrd="0" presId="urn:microsoft.com/office/officeart/2005/8/layout/chevron2"/>
    <dgm:cxn modelId="{FD09407E-2116-46FF-B7C7-92C233FEB3DC}" type="presParOf" srcId="{9BEB1319-11CF-4389-9412-6C04FB330202}" destId="{654F01C4-4318-4180-B6C3-C46ED1038255}" srcOrd="1" destOrd="0" presId="urn:microsoft.com/office/officeart/2005/8/layout/chevron2"/>
    <dgm:cxn modelId="{8A85706C-F81B-4B30-9A4D-B69A19541FE3}" type="presParOf" srcId="{947D3AEB-7AD5-4470-B414-A0329CC96B11}" destId="{C335E9F4-B4B4-4F15-B740-54902460AFDD}" srcOrd="9" destOrd="0" presId="urn:microsoft.com/office/officeart/2005/8/layout/chevron2"/>
    <dgm:cxn modelId="{EA5775F2-DFBA-475E-895B-C2F09D921F38}" type="presParOf" srcId="{947D3AEB-7AD5-4470-B414-A0329CC96B11}" destId="{52FC9BC9-3B64-4640-BDAC-233EEB9AC334}" srcOrd="10" destOrd="0" presId="urn:microsoft.com/office/officeart/2005/8/layout/chevron2"/>
    <dgm:cxn modelId="{F1B45413-CEEE-4723-A2D8-73EE2EAA258F}" type="presParOf" srcId="{52FC9BC9-3B64-4640-BDAC-233EEB9AC334}" destId="{6E834EEF-6B94-41E6-A3CE-AB35664FB8AE}" srcOrd="0" destOrd="0" presId="urn:microsoft.com/office/officeart/2005/8/layout/chevron2"/>
    <dgm:cxn modelId="{80AD099B-8134-4C65-8212-E3E6EC514246}" type="presParOf" srcId="{52FC9BC9-3B64-4640-BDAC-233EEB9AC334}" destId="{CB5DD809-5B9B-47FD-AAFE-5AFFCDA7F13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195334-5C8D-428F-8171-FD8AA00C7E41}" type="doc">
      <dgm:prSet loTypeId="urn:microsoft.com/office/officeart/2005/8/layout/process1" loCatId="process" qsTypeId="urn:microsoft.com/office/officeart/2005/8/quickstyle/simple1" qsCatId="simple" csTypeId="urn:microsoft.com/office/officeart/2005/8/colors/accent1_2" csCatId="accent1" phldr="1"/>
      <dgm:spPr/>
    </dgm:pt>
    <dgm:pt modelId="{13D9E034-2F16-46F7-A642-32BA2C1BFDD2}">
      <dgm:prSet phldrT="[Text]"/>
      <dgm:spPr/>
      <dgm:t>
        <a:bodyPr/>
        <a:lstStyle/>
        <a:p>
          <a:r>
            <a:rPr lang="en-US"/>
            <a:t>Step 1 - Rated by S&amp;P </a:t>
          </a:r>
          <a:br>
            <a:rPr lang="en-US"/>
          </a:br>
          <a:r>
            <a:rPr lang="en-US"/>
            <a:t>Use S&amp;P Rating</a:t>
          </a:r>
        </a:p>
      </dgm:t>
    </dgm:pt>
    <dgm:pt modelId="{2B6F273F-1120-494B-B914-0079D5D59DFC}" type="parTrans" cxnId="{82956B5A-FA42-430D-8B9E-F9330607E803}">
      <dgm:prSet/>
      <dgm:spPr/>
      <dgm:t>
        <a:bodyPr/>
        <a:lstStyle/>
        <a:p>
          <a:endParaRPr lang="en-US"/>
        </a:p>
      </dgm:t>
    </dgm:pt>
    <dgm:pt modelId="{A519C90A-9F69-4EA8-A801-46774AAD489C}" type="sibTrans" cxnId="{82956B5A-FA42-430D-8B9E-F9330607E803}">
      <dgm:prSet/>
      <dgm:spPr/>
      <dgm:t>
        <a:bodyPr/>
        <a:lstStyle/>
        <a:p>
          <a:endParaRPr lang="en-US"/>
        </a:p>
      </dgm:t>
    </dgm:pt>
    <dgm:pt modelId="{BBCAC575-BF8E-41EE-B1C9-2D51D05DF67F}">
      <dgm:prSet phldrT="[Text]"/>
      <dgm:spPr/>
      <dgm:t>
        <a:bodyPr/>
        <a:lstStyle/>
        <a:p>
          <a:r>
            <a:rPr lang="en-US"/>
            <a:t>Step 2 - Rated by Other Regulatory Approved CRA </a:t>
          </a:r>
          <a:br>
            <a:rPr lang="en-US"/>
          </a:br>
          <a:r>
            <a:rPr lang="en-US"/>
            <a:t>Use Worst CRA Rating</a:t>
          </a:r>
        </a:p>
      </dgm:t>
    </dgm:pt>
    <dgm:pt modelId="{A9F9612E-11DE-42A5-A199-E0F1497B0B74}" type="parTrans" cxnId="{E0FFAC80-C3C5-4F7B-AEDD-4D7B7435CF88}">
      <dgm:prSet/>
      <dgm:spPr/>
      <dgm:t>
        <a:bodyPr/>
        <a:lstStyle/>
        <a:p>
          <a:endParaRPr lang="en-US"/>
        </a:p>
      </dgm:t>
    </dgm:pt>
    <dgm:pt modelId="{C695E58D-0781-4BEE-863A-0D3B787C4D71}" type="sibTrans" cxnId="{E0FFAC80-C3C5-4F7B-AEDD-4D7B7435CF88}">
      <dgm:prSet/>
      <dgm:spPr/>
      <dgm:t>
        <a:bodyPr/>
        <a:lstStyle/>
        <a:p>
          <a:endParaRPr lang="en-US"/>
        </a:p>
      </dgm:t>
    </dgm:pt>
    <dgm:pt modelId="{DA6CEA6F-FF43-49D5-BE9A-51AF8AEC281C}">
      <dgm:prSet phldrT="[Text]"/>
      <dgm:spPr/>
      <dgm:t>
        <a:bodyPr/>
        <a:lstStyle/>
        <a:p>
          <a:r>
            <a:rPr lang="en-US"/>
            <a:t>Step 3 - Rated by Regulator</a:t>
          </a:r>
          <a:br>
            <a:rPr lang="en-US"/>
          </a:br>
          <a:r>
            <a:rPr lang="en-US"/>
            <a:t>Use Regulatory Rating</a:t>
          </a:r>
        </a:p>
      </dgm:t>
    </dgm:pt>
    <dgm:pt modelId="{C6979844-A11B-4859-A804-32C9D40F4096}" type="parTrans" cxnId="{39733DBE-237E-492F-8A11-39A4D82CE788}">
      <dgm:prSet/>
      <dgm:spPr/>
      <dgm:t>
        <a:bodyPr/>
        <a:lstStyle/>
        <a:p>
          <a:endParaRPr lang="en-US"/>
        </a:p>
      </dgm:t>
    </dgm:pt>
    <dgm:pt modelId="{C054C4EA-9B6F-49E6-BB66-23BA8D57272E}" type="sibTrans" cxnId="{39733DBE-237E-492F-8A11-39A4D82CE788}">
      <dgm:prSet/>
      <dgm:spPr/>
      <dgm:t>
        <a:bodyPr/>
        <a:lstStyle/>
        <a:p>
          <a:endParaRPr lang="en-US"/>
        </a:p>
      </dgm:t>
    </dgm:pt>
    <dgm:pt modelId="{5753B909-69D7-43B1-920B-FBEB1160B533}">
      <dgm:prSet phldrT="[Text]"/>
      <dgm:spPr/>
      <dgm:t>
        <a:bodyPr/>
        <a:lstStyle/>
        <a:p>
          <a:r>
            <a:rPr lang="en-US"/>
            <a:t>Step 4 – Unrated uses a Mapped Rating based on Sector</a:t>
          </a:r>
        </a:p>
      </dgm:t>
    </dgm:pt>
    <dgm:pt modelId="{1461B194-2CB3-4E98-904F-8C2157C1A19E}" type="parTrans" cxnId="{C8B28794-8546-432B-9396-BE446979EDE6}">
      <dgm:prSet/>
      <dgm:spPr/>
      <dgm:t>
        <a:bodyPr/>
        <a:lstStyle/>
        <a:p>
          <a:endParaRPr lang="en-US"/>
        </a:p>
      </dgm:t>
    </dgm:pt>
    <dgm:pt modelId="{9CA01B01-5599-49EF-81D7-8D2E8555B3A1}" type="sibTrans" cxnId="{C8B28794-8546-432B-9396-BE446979EDE6}">
      <dgm:prSet/>
      <dgm:spPr/>
      <dgm:t>
        <a:bodyPr/>
        <a:lstStyle/>
        <a:p>
          <a:endParaRPr lang="en-US"/>
        </a:p>
      </dgm:t>
    </dgm:pt>
    <dgm:pt modelId="{110E0C69-B551-4144-AF70-DC463D840A2E}" type="pres">
      <dgm:prSet presAssocID="{86195334-5C8D-428F-8171-FD8AA00C7E41}" presName="Name0" presStyleCnt="0">
        <dgm:presLayoutVars>
          <dgm:dir/>
          <dgm:resizeHandles val="exact"/>
        </dgm:presLayoutVars>
      </dgm:prSet>
      <dgm:spPr/>
    </dgm:pt>
    <dgm:pt modelId="{2C6932E1-B216-4793-8493-E924F13C6CA4}" type="pres">
      <dgm:prSet presAssocID="{13D9E034-2F16-46F7-A642-32BA2C1BFDD2}" presName="node" presStyleLbl="node1" presStyleIdx="0" presStyleCnt="4">
        <dgm:presLayoutVars>
          <dgm:bulletEnabled val="1"/>
        </dgm:presLayoutVars>
      </dgm:prSet>
      <dgm:spPr/>
    </dgm:pt>
    <dgm:pt modelId="{FD6696DD-1B07-4875-8C07-9E62BD65D046}" type="pres">
      <dgm:prSet presAssocID="{A519C90A-9F69-4EA8-A801-46774AAD489C}" presName="sibTrans" presStyleLbl="sibTrans2D1" presStyleIdx="0" presStyleCnt="3"/>
      <dgm:spPr/>
    </dgm:pt>
    <dgm:pt modelId="{F6E20240-6E19-4FAB-ADD1-08FF407F5059}" type="pres">
      <dgm:prSet presAssocID="{A519C90A-9F69-4EA8-A801-46774AAD489C}" presName="connectorText" presStyleLbl="sibTrans2D1" presStyleIdx="0" presStyleCnt="3"/>
      <dgm:spPr/>
    </dgm:pt>
    <dgm:pt modelId="{F72132A8-3E39-4008-B0D2-B1FEFADCF1DF}" type="pres">
      <dgm:prSet presAssocID="{BBCAC575-BF8E-41EE-B1C9-2D51D05DF67F}" presName="node" presStyleLbl="node1" presStyleIdx="1" presStyleCnt="4">
        <dgm:presLayoutVars>
          <dgm:bulletEnabled val="1"/>
        </dgm:presLayoutVars>
      </dgm:prSet>
      <dgm:spPr/>
    </dgm:pt>
    <dgm:pt modelId="{C95E09FC-FC73-4CEE-B5BF-2D2278CBCC28}" type="pres">
      <dgm:prSet presAssocID="{C695E58D-0781-4BEE-863A-0D3B787C4D71}" presName="sibTrans" presStyleLbl="sibTrans2D1" presStyleIdx="1" presStyleCnt="3"/>
      <dgm:spPr/>
    </dgm:pt>
    <dgm:pt modelId="{A64F3B06-863A-42CC-89BC-8A5763BD9562}" type="pres">
      <dgm:prSet presAssocID="{C695E58D-0781-4BEE-863A-0D3B787C4D71}" presName="connectorText" presStyleLbl="sibTrans2D1" presStyleIdx="1" presStyleCnt="3"/>
      <dgm:spPr/>
    </dgm:pt>
    <dgm:pt modelId="{A0201AA8-981B-415E-8485-A817C5A36FDC}" type="pres">
      <dgm:prSet presAssocID="{DA6CEA6F-FF43-49D5-BE9A-51AF8AEC281C}" presName="node" presStyleLbl="node1" presStyleIdx="2" presStyleCnt="4">
        <dgm:presLayoutVars>
          <dgm:bulletEnabled val="1"/>
        </dgm:presLayoutVars>
      </dgm:prSet>
      <dgm:spPr/>
    </dgm:pt>
    <dgm:pt modelId="{A041CA48-A2B1-489A-9844-A9689AF32B14}" type="pres">
      <dgm:prSet presAssocID="{C054C4EA-9B6F-49E6-BB66-23BA8D57272E}" presName="sibTrans" presStyleLbl="sibTrans2D1" presStyleIdx="2" presStyleCnt="3"/>
      <dgm:spPr/>
    </dgm:pt>
    <dgm:pt modelId="{DE7EF327-327D-4288-9C01-343B3C9CE387}" type="pres">
      <dgm:prSet presAssocID="{C054C4EA-9B6F-49E6-BB66-23BA8D57272E}" presName="connectorText" presStyleLbl="sibTrans2D1" presStyleIdx="2" presStyleCnt="3"/>
      <dgm:spPr/>
    </dgm:pt>
    <dgm:pt modelId="{EB10BAAA-E91A-4402-A1AD-BE7B36637827}" type="pres">
      <dgm:prSet presAssocID="{5753B909-69D7-43B1-920B-FBEB1160B533}" presName="node" presStyleLbl="node1" presStyleIdx="3" presStyleCnt="4">
        <dgm:presLayoutVars>
          <dgm:bulletEnabled val="1"/>
        </dgm:presLayoutVars>
      </dgm:prSet>
      <dgm:spPr/>
    </dgm:pt>
  </dgm:ptLst>
  <dgm:cxnLst>
    <dgm:cxn modelId="{4FEED612-F07B-498B-8EAD-52FD1CD1CC08}" type="presOf" srcId="{BBCAC575-BF8E-41EE-B1C9-2D51D05DF67F}" destId="{F72132A8-3E39-4008-B0D2-B1FEFADCF1DF}" srcOrd="0" destOrd="0" presId="urn:microsoft.com/office/officeart/2005/8/layout/process1"/>
    <dgm:cxn modelId="{3EA4D45E-08B8-4FC4-B4A4-AA916C79EBB1}" type="presOf" srcId="{5753B909-69D7-43B1-920B-FBEB1160B533}" destId="{EB10BAAA-E91A-4402-A1AD-BE7B36637827}" srcOrd="0" destOrd="0" presId="urn:microsoft.com/office/officeart/2005/8/layout/process1"/>
    <dgm:cxn modelId="{ADED2D66-5C39-401F-8D15-BBA4D512F086}" type="presOf" srcId="{C054C4EA-9B6F-49E6-BB66-23BA8D57272E}" destId="{DE7EF327-327D-4288-9C01-343B3C9CE387}" srcOrd="1" destOrd="0" presId="urn:microsoft.com/office/officeart/2005/8/layout/process1"/>
    <dgm:cxn modelId="{53407D4D-6BE6-4C31-9122-458110ECEA8C}" type="presOf" srcId="{86195334-5C8D-428F-8171-FD8AA00C7E41}" destId="{110E0C69-B551-4144-AF70-DC463D840A2E}" srcOrd="0" destOrd="0" presId="urn:microsoft.com/office/officeart/2005/8/layout/process1"/>
    <dgm:cxn modelId="{02797475-F2D6-4A94-ADB5-0C6920B7E0BC}" type="presOf" srcId="{C695E58D-0781-4BEE-863A-0D3B787C4D71}" destId="{C95E09FC-FC73-4CEE-B5BF-2D2278CBCC28}" srcOrd="0" destOrd="0" presId="urn:microsoft.com/office/officeart/2005/8/layout/process1"/>
    <dgm:cxn modelId="{98FA5855-6E58-461B-AACF-B4D916B1AD4B}" type="presOf" srcId="{13D9E034-2F16-46F7-A642-32BA2C1BFDD2}" destId="{2C6932E1-B216-4793-8493-E924F13C6CA4}" srcOrd="0" destOrd="0" presId="urn:microsoft.com/office/officeart/2005/8/layout/process1"/>
    <dgm:cxn modelId="{0245F359-7146-478E-BD8E-618C25A1988F}" type="presOf" srcId="{C054C4EA-9B6F-49E6-BB66-23BA8D57272E}" destId="{A041CA48-A2B1-489A-9844-A9689AF32B14}" srcOrd="0" destOrd="0" presId="urn:microsoft.com/office/officeart/2005/8/layout/process1"/>
    <dgm:cxn modelId="{82956B5A-FA42-430D-8B9E-F9330607E803}" srcId="{86195334-5C8D-428F-8171-FD8AA00C7E41}" destId="{13D9E034-2F16-46F7-A642-32BA2C1BFDD2}" srcOrd="0" destOrd="0" parTransId="{2B6F273F-1120-494B-B914-0079D5D59DFC}" sibTransId="{A519C90A-9F69-4EA8-A801-46774AAD489C}"/>
    <dgm:cxn modelId="{3A87A47A-C272-411B-9F68-11A7E16F7C78}" type="presOf" srcId="{DA6CEA6F-FF43-49D5-BE9A-51AF8AEC281C}" destId="{A0201AA8-981B-415E-8485-A817C5A36FDC}" srcOrd="0" destOrd="0" presId="urn:microsoft.com/office/officeart/2005/8/layout/process1"/>
    <dgm:cxn modelId="{7F79927B-E0B8-4C22-A8F5-6A54B2F65FA4}" type="presOf" srcId="{A519C90A-9F69-4EA8-A801-46774AAD489C}" destId="{FD6696DD-1B07-4875-8C07-9E62BD65D046}" srcOrd="0" destOrd="0" presId="urn:microsoft.com/office/officeart/2005/8/layout/process1"/>
    <dgm:cxn modelId="{E0FFAC80-C3C5-4F7B-AEDD-4D7B7435CF88}" srcId="{86195334-5C8D-428F-8171-FD8AA00C7E41}" destId="{BBCAC575-BF8E-41EE-B1C9-2D51D05DF67F}" srcOrd="1" destOrd="0" parTransId="{A9F9612E-11DE-42A5-A199-E0F1497B0B74}" sibTransId="{C695E58D-0781-4BEE-863A-0D3B787C4D71}"/>
    <dgm:cxn modelId="{C8B28794-8546-432B-9396-BE446979EDE6}" srcId="{86195334-5C8D-428F-8171-FD8AA00C7E41}" destId="{5753B909-69D7-43B1-920B-FBEB1160B533}" srcOrd="3" destOrd="0" parTransId="{1461B194-2CB3-4E98-904F-8C2157C1A19E}" sibTransId="{9CA01B01-5599-49EF-81D7-8D2E8555B3A1}"/>
    <dgm:cxn modelId="{39733DBE-237E-492F-8A11-39A4D82CE788}" srcId="{86195334-5C8D-428F-8171-FD8AA00C7E41}" destId="{DA6CEA6F-FF43-49D5-BE9A-51AF8AEC281C}" srcOrd="2" destOrd="0" parTransId="{C6979844-A11B-4859-A804-32C9D40F4096}" sibTransId="{C054C4EA-9B6F-49E6-BB66-23BA8D57272E}"/>
    <dgm:cxn modelId="{CDB1C2D9-2CE3-4B22-93CB-4ABF5234328D}" type="presOf" srcId="{C695E58D-0781-4BEE-863A-0D3B787C4D71}" destId="{A64F3B06-863A-42CC-89BC-8A5763BD9562}" srcOrd="1" destOrd="0" presId="urn:microsoft.com/office/officeart/2005/8/layout/process1"/>
    <dgm:cxn modelId="{C2E08AF9-5895-4682-97F9-B8FC2CD9AB83}" type="presOf" srcId="{A519C90A-9F69-4EA8-A801-46774AAD489C}" destId="{F6E20240-6E19-4FAB-ADD1-08FF407F5059}" srcOrd="1" destOrd="0" presId="urn:microsoft.com/office/officeart/2005/8/layout/process1"/>
    <dgm:cxn modelId="{DB0848A9-845D-4F87-A1C8-FE5C0474DC31}" type="presParOf" srcId="{110E0C69-B551-4144-AF70-DC463D840A2E}" destId="{2C6932E1-B216-4793-8493-E924F13C6CA4}" srcOrd="0" destOrd="0" presId="urn:microsoft.com/office/officeart/2005/8/layout/process1"/>
    <dgm:cxn modelId="{8EF96C30-BB6E-4A1F-951A-0111BF4681E2}" type="presParOf" srcId="{110E0C69-B551-4144-AF70-DC463D840A2E}" destId="{FD6696DD-1B07-4875-8C07-9E62BD65D046}" srcOrd="1" destOrd="0" presId="urn:microsoft.com/office/officeart/2005/8/layout/process1"/>
    <dgm:cxn modelId="{54AE2D30-83C8-43CF-BBA9-2CCEA472FC01}" type="presParOf" srcId="{FD6696DD-1B07-4875-8C07-9E62BD65D046}" destId="{F6E20240-6E19-4FAB-ADD1-08FF407F5059}" srcOrd="0" destOrd="0" presId="urn:microsoft.com/office/officeart/2005/8/layout/process1"/>
    <dgm:cxn modelId="{291318AA-BBF3-4B6C-99C4-E52DA0B2BFD5}" type="presParOf" srcId="{110E0C69-B551-4144-AF70-DC463D840A2E}" destId="{F72132A8-3E39-4008-B0D2-B1FEFADCF1DF}" srcOrd="2" destOrd="0" presId="urn:microsoft.com/office/officeart/2005/8/layout/process1"/>
    <dgm:cxn modelId="{A0717E8A-D887-45C1-B3F7-11A6C05CE269}" type="presParOf" srcId="{110E0C69-B551-4144-AF70-DC463D840A2E}" destId="{C95E09FC-FC73-4CEE-B5BF-2D2278CBCC28}" srcOrd="3" destOrd="0" presId="urn:microsoft.com/office/officeart/2005/8/layout/process1"/>
    <dgm:cxn modelId="{0AD8C9C1-CAFC-4E21-97B6-6286DB662D37}" type="presParOf" srcId="{C95E09FC-FC73-4CEE-B5BF-2D2278CBCC28}" destId="{A64F3B06-863A-42CC-89BC-8A5763BD9562}" srcOrd="0" destOrd="0" presId="urn:microsoft.com/office/officeart/2005/8/layout/process1"/>
    <dgm:cxn modelId="{0C39E78B-C22E-4494-9D0F-9E55694880B9}" type="presParOf" srcId="{110E0C69-B551-4144-AF70-DC463D840A2E}" destId="{A0201AA8-981B-415E-8485-A817C5A36FDC}" srcOrd="4" destOrd="0" presId="urn:microsoft.com/office/officeart/2005/8/layout/process1"/>
    <dgm:cxn modelId="{0CF588C5-907D-444C-B932-C035143FBD5C}" type="presParOf" srcId="{110E0C69-B551-4144-AF70-DC463D840A2E}" destId="{A041CA48-A2B1-489A-9844-A9689AF32B14}" srcOrd="5" destOrd="0" presId="urn:microsoft.com/office/officeart/2005/8/layout/process1"/>
    <dgm:cxn modelId="{CB8875F6-961E-430D-974A-38C715122D03}" type="presParOf" srcId="{A041CA48-A2B1-489A-9844-A9689AF32B14}" destId="{DE7EF327-327D-4288-9C01-343B3C9CE387}" srcOrd="0" destOrd="0" presId="urn:microsoft.com/office/officeart/2005/8/layout/process1"/>
    <dgm:cxn modelId="{1478EABF-C37B-4DF2-B492-9CCE79806CF7}" type="presParOf" srcId="{110E0C69-B551-4144-AF70-DC463D840A2E}" destId="{EB10BAAA-E91A-4402-A1AD-BE7B36637827}"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195334-5C8D-428F-8171-FD8AA00C7E41}" type="doc">
      <dgm:prSet loTypeId="urn:microsoft.com/office/officeart/2005/8/layout/process1" loCatId="process" qsTypeId="urn:microsoft.com/office/officeart/2005/8/quickstyle/simple1" qsCatId="simple" csTypeId="urn:microsoft.com/office/officeart/2005/8/colors/accent1_2" csCatId="accent1" phldr="1"/>
      <dgm:spPr/>
    </dgm:pt>
    <dgm:pt modelId="{13D9E034-2F16-46F7-A642-32BA2C1BFDD2}">
      <dgm:prSet phldrT="[Text]"/>
      <dgm:spPr/>
      <dgm:t>
        <a:bodyPr/>
        <a:lstStyle/>
        <a:p>
          <a:r>
            <a:rPr lang="en-US"/>
            <a:t>Step 1 - Rated by S&amp;P </a:t>
          </a:r>
          <a:br>
            <a:rPr lang="en-US"/>
          </a:br>
          <a:r>
            <a:rPr lang="en-US"/>
            <a:t>Use S&amp;P Rating</a:t>
          </a:r>
        </a:p>
      </dgm:t>
    </dgm:pt>
    <dgm:pt modelId="{2B6F273F-1120-494B-B914-0079D5D59DFC}" type="parTrans" cxnId="{82956B5A-FA42-430D-8B9E-F9330607E803}">
      <dgm:prSet/>
      <dgm:spPr/>
      <dgm:t>
        <a:bodyPr/>
        <a:lstStyle/>
        <a:p>
          <a:endParaRPr lang="en-US"/>
        </a:p>
      </dgm:t>
    </dgm:pt>
    <dgm:pt modelId="{A519C90A-9F69-4EA8-A801-46774AAD489C}" type="sibTrans" cxnId="{82956B5A-FA42-430D-8B9E-F9330607E803}">
      <dgm:prSet/>
      <dgm:spPr/>
      <dgm:t>
        <a:bodyPr/>
        <a:lstStyle/>
        <a:p>
          <a:endParaRPr lang="en-US"/>
        </a:p>
      </dgm:t>
    </dgm:pt>
    <dgm:pt modelId="{BBCAC575-BF8E-41EE-B1C9-2D51D05DF67F}">
      <dgm:prSet phldrT="[Text]"/>
      <dgm:spPr/>
      <dgm:t>
        <a:bodyPr/>
        <a:lstStyle/>
        <a:p>
          <a:r>
            <a:rPr lang="en-US"/>
            <a:t>Step 2 - Rated by Other Regulatory Approved CRA </a:t>
          </a:r>
          <a:br>
            <a:rPr lang="en-US"/>
          </a:br>
          <a:r>
            <a:rPr lang="en-US"/>
            <a:t>Use Worst CRA Rating</a:t>
          </a:r>
        </a:p>
      </dgm:t>
    </dgm:pt>
    <dgm:pt modelId="{A9F9612E-11DE-42A5-A199-E0F1497B0B74}" type="parTrans" cxnId="{E0FFAC80-C3C5-4F7B-AEDD-4D7B7435CF88}">
      <dgm:prSet/>
      <dgm:spPr/>
      <dgm:t>
        <a:bodyPr/>
        <a:lstStyle/>
        <a:p>
          <a:endParaRPr lang="en-US"/>
        </a:p>
      </dgm:t>
    </dgm:pt>
    <dgm:pt modelId="{C695E58D-0781-4BEE-863A-0D3B787C4D71}" type="sibTrans" cxnId="{E0FFAC80-C3C5-4F7B-AEDD-4D7B7435CF88}">
      <dgm:prSet/>
      <dgm:spPr/>
      <dgm:t>
        <a:bodyPr/>
        <a:lstStyle/>
        <a:p>
          <a:endParaRPr lang="en-US"/>
        </a:p>
      </dgm:t>
    </dgm:pt>
    <dgm:pt modelId="{DA6CEA6F-FF43-49D5-BE9A-51AF8AEC281C}">
      <dgm:prSet phldrT="[Text]"/>
      <dgm:spPr/>
      <dgm:t>
        <a:bodyPr/>
        <a:lstStyle/>
        <a:p>
          <a:r>
            <a:rPr lang="en-US"/>
            <a:t>Step 3 - Rated by Regulator</a:t>
          </a:r>
          <a:br>
            <a:rPr lang="en-US"/>
          </a:br>
          <a:r>
            <a:rPr lang="en-US"/>
            <a:t>Use Regulatory Rating</a:t>
          </a:r>
        </a:p>
      </dgm:t>
    </dgm:pt>
    <dgm:pt modelId="{C6979844-A11B-4859-A804-32C9D40F4096}" type="parTrans" cxnId="{39733DBE-237E-492F-8A11-39A4D82CE788}">
      <dgm:prSet/>
      <dgm:spPr/>
      <dgm:t>
        <a:bodyPr/>
        <a:lstStyle/>
        <a:p>
          <a:endParaRPr lang="en-US"/>
        </a:p>
      </dgm:t>
    </dgm:pt>
    <dgm:pt modelId="{C054C4EA-9B6F-49E6-BB66-23BA8D57272E}" type="sibTrans" cxnId="{39733DBE-237E-492F-8A11-39A4D82CE788}">
      <dgm:prSet/>
      <dgm:spPr/>
      <dgm:t>
        <a:bodyPr/>
        <a:lstStyle/>
        <a:p>
          <a:endParaRPr lang="en-US"/>
        </a:p>
      </dgm:t>
    </dgm:pt>
    <dgm:pt modelId="{5753B909-69D7-43B1-920B-FBEB1160B533}">
      <dgm:prSet phldrT="[Text]"/>
      <dgm:spPr/>
      <dgm:t>
        <a:bodyPr/>
        <a:lstStyle/>
        <a:p>
          <a:r>
            <a:rPr lang="en-US"/>
            <a:t>Step 4 – Unrated uses a Mapped Rating based on Sector</a:t>
          </a:r>
        </a:p>
      </dgm:t>
    </dgm:pt>
    <dgm:pt modelId="{1461B194-2CB3-4E98-904F-8C2157C1A19E}" type="parTrans" cxnId="{C8B28794-8546-432B-9396-BE446979EDE6}">
      <dgm:prSet/>
      <dgm:spPr/>
      <dgm:t>
        <a:bodyPr/>
        <a:lstStyle/>
        <a:p>
          <a:endParaRPr lang="en-US"/>
        </a:p>
      </dgm:t>
    </dgm:pt>
    <dgm:pt modelId="{9CA01B01-5599-49EF-81D7-8D2E8555B3A1}" type="sibTrans" cxnId="{C8B28794-8546-432B-9396-BE446979EDE6}">
      <dgm:prSet/>
      <dgm:spPr/>
      <dgm:t>
        <a:bodyPr/>
        <a:lstStyle/>
        <a:p>
          <a:endParaRPr lang="en-US"/>
        </a:p>
      </dgm:t>
    </dgm:pt>
    <dgm:pt modelId="{110E0C69-B551-4144-AF70-DC463D840A2E}" type="pres">
      <dgm:prSet presAssocID="{86195334-5C8D-428F-8171-FD8AA00C7E41}" presName="Name0" presStyleCnt="0">
        <dgm:presLayoutVars>
          <dgm:dir/>
          <dgm:resizeHandles val="exact"/>
        </dgm:presLayoutVars>
      </dgm:prSet>
      <dgm:spPr/>
    </dgm:pt>
    <dgm:pt modelId="{2C6932E1-B216-4793-8493-E924F13C6CA4}" type="pres">
      <dgm:prSet presAssocID="{13D9E034-2F16-46F7-A642-32BA2C1BFDD2}" presName="node" presStyleLbl="node1" presStyleIdx="0" presStyleCnt="4" custLinFactNeighborX="-8674" custLinFactNeighborY="0">
        <dgm:presLayoutVars>
          <dgm:bulletEnabled val="1"/>
        </dgm:presLayoutVars>
      </dgm:prSet>
      <dgm:spPr/>
    </dgm:pt>
    <dgm:pt modelId="{FD6696DD-1B07-4875-8C07-9E62BD65D046}" type="pres">
      <dgm:prSet presAssocID="{A519C90A-9F69-4EA8-A801-46774AAD489C}" presName="sibTrans" presStyleLbl="sibTrans2D1" presStyleIdx="0" presStyleCnt="3"/>
      <dgm:spPr/>
    </dgm:pt>
    <dgm:pt modelId="{F6E20240-6E19-4FAB-ADD1-08FF407F5059}" type="pres">
      <dgm:prSet presAssocID="{A519C90A-9F69-4EA8-A801-46774AAD489C}" presName="connectorText" presStyleLbl="sibTrans2D1" presStyleIdx="0" presStyleCnt="3"/>
      <dgm:spPr/>
    </dgm:pt>
    <dgm:pt modelId="{F72132A8-3E39-4008-B0D2-B1FEFADCF1DF}" type="pres">
      <dgm:prSet presAssocID="{BBCAC575-BF8E-41EE-B1C9-2D51D05DF67F}" presName="node" presStyleLbl="node1" presStyleIdx="1" presStyleCnt="4">
        <dgm:presLayoutVars>
          <dgm:bulletEnabled val="1"/>
        </dgm:presLayoutVars>
      </dgm:prSet>
      <dgm:spPr/>
    </dgm:pt>
    <dgm:pt modelId="{C95E09FC-FC73-4CEE-B5BF-2D2278CBCC28}" type="pres">
      <dgm:prSet presAssocID="{C695E58D-0781-4BEE-863A-0D3B787C4D71}" presName="sibTrans" presStyleLbl="sibTrans2D1" presStyleIdx="1" presStyleCnt="3"/>
      <dgm:spPr/>
    </dgm:pt>
    <dgm:pt modelId="{A64F3B06-863A-42CC-89BC-8A5763BD9562}" type="pres">
      <dgm:prSet presAssocID="{C695E58D-0781-4BEE-863A-0D3B787C4D71}" presName="connectorText" presStyleLbl="sibTrans2D1" presStyleIdx="1" presStyleCnt="3"/>
      <dgm:spPr/>
    </dgm:pt>
    <dgm:pt modelId="{A0201AA8-981B-415E-8485-A817C5A36FDC}" type="pres">
      <dgm:prSet presAssocID="{DA6CEA6F-FF43-49D5-BE9A-51AF8AEC281C}" presName="node" presStyleLbl="node1" presStyleIdx="2" presStyleCnt="4">
        <dgm:presLayoutVars>
          <dgm:bulletEnabled val="1"/>
        </dgm:presLayoutVars>
      </dgm:prSet>
      <dgm:spPr/>
    </dgm:pt>
    <dgm:pt modelId="{A041CA48-A2B1-489A-9844-A9689AF32B14}" type="pres">
      <dgm:prSet presAssocID="{C054C4EA-9B6F-49E6-BB66-23BA8D57272E}" presName="sibTrans" presStyleLbl="sibTrans2D1" presStyleIdx="2" presStyleCnt="3"/>
      <dgm:spPr/>
    </dgm:pt>
    <dgm:pt modelId="{DE7EF327-327D-4288-9C01-343B3C9CE387}" type="pres">
      <dgm:prSet presAssocID="{C054C4EA-9B6F-49E6-BB66-23BA8D57272E}" presName="connectorText" presStyleLbl="sibTrans2D1" presStyleIdx="2" presStyleCnt="3"/>
      <dgm:spPr/>
    </dgm:pt>
    <dgm:pt modelId="{EB10BAAA-E91A-4402-A1AD-BE7B36637827}" type="pres">
      <dgm:prSet presAssocID="{5753B909-69D7-43B1-920B-FBEB1160B533}" presName="node" presStyleLbl="node1" presStyleIdx="3" presStyleCnt="4">
        <dgm:presLayoutVars>
          <dgm:bulletEnabled val="1"/>
        </dgm:presLayoutVars>
      </dgm:prSet>
      <dgm:spPr/>
    </dgm:pt>
  </dgm:ptLst>
  <dgm:cxnLst>
    <dgm:cxn modelId="{4FEED612-F07B-498B-8EAD-52FD1CD1CC08}" type="presOf" srcId="{BBCAC575-BF8E-41EE-B1C9-2D51D05DF67F}" destId="{F72132A8-3E39-4008-B0D2-B1FEFADCF1DF}" srcOrd="0" destOrd="0" presId="urn:microsoft.com/office/officeart/2005/8/layout/process1"/>
    <dgm:cxn modelId="{3EA4D45E-08B8-4FC4-B4A4-AA916C79EBB1}" type="presOf" srcId="{5753B909-69D7-43B1-920B-FBEB1160B533}" destId="{EB10BAAA-E91A-4402-A1AD-BE7B36637827}" srcOrd="0" destOrd="0" presId="urn:microsoft.com/office/officeart/2005/8/layout/process1"/>
    <dgm:cxn modelId="{ADED2D66-5C39-401F-8D15-BBA4D512F086}" type="presOf" srcId="{C054C4EA-9B6F-49E6-BB66-23BA8D57272E}" destId="{DE7EF327-327D-4288-9C01-343B3C9CE387}" srcOrd="1" destOrd="0" presId="urn:microsoft.com/office/officeart/2005/8/layout/process1"/>
    <dgm:cxn modelId="{53407D4D-6BE6-4C31-9122-458110ECEA8C}" type="presOf" srcId="{86195334-5C8D-428F-8171-FD8AA00C7E41}" destId="{110E0C69-B551-4144-AF70-DC463D840A2E}" srcOrd="0" destOrd="0" presId="urn:microsoft.com/office/officeart/2005/8/layout/process1"/>
    <dgm:cxn modelId="{02797475-F2D6-4A94-ADB5-0C6920B7E0BC}" type="presOf" srcId="{C695E58D-0781-4BEE-863A-0D3B787C4D71}" destId="{C95E09FC-FC73-4CEE-B5BF-2D2278CBCC28}" srcOrd="0" destOrd="0" presId="urn:microsoft.com/office/officeart/2005/8/layout/process1"/>
    <dgm:cxn modelId="{98FA5855-6E58-461B-AACF-B4D916B1AD4B}" type="presOf" srcId="{13D9E034-2F16-46F7-A642-32BA2C1BFDD2}" destId="{2C6932E1-B216-4793-8493-E924F13C6CA4}" srcOrd="0" destOrd="0" presId="urn:microsoft.com/office/officeart/2005/8/layout/process1"/>
    <dgm:cxn modelId="{0245F359-7146-478E-BD8E-618C25A1988F}" type="presOf" srcId="{C054C4EA-9B6F-49E6-BB66-23BA8D57272E}" destId="{A041CA48-A2B1-489A-9844-A9689AF32B14}" srcOrd="0" destOrd="0" presId="urn:microsoft.com/office/officeart/2005/8/layout/process1"/>
    <dgm:cxn modelId="{82956B5A-FA42-430D-8B9E-F9330607E803}" srcId="{86195334-5C8D-428F-8171-FD8AA00C7E41}" destId="{13D9E034-2F16-46F7-A642-32BA2C1BFDD2}" srcOrd="0" destOrd="0" parTransId="{2B6F273F-1120-494B-B914-0079D5D59DFC}" sibTransId="{A519C90A-9F69-4EA8-A801-46774AAD489C}"/>
    <dgm:cxn modelId="{3A87A47A-C272-411B-9F68-11A7E16F7C78}" type="presOf" srcId="{DA6CEA6F-FF43-49D5-BE9A-51AF8AEC281C}" destId="{A0201AA8-981B-415E-8485-A817C5A36FDC}" srcOrd="0" destOrd="0" presId="urn:microsoft.com/office/officeart/2005/8/layout/process1"/>
    <dgm:cxn modelId="{7F79927B-E0B8-4C22-A8F5-6A54B2F65FA4}" type="presOf" srcId="{A519C90A-9F69-4EA8-A801-46774AAD489C}" destId="{FD6696DD-1B07-4875-8C07-9E62BD65D046}" srcOrd="0" destOrd="0" presId="urn:microsoft.com/office/officeart/2005/8/layout/process1"/>
    <dgm:cxn modelId="{E0FFAC80-C3C5-4F7B-AEDD-4D7B7435CF88}" srcId="{86195334-5C8D-428F-8171-FD8AA00C7E41}" destId="{BBCAC575-BF8E-41EE-B1C9-2D51D05DF67F}" srcOrd="1" destOrd="0" parTransId="{A9F9612E-11DE-42A5-A199-E0F1497B0B74}" sibTransId="{C695E58D-0781-4BEE-863A-0D3B787C4D71}"/>
    <dgm:cxn modelId="{C8B28794-8546-432B-9396-BE446979EDE6}" srcId="{86195334-5C8D-428F-8171-FD8AA00C7E41}" destId="{5753B909-69D7-43B1-920B-FBEB1160B533}" srcOrd="3" destOrd="0" parTransId="{1461B194-2CB3-4E98-904F-8C2157C1A19E}" sibTransId="{9CA01B01-5599-49EF-81D7-8D2E8555B3A1}"/>
    <dgm:cxn modelId="{39733DBE-237E-492F-8A11-39A4D82CE788}" srcId="{86195334-5C8D-428F-8171-FD8AA00C7E41}" destId="{DA6CEA6F-FF43-49D5-BE9A-51AF8AEC281C}" srcOrd="2" destOrd="0" parTransId="{C6979844-A11B-4859-A804-32C9D40F4096}" sibTransId="{C054C4EA-9B6F-49E6-BB66-23BA8D57272E}"/>
    <dgm:cxn modelId="{CDB1C2D9-2CE3-4B22-93CB-4ABF5234328D}" type="presOf" srcId="{C695E58D-0781-4BEE-863A-0D3B787C4D71}" destId="{A64F3B06-863A-42CC-89BC-8A5763BD9562}" srcOrd="1" destOrd="0" presId="urn:microsoft.com/office/officeart/2005/8/layout/process1"/>
    <dgm:cxn modelId="{C2E08AF9-5895-4682-97F9-B8FC2CD9AB83}" type="presOf" srcId="{A519C90A-9F69-4EA8-A801-46774AAD489C}" destId="{F6E20240-6E19-4FAB-ADD1-08FF407F5059}" srcOrd="1" destOrd="0" presId="urn:microsoft.com/office/officeart/2005/8/layout/process1"/>
    <dgm:cxn modelId="{DB0848A9-845D-4F87-A1C8-FE5C0474DC31}" type="presParOf" srcId="{110E0C69-B551-4144-AF70-DC463D840A2E}" destId="{2C6932E1-B216-4793-8493-E924F13C6CA4}" srcOrd="0" destOrd="0" presId="urn:microsoft.com/office/officeart/2005/8/layout/process1"/>
    <dgm:cxn modelId="{8EF96C30-BB6E-4A1F-951A-0111BF4681E2}" type="presParOf" srcId="{110E0C69-B551-4144-AF70-DC463D840A2E}" destId="{FD6696DD-1B07-4875-8C07-9E62BD65D046}" srcOrd="1" destOrd="0" presId="urn:microsoft.com/office/officeart/2005/8/layout/process1"/>
    <dgm:cxn modelId="{54AE2D30-83C8-43CF-BBA9-2CCEA472FC01}" type="presParOf" srcId="{FD6696DD-1B07-4875-8C07-9E62BD65D046}" destId="{F6E20240-6E19-4FAB-ADD1-08FF407F5059}" srcOrd="0" destOrd="0" presId="urn:microsoft.com/office/officeart/2005/8/layout/process1"/>
    <dgm:cxn modelId="{291318AA-BBF3-4B6C-99C4-E52DA0B2BFD5}" type="presParOf" srcId="{110E0C69-B551-4144-AF70-DC463D840A2E}" destId="{F72132A8-3E39-4008-B0D2-B1FEFADCF1DF}" srcOrd="2" destOrd="0" presId="urn:microsoft.com/office/officeart/2005/8/layout/process1"/>
    <dgm:cxn modelId="{A0717E8A-D887-45C1-B3F7-11A6C05CE269}" type="presParOf" srcId="{110E0C69-B551-4144-AF70-DC463D840A2E}" destId="{C95E09FC-FC73-4CEE-B5BF-2D2278CBCC28}" srcOrd="3" destOrd="0" presId="urn:microsoft.com/office/officeart/2005/8/layout/process1"/>
    <dgm:cxn modelId="{0AD8C9C1-CAFC-4E21-97B6-6286DB662D37}" type="presParOf" srcId="{C95E09FC-FC73-4CEE-B5BF-2D2278CBCC28}" destId="{A64F3B06-863A-42CC-89BC-8A5763BD9562}" srcOrd="0" destOrd="0" presId="urn:microsoft.com/office/officeart/2005/8/layout/process1"/>
    <dgm:cxn modelId="{0C39E78B-C22E-4494-9D0F-9E55694880B9}" type="presParOf" srcId="{110E0C69-B551-4144-AF70-DC463D840A2E}" destId="{A0201AA8-981B-415E-8485-A817C5A36FDC}" srcOrd="4" destOrd="0" presId="urn:microsoft.com/office/officeart/2005/8/layout/process1"/>
    <dgm:cxn modelId="{0CF588C5-907D-444C-B932-C035143FBD5C}" type="presParOf" srcId="{110E0C69-B551-4144-AF70-DC463D840A2E}" destId="{A041CA48-A2B1-489A-9844-A9689AF32B14}" srcOrd="5" destOrd="0" presId="urn:microsoft.com/office/officeart/2005/8/layout/process1"/>
    <dgm:cxn modelId="{CB8875F6-961E-430D-974A-38C715122D03}" type="presParOf" srcId="{A041CA48-A2B1-489A-9844-A9689AF32B14}" destId="{DE7EF327-327D-4288-9C01-343B3C9CE387}" srcOrd="0" destOrd="0" presId="urn:microsoft.com/office/officeart/2005/8/layout/process1"/>
    <dgm:cxn modelId="{1478EABF-C37B-4DF2-B492-9CCE79806CF7}" type="presParOf" srcId="{110E0C69-B551-4144-AF70-DC463D840A2E}" destId="{EB10BAAA-E91A-4402-A1AD-BE7B36637827}"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13CC20-002D-4B74-A968-DE173CC017A1}" type="doc">
      <dgm:prSet loTypeId="urn:microsoft.com/office/officeart/2005/8/layout/vProcess5" loCatId="process" qsTypeId="urn:microsoft.com/office/officeart/2005/8/quickstyle/simple1" qsCatId="simple" csTypeId="urn:microsoft.com/office/officeart/2005/8/colors/accent2_2" csCatId="accent2" phldr="1"/>
      <dgm:spPr/>
      <dgm:t>
        <a:bodyPr/>
        <a:lstStyle/>
        <a:p>
          <a:endParaRPr lang="en-US"/>
        </a:p>
      </dgm:t>
    </dgm:pt>
    <dgm:pt modelId="{A3D6B104-A77C-43C3-B21D-56A809E8A5A4}">
      <dgm:prSet/>
      <dgm:spPr/>
      <dgm:t>
        <a:bodyPr/>
        <a:lstStyle/>
        <a:p>
          <a:r>
            <a:rPr lang="en-US"/>
            <a:t>Diversification needs to be allocated for management decision making exercises such as product pricing and portfolio management</a:t>
          </a:r>
        </a:p>
      </dgm:t>
    </dgm:pt>
    <dgm:pt modelId="{ACCD9AF3-8720-4960-A81C-6C9DA84D93A7}" type="parTrans" cxnId="{FFD728F1-3073-4817-B6DA-5963B464C41C}">
      <dgm:prSet/>
      <dgm:spPr/>
      <dgm:t>
        <a:bodyPr/>
        <a:lstStyle/>
        <a:p>
          <a:endParaRPr lang="en-US"/>
        </a:p>
      </dgm:t>
    </dgm:pt>
    <dgm:pt modelId="{BA7CD920-F388-48F7-84DB-1C8BA0BBD1B1}" type="sibTrans" cxnId="{FFD728F1-3073-4817-B6DA-5963B464C41C}">
      <dgm:prSet/>
      <dgm:spPr/>
      <dgm:t>
        <a:bodyPr/>
        <a:lstStyle/>
        <a:p>
          <a:endParaRPr lang="en-US"/>
        </a:p>
      </dgm:t>
    </dgm:pt>
    <dgm:pt modelId="{D71A0144-598F-4EE0-A1EE-BBE20BDC6EF3}">
      <dgm:prSet/>
      <dgm:spPr/>
      <dgm:t>
        <a:bodyPr/>
        <a:lstStyle/>
        <a:p>
          <a:r>
            <a:rPr lang="en-US" dirty="0"/>
            <a:t>I recommend a ‘dollar diversification factor allocation’ methodology, akin to hedging </a:t>
          </a:r>
          <a:r>
            <a:rPr lang="en-US" dirty="0" err="1"/>
            <a:t>greeks</a:t>
          </a:r>
          <a:endParaRPr lang="en-US" dirty="0"/>
        </a:p>
      </dgm:t>
    </dgm:pt>
    <dgm:pt modelId="{EA98ADDE-E14D-4017-9C5D-B6E59920E7B8}" type="parTrans" cxnId="{1F6A0218-DFDB-48DA-B8CD-0FC0D7FDF0A3}">
      <dgm:prSet/>
      <dgm:spPr/>
      <dgm:t>
        <a:bodyPr/>
        <a:lstStyle/>
        <a:p>
          <a:endParaRPr lang="en-US"/>
        </a:p>
      </dgm:t>
    </dgm:pt>
    <dgm:pt modelId="{FB89D15B-4372-4EE8-937C-B6BED6E17921}" type="sibTrans" cxnId="{1F6A0218-DFDB-48DA-B8CD-0FC0D7FDF0A3}">
      <dgm:prSet/>
      <dgm:spPr/>
      <dgm:t>
        <a:bodyPr/>
        <a:lstStyle/>
        <a:p>
          <a:endParaRPr lang="en-US"/>
        </a:p>
      </dgm:t>
    </dgm:pt>
    <dgm:pt modelId="{DB4B953F-1545-4E03-B43F-FDFB5E3276D6}">
      <dgm:prSet/>
      <dgm:spPr/>
      <dgm:t>
        <a:bodyPr/>
        <a:lstStyle/>
        <a:p>
          <a:r>
            <a:rPr lang="en-US"/>
            <a:t>For each risk factor calculate (A – B) / C where</a:t>
          </a:r>
        </a:p>
      </dgm:t>
    </dgm:pt>
    <dgm:pt modelId="{3F851131-FDC3-48C3-912F-F6997A15AE90}" type="parTrans" cxnId="{3B5C8766-C44F-46ED-9440-D763E58AD799}">
      <dgm:prSet/>
      <dgm:spPr/>
      <dgm:t>
        <a:bodyPr/>
        <a:lstStyle/>
        <a:p>
          <a:endParaRPr lang="en-US"/>
        </a:p>
      </dgm:t>
    </dgm:pt>
    <dgm:pt modelId="{8A650400-0065-47AB-BE3E-0600027E2CD7}" type="sibTrans" cxnId="{3B5C8766-C44F-46ED-9440-D763E58AD799}">
      <dgm:prSet/>
      <dgm:spPr/>
      <dgm:t>
        <a:bodyPr/>
        <a:lstStyle/>
        <a:p>
          <a:endParaRPr lang="en-US"/>
        </a:p>
      </dgm:t>
    </dgm:pt>
    <dgm:pt modelId="{09ACA0E1-500D-4F7B-A5D9-F98BE575F127}">
      <dgm:prSet/>
      <dgm:spPr/>
      <dgm:t>
        <a:bodyPr/>
        <a:lstStyle/>
        <a:p>
          <a:r>
            <a:rPr lang="en-US"/>
            <a:t>C = Amount of pre-diversification required capital added</a:t>
          </a:r>
        </a:p>
      </dgm:t>
    </dgm:pt>
    <dgm:pt modelId="{191AE7E8-D8A7-4F42-87AC-F12A056C449B}" type="parTrans" cxnId="{B5A70F82-A6DF-4372-B4A8-25AAA7003CDD}">
      <dgm:prSet/>
      <dgm:spPr/>
      <dgm:t>
        <a:bodyPr/>
        <a:lstStyle/>
        <a:p>
          <a:endParaRPr lang="en-US"/>
        </a:p>
      </dgm:t>
    </dgm:pt>
    <dgm:pt modelId="{DFCB8021-45DA-4A81-9BCE-21F1A26EE794}" type="sibTrans" cxnId="{B5A70F82-A6DF-4372-B4A8-25AAA7003CDD}">
      <dgm:prSet/>
      <dgm:spPr/>
      <dgm:t>
        <a:bodyPr/>
        <a:lstStyle/>
        <a:p>
          <a:endParaRPr lang="en-US"/>
        </a:p>
      </dgm:t>
    </dgm:pt>
    <dgm:pt modelId="{16AFA53C-8441-4326-8A13-8B3AA8E258C2}">
      <dgm:prSet/>
      <dgm:spPr/>
      <dgm:t>
        <a:bodyPr/>
        <a:lstStyle/>
        <a:p>
          <a:r>
            <a:rPr lang="en-US"/>
            <a:t>(A – B) = Impact on after-diversification required capital</a:t>
          </a:r>
        </a:p>
      </dgm:t>
    </dgm:pt>
    <dgm:pt modelId="{B8D84BB1-9516-43EF-BD66-0D251C58AECF}" type="parTrans" cxnId="{4540F9BF-D191-4630-8501-15CC9EC2664D}">
      <dgm:prSet/>
      <dgm:spPr/>
      <dgm:t>
        <a:bodyPr/>
        <a:lstStyle/>
        <a:p>
          <a:endParaRPr lang="en-US"/>
        </a:p>
      </dgm:t>
    </dgm:pt>
    <dgm:pt modelId="{31DF2932-7BBE-4C67-963B-AF3A3CD6813E}" type="sibTrans" cxnId="{4540F9BF-D191-4630-8501-15CC9EC2664D}">
      <dgm:prSet/>
      <dgm:spPr/>
      <dgm:t>
        <a:bodyPr/>
        <a:lstStyle/>
        <a:p>
          <a:endParaRPr lang="en-US"/>
        </a:p>
      </dgm:t>
    </dgm:pt>
    <dgm:pt modelId="{7B91AF30-1147-42DA-8B59-A176B4D9C536}">
      <dgm:prSet/>
      <dgm:spPr/>
      <dgm:t>
        <a:bodyPr/>
        <a:lstStyle/>
        <a:p>
          <a:r>
            <a:rPr lang="en-US" dirty="0"/>
            <a:t>Useful for internal incremental analysis, less useful for large scale restructures or M&amp;A</a:t>
          </a:r>
        </a:p>
      </dgm:t>
    </dgm:pt>
    <dgm:pt modelId="{CB02BF7C-7E8A-4C8B-BDBB-D7064CFB0EBA}" type="parTrans" cxnId="{A2CE9A5C-0299-4458-82DB-6D81EE322C91}">
      <dgm:prSet/>
      <dgm:spPr/>
      <dgm:t>
        <a:bodyPr/>
        <a:lstStyle/>
        <a:p>
          <a:endParaRPr lang="en-US"/>
        </a:p>
      </dgm:t>
    </dgm:pt>
    <dgm:pt modelId="{C7F7245A-2CC1-4439-A4A4-1B8BA1481269}" type="sibTrans" cxnId="{A2CE9A5C-0299-4458-82DB-6D81EE322C91}">
      <dgm:prSet/>
      <dgm:spPr/>
      <dgm:t>
        <a:bodyPr/>
        <a:lstStyle/>
        <a:p>
          <a:endParaRPr lang="en-US"/>
        </a:p>
      </dgm:t>
    </dgm:pt>
    <dgm:pt modelId="{7BFB5FEE-D778-40B8-B9DC-18004D970FDE}" type="pres">
      <dgm:prSet presAssocID="{AD13CC20-002D-4B74-A968-DE173CC017A1}" presName="outerComposite" presStyleCnt="0">
        <dgm:presLayoutVars>
          <dgm:chMax val="5"/>
          <dgm:dir/>
          <dgm:resizeHandles val="exact"/>
        </dgm:presLayoutVars>
      </dgm:prSet>
      <dgm:spPr/>
    </dgm:pt>
    <dgm:pt modelId="{ED718818-6D26-48CE-A134-072135EC48F9}" type="pres">
      <dgm:prSet presAssocID="{AD13CC20-002D-4B74-A968-DE173CC017A1}" presName="dummyMaxCanvas" presStyleCnt="0">
        <dgm:presLayoutVars/>
      </dgm:prSet>
      <dgm:spPr/>
    </dgm:pt>
    <dgm:pt modelId="{37607377-FD34-4CA0-8713-F3463E1710A4}" type="pres">
      <dgm:prSet presAssocID="{AD13CC20-002D-4B74-A968-DE173CC017A1}" presName="FourNodes_1" presStyleLbl="node1" presStyleIdx="0" presStyleCnt="4">
        <dgm:presLayoutVars>
          <dgm:bulletEnabled val="1"/>
        </dgm:presLayoutVars>
      </dgm:prSet>
      <dgm:spPr/>
    </dgm:pt>
    <dgm:pt modelId="{D6798A2B-E091-44F5-8465-6EDF2957DAD8}" type="pres">
      <dgm:prSet presAssocID="{AD13CC20-002D-4B74-A968-DE173CC017A1}" presName="FourNodes_2" presStyleLbl="node1" presStyleIdx="1" presStyleCnt="4">
        <dgm:presLayoutVars>
          <dgm:bulletEnabled val="1"/>
        </dgm:presLayoutVars>
      </dgm:prSet>
      <dgm:spPr/>
    </dgm:pt>
    <dgm:pt modelId="{3483EE1E-34F9-4B7C-BF3E-46FD87A88EC9}" type="pres">
      <dgm:prSet presAssocID="{AD13CC20-002D-4B74-A968-DE173CC017A1}" presName="FourNodes_3" presStyleLbl="node1" presStyleIdx="2" presStyleCnt="4">
        <dgm:presLayoutVars>
          <dgm:bulletEnabled val="1"/>
        </dgm:presLayoutVars>
      </dgm:prSet>
      <dgm:spPr/>
    </dgm:pt>
    <dgm:pt modelId="{E2036AE0-2AD0-4956-9196-D6A60E97B6CD}" type="pres">
      <dgm:prSet presAssocID="{AD13CC20-002D-4B74-A968-DE173CC017A1}" presName="FourNodes_4" presStyleLbl="node1" presStyleIdx="3" presStyleCnt="4">
        <dgm:presLayoutVars>
          <dgm:bulletEnabled val="1"/>
        </dgm:presLayoutVars>
      </dgm:prSet>
      <dgm:spPr/>
    </dgm:pt>
    <dgm:pt modelId="{83CC0D94-1962-4076-82FB-5AD7386F4FAD}" type="pres">
      <dgm:prSet presAssocID="{AD13CC20-002D-4B74-A968-DE173CC017A1}" presName="FourConn_1-2" presStyleLbl="fgAccFollowNode1" presStyleIdx="0" presStyleCnt="3">
        <dgm:presLayoutVars>
          <dgm:bulletEnabled val="1"/>
        </dgm:presLayoutVars>
      </dgm:prSet>
      <dgm:spPr/>
    </dgm:pt>
    <dgm:pt modelId="{92751142-AFCF-4AAA-AE39-1CAFDBDF7859}" type="pres">
      <dgm:prSet presAssocID="{AD13CC20-002D-4B74-A968-DE173CC017A1}" presName="FourConn_2-3" presStyleLbl="fgAccFollowNode1" presStyleIdx="1" presStyleCnt="3">
        <dgm:presLayoutVars>
          <dgm:bulletEnabled val="1"/>
        </dgm:presLayoutVars>
      </dgm:prSet>
      <dgm:spPr/>
    </dgm:pt>
    <dgm:pt modelId="{CC6ED24B-4355-4540-B2EA-F677EFFE7F6E}" type="pres">
      <dgm:prSet presAssocID="{AD13CC20-002D-4B74-A968-DE173CC017A1}" presName="FourConn_3-4" presStyleLbl="fgAccFollowNode1" presStyleIdx="2" presStyleCnt="3">
        <dgm:presLayoutVars>
          <dgm:bulletEnabled val="1"/>
        </dgm:presLayoutVars>
      </dgm:prSet>
      <dgm:spPr/>
    </dgm:pt>
    <dgm:pt modelId="{15D0ADF1-9598-4E05-A84E-AD32214437A9}" type="pres">
      <dgm:prSet presAssocID="{AD13CC20-002D-4B74-A968-DE173CC017A1}" presName="FourNodes_1_text" presStyleLbl="node1" presStyleIdx="3" presStyleCnt="4">
        <dgm:presLayoutVars>
          <dgm:bulletEnabled val="1"/>
        </dgm:presLayoutVars>
      </dgm:prSet>
      <dgm:spPr/>
    </dgm:pt>
    <dgm:pt modelId="{BB616D35-A123-4059-977A-48F4D2A2EFCB}" type="pres">
      <dgm:prSet presAssocID="{AD13CC20-002D-4B74-A968-DE173CC017A1}" presName="FourNodes_2_text" presStyleLbl="node1" presStyleIdx="3" presStyleCnt="4">
        <dgm:presLayoutVars>
          <dgm:bulletEnabled val="1"/>
        </dgm:presLayoutVars>
      </dgm:prSet>
      <dgm:spPr/>
    </dgm:pt>
    <dgm:pt modelId="{E5E95951-8F83-41B4-8997-968E35DD9023}" type="pres">
      <dgm:prSet presAssocID="{AD13CC20-002D-4B74-A968-DE173CC017A1}" presName="FourNodes_3_text" presStyleLbl="node1" presStyleIdx="3" presStyleCnt="4">
        <dgm:presLayoutVars>
          <dgm:bulletEnabled val="1"/>
        </dgm:presLayoutVars>
      </dgm:prSet>
      <dgm:spPr/>
    </dgm:pt>
    <dgm:pt modelId="{EBA260D0-EC8D-45CD-BB69-648E3C44763F}" type="pres">
      <dgm:prSet presAssocID="{AD13CC20-002D-4B74-A968-DE173CC017A1}" presName="FourNodes_4_text" presStyleLbl="node1" presStyleIdx="3" presStyleCnt="4">
        <dgm:presLayoutVars>
          <dgm:bulletEnabled val="1"/>
        </dgm:presLayoutVars>
      </dgm:prSet>
      <dgm:spPr/>
    </dgm:pt>
  </dgm:ptLst>
  <dgm:cxnLst>
    <dgm:cxn modelId="{1F6A0218-DFDB-48DA-B8CD-0FC0D7FDF0A3}" srcId="{AD13CC20-002D-4B74-A968-DE173CC017A1}" destId="{D71A0144-598F-4EE0-A1EE-BBE20BDC6EF3}" srcOrd="1" destOrd="0" parTransId="{EA98ADDE-E14D-4017-9C5D-B6E59920E7B8}" sibTransId="{FB89D15B-4372-4EE8-937C-B6BED6E17921}"/>
    <dgm:cxn modelId="{6D342119-6D74-42C7-980A-36F19A1A54E9}" type="presOf" srcId="{D71A0144-598F-4EE0-A1EE-BBE20BDC6EF3}" destId="{D6798A2B-E091-44F5-8465-6EDF2957DAD8}" srcOrd="0" destOrd="0" presId="urn:microsoft.com/office/officeart/2005/8/layout/vProcess5"/>
    <dgm:cxn modelId="{D4CC7526-12F4-4400-BFFB-B2E66624BD06}" type="presOf" srcId="{BA7CD920-F388-48F7-84DB-1C8BA0BBD1B1}" destId="{83CC0D94-1962-4076-82FB-5AD7386F4FAD}" srcOrd="0" destOrd="0" presId="urn:microsoft.com/office/officeart/2005/8/layout/vProcess5"/>
    <dgm:cxn modelId="{1E67FA37-B491-40E9-8463-F357F0A2A583}" type="presOf" srcId="{7B91AF30-1147-42DA-8B59-A176B4D9C536}" destId="{E2036AE0-2AD0-4956-9196-D6A60E97B6CD}" srcOrd="0" destOrd="0" presId="urn:microsoft.com/office/officeart/2005/8/layout/vProcess5"/>
    <dgm:cxn modelId="{346F953E-7507-41ED-92F4-25E53AFF32CF}" type="presOf" srcId="{AD13CC20-002D-4B74-A968-DE173CC017A1}" destId="{7BFB5FEE-D778-40B8-B9DC-18004D970FDE}" srcOrd="0" destOrd="0" presId="urn:microsoft.com/office/officeart/2005/8/layout/vProcess5"/>
    <dgm:cxn modelId="{A2CE9A5C-0299-4458-82DB-6D81EE322C91}" srcId="{AD13CC20-002D-4B74-A968-DE173CC017A1}" destId="{7B91AF30-1147-42DA-8B59-A176B4D9C536}" srcOrd="3" destOrd="0" parTransId="{CB02BF7C-7E8A-4C8B-BDBB-D7064CFB0EBA}" sibTransId="{C7F7245A-2CC1-4439-A4A4-1B8BA1481269}"/>
    <dgm:cxn modelId="{3B5C8766-C44F-46ED-9440-D763E58AD799}" srcId="{AD13CC20-002D-4B74-A968-DE173CC017A1}" destId="{DB4B953F-1545-4E03-B43F-FDFB5E3276D6}" srcOrd="2" destOrd="0" parTransId="{3F851131-FDC3-48C3-912F-F6997A15AE90}" sibTransId="{8A650400-0065-47AB-BE3E-0600027E2CD7}"/>
    <dgm:cxn modelId="{E416724B-C592-47D6-8FF5-BB5614D41AA0}" type="presOf" srcId="{FB89D15B-4372-4EE8-937C-B6BED6E17921}" destId="{92751142-AFCF-4AAA-AE39-1CAFDBDF7859}" srcOrd="0" destOrd="0" presId="urn:microsoft.com/office/officeart/2005/8/layout/vProcess5"/>
    <dgm:cxn modelId="{DE7CD76B-8E6A-4CAE-9553-02CE2544DECB}" type="presOf" srcId="{09ACA0E1-500D-4F7B-A5D9-F98BE575F127}" destId="{E5E95951-8F83-41B4-8997-968E35DD9023}" srcOrd="1" destOrd="1" presId="urn:microsoft.com/office/officeart/2005/8/layout/vProcess5"/>
    <dgm:cxn modelId="{34171C6F-880D-498D-9A1E-5B728B568DC9}" type="presOf" srcId="{16AFA53C-8441-4326-8A13-8B3AA8E258C2}" destId="{3483EE1E-34F9-4B7C-BF3E-46FD87A88EC9}" srcOrd="0" destOrd="2" presId="urn:microsoft.com/office/officeart/2005/8/layout/vProcess5"/>
    <dgm:cxn modelId="{8D401958-45CA-4D8F-A75B-AF1E87F39CD8}" type="presOf" srcId="{DB4B953F-1545-4E03-B43F-FDFB5E3276D6}" destId="{3483EE1E-34F9-4B7C-BF3E-46FD87A88EC9}" srcOrd="0" destOrd="0" presId="urn:microsoft.com/office/officeart/2005/8/layout/vProcess5"/>
    <dgm:cxn modelId="{2B7B837F-39A7-49BB-A58D-0E9DE81B69BF}" type="presOf" srcId="{16AFA53C-8441-4326-8A13-8B3AA8E258C2}" destId="{E5E95951-8F83-41B4-8997-968E35DD9023}" srcOrd="1" destOrd="2" presId="urn:microsoft.com/office/officeart/2005/8/layout/vProcess5"/>
    <dgm:cxn modelId="{B5A70F82-A6DF-4372-B4A8-25AAA7003CDD}" srcId="{DB4B953F-1545-4E03-B43F-FDFB5E3276D6}" destId="{09ACA0E1-500D-4F7B-A5D9-F98BE575F127}" srcOrd="0" destOrd="0" parTransId="{191AE7E8-D8A7-4F42-87AC-F12A056C449B}" sibTransId="{DFCB8021-45DA-4A81-9BCE-21F1A26EE794}"/>
    <dgm:cxn modelId="{5D6F6998-5332-4BDF-A63E-C61AD9069E3C}" type="presOf" srcId="{A3D6B104-A77C-43C3-B21D-56A809E8A5A4}" destId="{15D0ADF1-9598-4E05-A84E-AD32214437A9}" srcOrd="1" destOrd="0" presId="urn:microsoft.com/office/officeart/2005/8/layout/vProcess5"/>
    <dgm:cxn modelId="{4540F9BF-D191-4630-8501-15CC9EC2664D}" srcId="{DB4B953F-1545-4E03-B43F-FDFB5E3276D6}" destId="{16AFA53C-8441-4326-8A13-8B3AA8E258C2}" srcOrd="1" destOrd="0" parTransId="{B8D84BB1-9516-43EF-BD66-0D251C58AECF}" sibTransId="{31DF2932-7BBE-4C67-963B-AF3A3CD6813E}"/>
    <dgm:cxn modelId="{CAA27FC3-9FAF-4651-85D8-920DD009CEC4}" type="presOf" srcId="{D71A0144-598F-4EE0-A1EE-BBE20BDC6EF3}" destId="{BB616D35-A123-4059-977A-48F4D2A2EFCB}" srcOrd="1" destOrd="0" presId="urn:microsoft.com/office/officeart/2005/8/layout/vProcess5"/>
    <dgm:cxn modelId="{A4488FC8-C406-45AF-B593-DCB4DC23B5B2}" type="presOf" srcId="{8A650400-0065-47AB-BE3E-0600027E2CD7}" destId="{CC6ED24B-4355-4540-B2EA-F677EFFE7F6E}" srcOrd="0" destOrd="0" presId="urn:microsoft.com/office/officeart/2005/8/layout/vProcess5"/>
    <dgm:cxn modelId="{559268D8-8B61-4FC5-9E03-C642B9972C54}" type="presOf" srcId="{A3D6B104-A77C-43C3-B21D-56A809E8A5A4}" destId="{37607377-FD34-4CA0-8713-F3463E1710A4}" srcOrd="0" destOrd="0" presId="urn:microsoft.com/office/officeart/2005/8/layout/vProcess5"/>
    <dgm:cxn modelId="{6EC7C9E3-00D1-4E2F-8D8A-B4DC356C8379}" type="presOf" srcId="{DB4B953F-1545-4E03-B43F-FDFB5E3276D6}" destId="{E5E95951-8F83-41B4-8997-968E35DD9023}" srcOrd="1" destOrd="0" presId="urn:microsoft.com/office/officeart/2005/8/layout/vProcess5"/>
    <dgm:cxn modelId="{FFD728F1-3073-4817-B6DA-5963B464C41C}" srcId="{AD13CC20-002D-4B74-A968-DE173CC017A1}" destId="{A3D6B104-A77C-43C3-B21D-56A809E8A5A4}" srcOrd="0" destOrd="0" parTransId="{ACCD9AF3-8720-4960-A81C-6C9DA84D93A7}" sibTransId="{BA7CD920-F388-48F7-84DB-1C8BA0BBD1B1}"/>
    <dgm:cxn modelId="{698862F1-1B63-4C59-A2DE-0887A854A698}" type="presOf" srcId="{09ACA0E1-500D-4F7B-A5D9-F98BE575F127}" destId="{3483EE1E-34F9-4B7C-BF3E-46FD87A88EC9}" srcOrd="0" destOrd="1" presId="urn:microsoft.com/office/officeart/2005/8/layout/vProcess5"/>
    <dgm:cxn modelId="{A9028DF6-F56E-4DED-9905-8DAF5EF41275}" type="presOf" srcId="{7B91AF30-1147-42DA-8B59-A176B4D9C536}" destId="{EBA260D0-EC8D-45CD-BB69-648E3C44763F}" srcOrd="1" destOrd="0" presId="urn:microsoft.com/office/officeart/2005/8/layout/vProcess5"/>
    <dgm:cxn modelId="{BAB332E1-D3E1-4642-B136-5C9FBCB4DCE7}" type="presParOf" srcId="{7BFB5FEE-D778-40B8-B9DC-18004D970FDE}" destId="{ED718818-6D26-48CE-A134-072135EC48F9}" srcOrd="0" destOrd="0" presId="urn:microsoft.com/office/officeart/2005/8/layout/vProcess5"/>
    <dgm:cxn modelId="{AED1B64D-0D3D-4749-945C-F49BD529DA4D}" type="presParOf" srcId="{7BFB5FEE-D778-40B8-B9DC-18004D970FDE}" destId="{37607377-FD34-4CA0-8713-F3463E1710A4}" srcOrd="1" destOrd="0" presId="urn:microsoft.com/office/officeart/2005/8/layout/vProcess5"/>
    <dgm:cxn modelId="{94985A1D-A6F7-41C3-AF63-3BAF26C62097}" type="presParOf" srcId="{7BFB5FEE-D778-40B8-B9DC-18004D970FDE}" destId="{D6798A2B-E091-44F5-8465-6EDF2957DAD8}" srcOrd="2" destOrd="0" presId="urn:microsoft.com/office/officeart/2005/8/layout/vProcess5"/>
    <dgm:cxn modelId="{511D2F12-601E-4E63-8657-A864D61D9819}" type="presParOf" srcId="{7BFB5FEE-D778-40B8-B9DC-18004D970FDE}" destId="{3483EE1E-34F9-4B7C-BF3E-46FD87A88EC9}" srcOrd="3" destOrd="0" presId="urn:microsoft.com/office/officeart/2005/8/layout/vProcess5"/>
    <dgm:cxn modelId="{486E0595-10EA-4233-A53D-FEE96B61E1BE}" type="presParOf" srcId="{7BFB5FEE-D778-40B8-B9DC-18004D970FDE}" destId="{E2036AE0-2AD0-4956-9196-D6A60E97B6CD}" srcOrd="4" destOrd="0" presId="urn:microsoft.com/office/officeart/2005/8/layout/vProcess5"/>
    <dgm:cxn modelId="{85988C99-6B86-400F-AAFF-F4D0118C0473}" type="presParOf" srcId="{7BFB5FEE-D778-40B8-B9DC-18004D970FDE}" destId="{83CC0D94-1962-4076-82FB-5AD7386F4FAD}" srcOrd="5" destOrd="0" presId="urn:microsoft.com/office/officeart/2005/8/layout/vProcess5"/>
    <dgm:cxn modelId="{F7916C46-7BB1-486D-84BE-2A32EE23375E}" type="presParOf" srcId="{7BFB5FEE-D778-40B8-B9DC-18004D970FDE}" destId="{92751142-AFCF-4AAA-AE39-1CAFDBDF7859}" srcOrd="6" destOrd="0" presId="urn:microsoft.com/office/officeart/2005/8/layout/vProcess5"/>
    <dgm:cxn modelId="{7565AF4E-1B66-4DFF-89E7-6AF825389523}" type="presParOf" srcId="{7BFB5FEE-D778-40B8-B9DC-18004D970FDE}" destId="{CC6ED24B-4355-4540-B2EA-F677EFFE7F6E}" srcOrd="7" destOrd="0" presId="urn:microsoft.com/office/officeart/2005/8/layout/vProcess5"/>
    <dgm:cxn modelId="{18C5A9BF-72D9-439E-9CC9-695E6F6DACD1}" type="presParOf" srcId="{7BFB5FEE-D778-40B8-B9DC-18004D970FDE}" destId="{15D0ADF1-9598-4E05-A84E-AD32214437A9}" srcOrd="8" destOrd="0" presId="urn:microsoft.com/office/officeart/2005/8/layout/vProcess5"/>
    <dgm:cxn modelId="{FABFDD94-4EF5-458F-B353-81A70719558F}" type="presParOf" srcId="{7BFB5FEE-D778-40B8-B9DC-18004D970FDE}" destId="{BB616D35-A123-4059-977A-48F4D2A2EFCB}" srcOrd="9" destOrd="0" presId="urn:microsoft.com/office/officeart/2005/8/layout/vProcess5"/>
    <dgm:cxn modelId="{332BEF3B-0541-411C-9732-0D5F983ED6AE}" type="presParOf" srcId="{7BFB5FEE-D778-40B8-B9DC-18004D970FDE}" destId="{E5E95951-8F83-41B4-8997-968E35DD9023}" srcOrd="10" destOrd="0" presId="urn:microsoft.com/office/officeart/2005/8/layout/vProcess5"/>
    <dgm:cxn modelId="{B3542BEF-10C8-4CF9-9320-8E8A22D0F79A}" type="presParOf" srcId="{7BFB5FEE-D778-40B8-B9DC-18004D970FDE}" destId="{EBA260D0-EC8D-45CD-BB69-648E3C44763F}"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96C1CC9-0D88-49CF-A18A-DC99FC2475E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793A655-0163-4944-B7C3-8F380B33847B}">
      <dgm:prSet/>
      <dgm:spPr/>
      <dgm:t>
        <a:bodyPr/>
        <a:lstStyle/>
        <a:p>
          <a:r>
            <a:rPr lang="en-US"/>
            <a:t>Pros</a:t>
          </a:r>
        </a:p>
      </dgm:t>
    </dgm:pt>
    <dgm:pt modelId="{943864DE-69CA-44CE-88C7-9D7A0E275853}" type="parTrans" cxnId="{AA8A8AF3-30C0-4883-90A6-9373F3E04708}">
      <dgm:prSet/>
      <dgm:spPr/>
      <dgm:t>
        <a:bodyPr/>
        <a:lstStyle/>
        <a:p>
          <a:endParaRPr lang="en-US"/>
        </a:p>
      </dgm:t>
    </dgm:pt>
    <dgm:pt modelId="{CE604097-D70C-453C-9DC5-A4922E5F8D2C}" type="sibTrans" cxnId="{AA8A8AF3-30C0-4883-90A6-9373F3E04708}">
      <dgm:prSet/>
      <dgm:spPr/>
      <dgm:t>
        <a:bodyPr/>
        <a:lstStyle/>
        <a:p>
          <a:endParaRPr lang="en-US"/>
        </a:p>
      </dgm:t>
    </dgm:pt>
    <dgm:pt modelId="{33878B9F-8D54-41D0-AE18-DF751DEABAC1}">
      <dgm:prSet/>
      <dgm:spPr/>
      <dgm:t>
        <a:bodyPr/>
        <a:lstStyle/>
        <a:p>
          <a:r>
            <a:rPr lang="en-US" dirty="0"/>
            <a:t>Risk charges better aligned with underlying risk drivers</a:t>
          </a:r>
        </a:p>
      </dgm:t>
    </dgm:pt>
    <dgm:pt modelId="{0BD8236B-E117-46C3-B8B7-1533A7D3483B}" type="parTrans" cxnId="{DBAB8359-29FC-49AE-AED0-760763C619B9}">
      <dgm:prSet/>
      <dgm:spPr/>
      <dgm:t>
        <a:bodyPr/>
        <a:lstStyle/>
        <a:p>
          <a:endParaRPr lang="en-US"/>
        </a:p>
      </dgm:t>
    </dgm:pt>
    <dgm:pt modelId="{95134009-550F-43B0-959F-56D3F2BBE844}" type="sibTrans" cxnId="{DBAB8359-29FC-49AE-AED0-760763C619B9}">
      <dgm:prSet/>
      <dgm:spPr/>
      <dgm:t>
        <a:bodyPr/>
        <a:lstStyle/>
        <a:p>
          <a:endParaRPr lang="en-US"/>
        </a:p>
      </dgm:t>
    </dgm:pt>
    <dgm:pt modelId="{95466446-AB59-42B0-A01F-F01ED7F65BF3}">
      <dgm:prSet/>
      <dgm:spPr/>
      <dgm:t>
        <a:bodyPr/>
        <a:lstStyle/>
        <a:p>
          <a:r>
            <a:rPr lang="en-US" dirty="0"/>
            <a:t>Guidance allows for model to adapt over time</a:t>
          </a:r>
        </a:p>
      </dgm:t>
    </dgm:pt>
    <dgm:pt modelId="{11FB2B91-8AF2-432B-B0F0-46B3C0666335}" type="parTrans" cxnId="{D82FB4B8-282C-4AEA-B1AB-6667E98068CA}">
      <dgm:prSet/>
      <dgm:spPr/>
      <dgm:t>
        <a:bodyPr/>
        <a:lstStyle/>
        <a:p>
          <a:endParaRPr lang="en-US"/>
        </a:p>
      </dgm:t>
    </dgm:pt>
    <dgm:pt modelId="{792E150F-C2FD-4157-B237-812A2C657BA8}" type="sibTrans" cxnId="{D82FB4B8-282C-4AEA-B1AB-6667E98068CA}">
      <dgm:prSet/>
      <dgm:spPr/>
      <dgm:t>
        <a:bodyPr/>
        <a:lstStyle/>
        <a:p>
          <a:endParaRPr lang="en-US"/>
        </a:p>
      </dgm:t>
    </dgm:pt>
    <dgm:pt modelId="{D70F8B3E-6FEE-41BC-83A5-C331BE0AD642}">
      <dgm:prSet/>
      <dgm:spPr/>
      <dgm:t>
        <a:bodyPr/>
        <a:lstStyle/>
        <a:p>
          <a:r>
            <a:rPr lang="en-US" dirty="0"/>
            <a:t>Recognizes Life &amp; Non-Life diversification</a:t>
          </a:r>
        </a:p>
      </dgm:t>
    </dgm:pt>
    <dgm:pt modelId="{D54A7E6A-E117-4B2D-936C-626B1F6E2A5C}" type="parTrans" cxnId="{3DDB213C-24B2-4714-868F-69F4745B9B37}">
      <dgm:prSet/>
      <dgm:spPr/>
      <dgm:t>
        <a:bodyPr/>
        <a:lstStyle/>
        <a:p>
          <a:endParaRPr lang="en-US"/>
        </a:p>
      </dgm:t>
    </dgm:pt>
    <dgm:pt modelId="{93B3CD24-DCD8-4D3E-871F-49CEE12BC78B}" type="sibTrans" cxnId="{3DDB213C-24B2-4714-868F-69F4745B9B37}">
      <dgm:prSet/>
      <dgm:spPr/>
      <dgm:t>
        <a:bodyPr/>
        <a:lstStyle/>
        <a:p>
          <a:endParaRPr lang="en-US"/>
        </a:p>
      </dgm:t>
    </dgm:pt>
    <dgm:pt modelId="{9114BB9D-3377-414F-A5E6-F9C98D5506FB}">
      <dgm:prSet/>
      <dgm:spPr/>
      <dgm:t>
        <a:bodyPr/>
        <a:lstStyle/>
        <a:p>
          <a:r>
            <a:rPr lang="en-US" dirty="0"/>
            <a:t>Completely transparent</a:t>
          </a:r>
        </a:p>
      </dgm:t>
    </dgm:pt>
    <dgm:pt modelId="{665943DA-1814-47C7-A3E5-B347AB170BCB}" type="parTrans" cxnId="{0BAFBCA1-E953-42F5-AB50-D2563B9DB703}">
      <dgm:prSet/>
      <dgm:spPr/>
      <dgm:t>
        <a:bodyPr/>
        <a:lstStyle/>
        <a:p>
          <a:endParaRPr lang="en-US"/>
        </a:p>
      </dgm:t>
    </dgm:pt>
    <dgm:pt modelId="{B6093BA2-C09B-4CF6-9F63-24995D87F001}" type="sibTrans" cxnId="{0BAFBCA1-E953-42F5-AB50-D2563B9DB703}">
      <dgm:prSet/>
      <dgm:spPr/>
      <dgm:t>
        <a:bodyPr/>
        <a:lstStyle/>
        <a:p>
          <a:endParaRPr lang="en-US"/>
        </a:p>
      </dgm:t>
    </dgm:pt>
    <dgm:pt modelId="{1B69A8CD-9A75-4AC5-AFEB-33C31E4181E7}">
      <dgm:prSet/>
      <dgm:spPr/>
      <dgm:t>
        <a:bodyPr/>
        <a:lstStyle/>
        <a:p>
          <a:r>
            <a:rPr lang="en-US"/>
            <a:t>Cons</a:t>
          </a:r>
        </a:p>
      </dgm:t>
    </dgm:pt>
    <dgm:pt modelId="{A537CEF4-CC0D-4959-A0DE-CBF7BD1114C9}" type="parTrans" cxnId="{8D07187E-914F-48C0-AC17-DF67DD0B08C3}">
      <dgm:prSet/>
      <dgm:spPr/>
      <dgm:t>
        <a:bodyPr/>
        <a:lstStyle/>
        <a:p>
          <a:endParaRPr lang="en-US"/>
        </a:p>
      </dgm:t>
    </dgm:pt>
    <dgm:pt modelId="{20A51A82-537F-45F6-878E-22AA0596D593}" type="sibTrans" cxnId="{8D07187E-914F-48C0-AC17-DF67DD0B08C3}">
      <dgm:prSet/>
      <dgm:spPr/>
      <dgm:t>
        <a:bodyPr/>
        <a:lstStyle/>
        <a:p>
          <a:endParaRPr lang="en-US"/>
        </a:p>
      </dgm:t>
    </dgm:pt>
    <dgm:pt modelId="{CF9BD14A-874C-47AF-909C-3FF2F2AB94F7}">
      <dgm:prSet/>
      <dgm:spPr/>
      <dgm:t>
        <a:bodyPr/>
        <a:lstStyle/>
        <a:p>
          <a:r>
            <a:rPr lang="en-US" dirty="0"/>
            <a:t>Not enough guidance on implementation</a:t>
          </a:r>
        </a:p>
      </dgm:t>
    </dgm:pt>
    <dgm:pt modelId="{E049F83E-D46C-481D-A926-EECDF8F61216}" type="parTrans" cxnId="{FC31473D-9E80-4CD2-BC40-6C568F45AA35}">
      <dgm:prSet/>
      <dgm:spPr/>
      <dgm:t>
        <a:bodyPr/>
        <a:lstStyle/>
        <a:p>
          <a:endParaRPr lang="en-US"/>
        </a:p>
      </dgm:t>
    </dgm:pt>
    <dgm:pt modelId="{F1EB3055-C4DF-4421-91C2-779DAA75ED83}" type="sibTrans" cxnId="{FC31473D-9E80-4CD2-BC40-6C568F45AA35}">
      <dgm:prSet/>
      <dgm:spPr/>
      <dgm:t>
        <a:bodyPr/>
        <a:lstStyle/>
        <a:p>
          <a:endParaRPr lang="en-US"/>
        </a:p>
      </dgm:t>
    </dgm:pt>
    <dgm:pt modelId="{3B8BF6DB-C43A-4A0E-A725-ACB1B403460F}">
      <dgm:prSet/>
      <dgm:spPr/>
      <dgm:t>
        <a:bodyPr/>
        <a:lstStyle/>
        <a:p>
          <a:r>
            <a:rPr lang="en-US" dirty="0"/>
            <a:t>Volatility of capital results</a:t>
          </a:r>
        </a:p>
      </dgm:t>
    </dgm:pt>
    <dgm:pt modelId="{D3ABE2FD-F14C-4211-A600-931B9BA80F3F}" type="parTrans" cxnId="{455149BD-A3ED-4E58-AE92-8159AEFC3FE3}">
      <dgm:prSet/>
      <dgm:spPr/>
      <dgm:t>
        <a:bodyPr/>
        <a:lstStyle/>
        <a:p>
          <a:endParaRPr lang="en-US"/>
        </a:p>
      </dgm:t>
    </dgm:pt>
    <dgm:pt modelId="{EE204B80-61DF-4046-88F0-99FA4ECD799C}" type="sibTrans" cxnId="{455149BD-A3ED-4E58-AE92-8159AEFC3FE3}">
      <dgm:prSet/>
      <dgm:spPr/>
      <dgm:t>
        <a:bodyPr/>
        <a:lstStyle/>
        <a:p>
          <a:endParaRPr lang="en-US"/>
        </a:p>
      </dgm:t>
    </dgm:pt>
    <dgm:pt modelId="{F6BB1666-0BA2-487E-953D-FC9D28B75440}" type="pres">
      <dgm:prSet presAssocID="{896C1CC9-0D88-49CF-A18A-DC99FC2475EB}" presName="linear" presStyleCnt="0">
        <dgm:presLayoutVars>
          <dgm:animLvl val="lvl"/>
          <dgm:resizeHandles val="exact"/>
        </dgm:presLayoutVars>
      </dgm:prSet>
      <dgm:spPr/>
    </dgm:pt>
    <dgm:pt modelId="{4A15F4D5-342A-49EC-B62C-18EABDDA9696}" type="pres">
      <dgm:prSet presAssocID="{5793A655-0163-4944-B7C3-8F380B33847B}" presName="parentText" presStyleLbl="node1" presStyleIdx="0" presStyleCnt="2">
        <dgm:presLayoutVars>
          <dgm:chMax val="0"/>
          <dgm:bulletEnabled val="1"/>
        </dgm:presLayoutVars>
      </dgm:prSet>
      <dgm:spPr/>
    </dgm:pt>
    <dgm:pt modelId="{DD28BAF2-B6D4-4742-8A98-E2BA193E7531}" type="pres">
      <dgm:prSet presAssocID="{5793A655-0163-4944-B7C3-8F380B33847B}" presName="childText" presStyleLbl="revTx" presStyleIdx="0" presStyleCnt="2">
        <dgm:presLayoutVars>
          <dgm:bulletEnabled val="1"/>
        </dgm:presLayoutVars>
      </dgm:prSet>
      <dgm:spPr/>
    </dgm:pt>
    <dgm:pt modelId="{DC9E31F3-E1F1-4FA5-B957-D92A3B8D10F1}" type="pres">
      <dgm:prSet presAssocID="{1B69A8CD-9A75-4AC5-AFEB-33C31E4181E7}" presName="parentText" presStyleLbl="node1" presStyleIdx="1" presStyleCnt="2">
        <dgm:presLayoutVars>
          <dgm:chMax val="0"/>
          <dgm:bulletEnabled val="1"/>
        </dgm:presLayoutVars>
      </dgm:prSet>
      <dgm:spPr/>
    </dgm:pt>
    <dgm:pt modelId="{2E8F8C35-CE76-4265-9B9B-C2196738CB44}" type="pres">
      <dgm:prSet presAssocID="{1B69A8CD-9A75-4AC5-AFEB-33C31E4181E7}" presName="childText" presStyleLbl="revTx" presStyleIdx="1" presStyleCnt="2">
        <dgm:presLayoutVars>
          <dgm:bulletEnabled val="1"/>
        </dgm:presLayoutVars>
      </dgm:prSet>
      <dgm:spPr/>
    </dgm:pt>
  </dgm:ptLst>
  <dgm:cxnLst>
    <dgm:cxn modelId="{752FF012-A7FF-4F96-93B9-BFCD6E871C0E}" type="presOf" srcId="{3B8BF6DB-C43A-4A0E-A725-ACB1B403460F}" destId="{2E8F8C35-CE76-4265-9B9B-C2196738CB44}" srcOrd="0" destOrd="1" presId="urn:microsoft.com/office/officeart/2005/8/layout/vList2"/>
    <dgm:cxn modelId="{9E721F21-7AE3-4390-8174-7678DE1724DF}" type="presOf" srcId="{95466446-AB59-42B0-A01F-F01ED7F65BF3}" destId="{DD28BAF2-B6D4-4742-8A98-E2BA193E7531}" srcOrd="0" destOrd="1" presId="urn:microsoft.com/office/officeart/2005/8/layout/vList2"/>
    <dgm:cxn modelId="{3DDB213C-24B2-4714-868F-69F4745B9B37}" srcId="{5793A655-0163-4944-B7C3-8F380B33847B}" destId="{D70F8B3E-6FEE-41BC-83A5-C331BE0AD642}" srcOrd="2" destOrd="0" parTransId="{D54A7E6A-E117-4B2D-936C-626B1F6E2A5C}" sibTransId="{93B3CD24-DCD8-4D3E-871F-49CEE12BC78B}"/>
    <dgm:cxn modelId="{FC31473D-9E80-4CD2-BC40-6C568F45AA35}" srcId="{1B69A8CD-9A75-4AC5-AFEB-33C31E4181E7}" destId="{CF9BD14A-874C-47AF-909C-3FF2F2AB94F7}" srcOrd="0" destOrd="0" parTransId="{E049F83E-D46C-481D-A926-EECDF8F61216}" sibTransId="{F1EB3055-C4DF-4421-91C2-779DAA75ED83}"/>
    <dgm:cxn modelId="{9F87826E-6054-4B4E-929C-168A84A6C1D3}" type="presOf" srcId="{1B69A8CD-9A75-4AC5-AFEB-33C31E4181E7}" destId="{DC9E31F3-E1F1-4FA5-B957-D92A3B8D10F1}" srcOrd="0" destOrd="0" presId="urn:microsoft.com/office/officeart/2005/8/layout/vList2"/>
    <dgm:cxn modelId="{DBAB8359-29FC-49AE-AED0-760763C619B9}" srcId="{5793A655-0163-4944-B7C3-8F380B33847B}" destId="{33878B9F-8D54-41D0-AE18-DF751DEABAC1}" srcOrd="0" destOrd="0" parTransId="{0BD8236B-E117-46C3-B8B7-1533A7D3483B}" sibTransId="{95134009-550F-43B0-959F-56D3F2BBE844}"/>
    <dgm:cxn modelId="{8D07187E-914F-48C0-AC17-DF67DD0B08C3}" srcId="{896C1CC9-0D88-49CF-A18A-DC99FC2475EB}" destId="{1B69A8CD-9A75-4AC5-AFEB-33C31E4181E7}" srcOrd="1" destOrd="0" parTransId="{A537CEF4-CC0D-4959-A0DE-CBF7BD1114C9}" sibTransId="{20A51A82-537F-45F6-878E-22AA0596D593}"/>
    <dgm:cxn modelId="{1D674C7F-1A4E-4C3A-A52E-51C17D4B8D2C}" type="presOf" srcId="{896C1CC9-0D88-49CF-A18A-DC99FC2475EB}" destId="{F6BB1666-0BA2-487E-953D-FC9D28B75440}" srcOrd="0" destOrd="0" presId="urn:microsoft.com/office/officeart/2005/8/layout/vList2"/>
    <dgm:cxn modelId="{CCADFF87-4EB1-4EF0-839B-B57EB4AAA206}" type="presOf" srcId="{D70F8B3E-6FEE-41BC-83A5-C331BE0AD642}" destId="{DD28BAF2-B6D4-4742-8A98-E2BA193E7531}" srcOrd="0" destOrd="2" presId="urn:microsoft.com/office/officeart/2005/8/layout/vList2"/>
    <dgm:cxn modelId="{3D76F79A-4D02-4125-8288-EB6270EC07B5}" type="presOf" srcId="{5793A655-0163-4944-B7C3-8F380B33847B}" destId="{4A15F4D5-342A-49EC-B62C-18EABDDA9696}" srcOrd="0" destOrd="0" presId="urn:microsoft.com/office/officeart/2005/8/layout/vList2"/>
    <dgm:cxn modelId="{B3D9B7A1-0EAA-4F32-BA2D-10B8D58DF164}" type="presOf" srcId="{33878B9F-8D54-41D0-AE18-DF751DEABAC1}" destId="{DD28BAF2-B6D4-4742-8A98-E2BA193E7531}" srcOrd="0" destOrd="0" presId="urn:microsoft.com/office/officeart/2005/8/layout/vList2"/>
    <dgm:cxn modelId="{0BAFBCA1-E953-42F5-AB50-D2563B9DB703}" srcId="{5793A655-0163-4944-B7C3-8F380B33847B}" destId="{9114BB9D-3377-414F-A5E6-F9C98D5506FB}" srcOrd="3" destOrd="0" parTransId="{665943DA-1814-47C7-A3E5-B347AB170BCB}" sibTransId="{B6093BA2-C09B-4CF6-9F63-24995D87F001}"/>
    <dgm:cxn modelId="{3B34E3AE-CAC5-42B5-B83B-8170409C0356}" type="presOf" srcId="{9114BB9D-3377-414F-A5E6-F9C98D5506FB}" destId="{DD28BAF2-B6D4-4742-8A98-E2BA193E7531}" srcOrd="0" destOrd="3" presId="urn:microsoft.com/office/officeart/2005/8/layout/vList2"/>
    <dgm:cxn modelId="{D82FB4B8-282C-4AEA-B1AB-6667E98068CA}" srcId="{5793A655-0163-4944-B7C3-8F380B33847B}" destId="{95466446-AB59-42B0-A01F-F01ED7F65BF3}" srcOrd="1" destOrd="0" parTransId="{11FB2B91-8AF2-432B-B0F0-46B3C0666335}" sibTransId="{792E150F-C2FD-4157-B237-812A2C657BA8}"/>
    <dgm:cxn modelId="{455149BD-A3ED-4E58-AE92-8159AEFC3FE3}" srcId="{1B69A8CD-9A75-4AC5-AFEB-33C31E4181E7}" destId="{3B8BF6DB-C43A-4A0E-A725-ACB1B403460F}" srcOrd="1" destOrd="0" parTransId="{D3ABE2FD-F14C-4211-A600-931B9BA80F3F}" sibTransId="{EE204B80-61DF-4046-88F0-99FA4ECD799C}"/>
    <dgm:cxn modelId="{D30233D5-B4A2-46F9-A529-7175154F800D}" type="presOf" srcId="{CF9BD14A-874C-47AF-909C-3FF2F2AB94F7}" destId="{2E8F8C35-CE76-4265-9B9B-C2196738CB44}" srcOrd="0" destOrd="0" presId="urn:microsoft.com/office/officeart/2005/8/layout/vList2"/>
    <dgm:cxn modelId="{AA8A8AF3-30C0-4883-90A6-9373F3E04708}" srcId="{896C1CC9-0D88-49CF-A18A-DC99FC2475EB}" destId="{5793A655-0163-4944-B7C3-8F380B33847B}" srcOrd="0" destOrd="0" parTransId="{943864DE-69CA-44CE-88C7-9D7A0E275853}" sibTransId="{CE604097-D70C-453C-9DC5-A4922E5F8D2C}"/>
    <dgm:cxn modelId="{3AF26829-70D2-48D2-B73F-AFE918B5F50E}" type="presParOf" srcId="{F6BB1666-0BA2-487E-953D-FC9D28B75440}" destId="{4A15F4D5-342A-49EC-B62C-18EABDDA9696}" srcOrd="0" destOrd="0" presId="urn:microsoft.com/office/officeart/2005/8/layout/vList2"/>
    <dgm:cxn modelId="{065C980F-542E-4108-952B-6BFADB1638B0}" type="presParOf" srcId="{F6BB1666-0BA2-487E-953D-FC9D28B75440}" destId="{DD28BAF2-B6D4-4742-8A98-E2BA193E7531}" srcOrd="1" destOrd="0" presId="urn:microsoft.com/office/officeart/2005/8/layout/vList2"/>
    <dgm:cxn modelId="{E4663DFD-5F9D-40E1-A14D-EFB6C4E40EFA}" type="presParOf" srcId="{F6BB1666-0BA2-487E-953D-FC9D28B75440}" destId="{DC9E31F3-E1F1-4FA5-B957-D92A3B8D10F1}" srcOrd="2" destOrd="0" presId="urn:microsoft.com/office/officeart/2005/8/layout/vList2"/>
    <dgm:cxn modelId="{23FA065A-DEE9-43AB-B029-F7248239DB0F}" type="presParOf" srcId="{F6BB1666-0BA2-487E-953D-FC9D28B75440}" destId="{2E8F8C35-CE76-4265-9B9B-C2196738CB4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23A151-DC1C-4BF9-AE4E-D231D8D54E5E}">
      <dsp:nvSpPr>
        <dsp:cNvPr id="0" name=""/>
        <dsp:cNvSpPr/>
      </dsp:nvSpPr>
      <dsp:spPr>
        <a:xfrm>
          <a:off x="0" y="2737"/>
          <a:ext cx="6241087" cy="3118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About Delaware Life</a:t>
          </a:r>
        </a:p>
      </dsp:txBody>
      <dsp:txXfrm>
        <a:off x="15221" y="17958"/>
        <a:ext cx="6210645" cy="281363"/>
      </dsp:txXfrm>
    </dsp:sp>
    <dsp:sp modelId="{57D00C98-7AB8-4DDB-9414-0DACE585D34A}">
      <dsp:nvSpPr>
        <dsp:cNvPr id="0" name=""/>
        <dsp:cNvSpPr/>
      </dsp:nvSpPr>
      <dsp:spPr>
        <a:xfrm>
          <a:off x="0" y="314542"/>
          <a:ext cx="6241087" cy="1049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55" tIns="13970" rIns="78232" bIns="13970" numCol="1" spcCol="1270" anchor="t" anchorCtr="0">
          <a:noAutofit/>
        </a:bodyPr>
        <a:lstStyle/>
        <a:p>
          <a:pPr marL="57150" lvl="1" indent="-57150" algn="l" defTabSz="466725">
            <a:lnSpc>
              <a:spcPct val="90000"/>
            </a:lnSpc>
            <a:spcBef>
              <a:spcPct val="0"/>
            </a:spcBef>
            <a:spcAft>
              <a:spcPct val="20000"/>
            </a:spcAft>
            <a:buChar char="•"/>
          </a:pPr>
          <a:r>
            <a:rPr lang="en-US" sz="1050" kern="1200" dirty="0"/>
            <a:t>Founded in 2013, Delaware Life Insurance Company is a member of Group 1001, a collective that empowers companies to create positive growth</a:t>
          </a:r>
        </a:p>
        <a:p>
          <a:pPr marL="57150" lvl="1" indent="-57150" algn="l" defTabSz="466725">
            <a:lnSpc>
              <a:spcPct val="90000"/>
            </a:lnSpc>
            <a:spcBef>
              <a:spcPct val="0"/>
            </a:spcBef>
            <a:spcAft>
              <a:spcPct val="20000"/>
            </a:spcAft>
            <a:buChar char="•"/>
          </a:pPr>
          <a:r>
            <a:rPr lang="en-US" sz="1050" kern="1200" dirty="0"/>
            <a:t>Active seller of retirement products (MYGA, FIA and VA)</a:t>
          </a:r>
        </a:p>
        <a:p>
          <a:pPr marL="57150" lvl="1" indent="-57150" algn="l" defTabSz="466725">
            <a:lnSpc>
              <a:spcPct val="90000"/>
            </a:lnSpc>
            <a:spcBef>
              <a:spcPct val="0"/>
            </a:spcBef>
            <a:spcAft>
              <a:spcPct val="20000"/>
            </a:spcAft>
            <a:buChar char="•"/>
          </a:pPr>
          <a:r>
            <a:rPr lang="en-US" sz="1050" kern="1200" dirty="0"/>
            <a:t>Subsidiary Clear Spring Property &amp; Casualty actively sells Workers Comp, General Liability, and Select Auto</a:t>
          </a:r>
        </a:p>
        <a:p>
          <a:pPr marL="57150" lvl="1" indent="-57150" algn="l" defTabSz="466725">
            <a:lnSpc>
              <a:spcPct val="90000"/>
            </a:lnSpc>
            <a:spcBef>
              <a:spcPct val="0"/>
            </a:spcBef>
            <a:spcAft>
              <a:spcPct val="20000"/>
            </a:spcAft>
            <a:buChar char="•"/>
          </a:pPr>
          <a:r>
            <a:rPr lang="en-US" sz="1050" kern="1200" dirty="0"/>
            <a:t>Rated by AM Best, S&amp;P and Fitch </a:t>
          </a:r>
        </a:p>
        <a:p>
          <a:pPr marL="57150" lvl="1" indent="-57150" algn="l" defTabSz="444500">
            <a:lnSpc>
              <a:spcPct val="90000"/>
            </a:lnSpc>
            <a:spcBef>
              <a:spcPct val="0"/>
            </a:spcBef>
            <a:spcAft>
              <a:spcPct val="20000"/>
            </a:spcAft>
            <a:buChar char="•"/>
          </a:pPr>
          <a:endParaRPr lang="en-US" sz="1000" kern="1200" dirty="0"/>
        </a:p>
      </dsp:txBody>
      <dsp:txXfrm>
        <a:off x="0" y="314542"/>
        <a:ext cx="6241087" cy="1049490"/>
      </dsp:txXfrm>
    </dsp:sp>
    <dsp:sp modelId="{106C946A-BD61-4E56-8199-F2A73B747E20}">
      <dsp:nvSpPr>
        <dsp:cNvPr id="0" name=""/>
        <dsp:cNvSpPr/>
      </dsp:nvSpPr>
      <dsp:spPr>
        <a:xfrm>
          <a:off x="0" y="1364032"/>
          <a:ext cx="6241087" cy="3118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About my role at Delaware Life</a:t>
          </a:r>
        </a:p>
      </dsp:txBody>
      <dsp:txXfrm>
        <a:off x="15221" y="1379253"/>
        <a:ext cx="6210645" cy="281363"/>
      </dsp:txXfrm>
    </dsp:sp>
    <dsp:sp modelId="{8FBCEBF7-6535-4AA5-A99B-3E6FB14F2A21}">
      <dsp:nvSpPr>
        <dsp:cNvPr id="0" name=""/>
        <dsp:cNvSpPr/>
      </dsp:nvSpPr>
      <dsp:spPr>
        <a:xfrm>
          <a:off x="0" y="1675837"/>
          <a:ext cx="6241087" cy="1103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55" tIns="13970" rIns="78232" bIns="13970" numCol="1" spcCol="1270" anchor="t" anchorCtr="0">
          <a:noAutofit/>
        </a:bodyPr>
        <a:lstStyle/>
        <a:p>
          <a:pPr marL="57150" lvl="1" indent="-57150" algn="l" defTabSz="488950">
            <a:lnSpc>
              <a:spcPct val="90000"/>
            </a:lnSpc>
            <a:spcBef>
              <a:spcPct val="0"/>
            </a:spcBef>
            <a:spcAft>
              <a:spcPct val="20000"/>
            </a:spcAft>
            <a:buChar char="•"/>
          </a:pPr>
          <a:r>
            <a:rPr lang="en-US" sz="1100" kern="1200" dirty="0"/>
            <a:t>Responsible for internal capital modeling, forecasting, reporting and analysis for NAIC RBC, AM Best and S&amp;P</a:t>
          </a:r>
        </a:p>
        <a:p>
          <a:pPr marL="57150" lvl="1" indent="-57150" algn="l" defTabSz="488950">
            <a:lnSpc>
              <a:spcPct val="90000"/>
            </a:lnSpc>
            <a:spcBef>
              <a:spcPct val="0"/>
            </a:spcBef>
            <a:spcAft>
              <a:spcPct val="20000"/>
            </a:spcAft>
            <a:buChar char="•"/>
          </a:pPr>
          <a:r>
            <a:rPr lang="en-US" sz="1100" kern="1200" dirty="0"/>
            <a:t>Part of L&amp;A business unit, but also support P&amp;C and other corporate capital initiatives</a:t>
          </a:r>
        </a:p>
        <a:p>
          <a:pPr marL="57150" lvl="1" indent="-57150" algn="l" defTabSz="488950">
            <a:lnSpc>
              <a:spcPct val="90000"/>
            </a:lnSpc>
            <a:spcBef>
              <a:spcPct val="0"/>
            </a:spcBef>
            <a:spcAft>
              <a:spcPct val="20000"/>
            </a:spcAft>
            <a:buChar char="•"/>
          </a:pPr>
          <a:r>
            <a:rPr lang="en-US" sz="1100" kern="1200" dirty="0"/>
            <a:t>Lead a cross departmental effort to fill out and submit the new capital model inputs</a:t>
          </a:r>
        </a:p>
        <a:p>
          <a:pPr marL="57150" lvl="1" indent="-57150" algn="l" defTabSz="488950">
            <a:lnSpc>
              <a:spcPct val="90000"/>
            </a:lnSpc>
            <a:spcBef>
              <a:spcPct val="0"/>
            </a:spcBef>
            <a:spcAft>
              <a:spcPct val="20000"/>
            </a:spcAft>
            <a:buChar char="•"/>
          </a:pPr>
          <a:r>
            <a:rPr lang="en-US" sz="1100" kern="1200" dirty="0"/>
            <a:t>Worked with our rating analysts to assist their review of our results under the new criteria</a:t>
          </a:r>
        </a:p>
        <a:p>
          <a:pPr marL="57150" lvl="1" indent="-57150" algn="l" defTabSz="466725">
            <a:lnSpc>
              <a:spcPct val="90000"/>
            </a:lnSpc>
            <a:spcBef>
              <a:spcPct val="0"/>
            </a:spcBef>
            <a:spcAft>
              <a:spcPct val="20000"/>
            </a:spcAft>
            <a:buChar char="•"/>
          </a:pPr>
          <a:endParaRPr lang="en-US" sz="1050" kern="1200" dirty="0"/>
        </a:p>
      </dsp:txBody>
      <dsp:txXfrm>
        <a:off x="0" y="1675837"/>
        <a:ext cx="6241087" cy="1103310"/>
      </dsp:txXfrm>
    </dsp:sp>
    <dsp:sp modelId="{FF406883-592D-40EC-B246-1344FA1801B1}">
      <dsp:nvSpPr>
        <dsp:cNvPr id="0" name=""/>
        <dsp:cNvSpPr/>
      </dsp:nvSpPr>
      <dsp:spPr>
        <a:xfrm>
          <a:off x="0" y="2779147"/>
          <a:ext cx="6241087" cy="3118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Focus of presentation</a:t>
          </a:r>
        </a:p>
      </dsp:txBody>
      <dsp:txXfrm>
        <a:off x="15221" y="2794368"/>
        <a:ext cx="6210645" cy="281363"/>
      </dsp:txXfrm>
    </dsp:sp>
    <dsp:sp modelId="{622306BF-E467-4104-ADAA-7A339913B3B1}">
      <dsp:nvSpPr>
        <dsp:cNvPr id="0" name=""/>
        <dsp:cNvSpPr/>
      </dsp:nvSpPr>
      <dsp:spPr>
        <a:xfrm>
          <a:off x="0" y="3090952"/>
          <a:ext cx="6241087" cy="75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55" tIns="13970" rIns="78232" bIns="13970" numCol="1" spcCol="1270" anchor="t" anchorCtr="0">
          <a:noAutofit/>
        </a:bodyPr>
        <a:lstStyle/>
        <a:p>
          <a:pPr marL="57150" lvl="1" indent="-57150" algn="l" defTabSz="488950">
            <a:lnSpc>
              <a:spcPct val="90000"/>
            </a:lnSpc>
            <a:spcBef>
              <a:spcPct val="0"/>
            </a:spcBef>
            <a:spcAft>
              <a:spcPct val="20000"/>
            </a:spcAft>
            <a:buChar char="•"/>
          </a:pPr>
          <a:r>
            <a:rPr lang="en-US" sz="1100" kern="1200" dirty="0"/>
            <a:t>Actively sold products and investments</a:t>
          </a:r>
        </a:p>
        <a:p>
          <a:pPr marL="57150" lvl="1" indent="-57150" algn="l" defTabSz="488950">
            <a:lnSpc>
              <a:spcPct val="90000"/>
            </a:lnSpc>
            <a:spcBef>
              <a:spcPct val="0"/>
            </a:spcBef>
            <a:spcAft>
              <a:spcPct val="20000"/>
            </a:spcAft>
            <a:buChar char="•"/>
          </a:pPr>
          <a:r>
            <a:rPr lang="en-US" sz="1100" kern="1200" dirty="0"/>
            <a:t>Statutory NAIC perspective</a:t>
          </a:r>
        </a:p>
        <a:p>
          <a:pPr marL="57150" lvl="1" indent="-57150" algn="l" defTabSz="488950">
            <a:lnSpc>
              <a:spcPct val="90000"/>
            </a:lnSpc>
            <a:spcBef>
              <a:spcPct val="0"/>
            </a:spcBef>
            <a:spcAft>
              <a:spcPct val="20000"/>
            </a:spcAft>
            <a:buChar char="•"/>
          </a:pPr>
          <a:r>
            <a:rPr lang="en-US" sz="1100" kern="1200" dirty="0"/>
            <a:t>Cross capital perspective between NAIC RBC, AM Best and S&amp;P</a:t>
          </a:r>
        </a:p>
        <a:p>
          <a:pPr marL="57150" lvl="1" indent="-57150" algn="l" defTabSz="488950">
            <a:lnSpc>
              <a:spcPct val="90000"/>
            </a:lnSpc>
            <a:spcBef>
              <a:spcPct val="0"/>
            </a:spcBef>
            <a:spcAft>
              <a:spcPct val="20000"/>
            </a:spcAft>
            <a:buChar char="•"/>
          </a:pPr>
          <a:r>
            <a:rPr lang="en-US" sz="1100" kern="1200" dirty="0"/>
            <a:t>Views are my own and do not reflect those of Group 1001 or Delaware Life</a:t>
          </a:r>
        </a:p>
      </dsp:txBody>
      <dsp:txXfrm>
        <a:off x="0" y="3090952"/>
        <a:ext cx="6241087" cy="753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625819-37BA-4EBF-BDC7-434D217543C4}">
      <dsp:nvSpPr>
        <dsp:cNvPr id="0" name=""/>
        <dsp:cNvSpPr/>
      </dsp:nvSpPr>
      <dsp:spPr>
        <a:xfrm>
          <a:off x="0" y="388"/>
          <a:ext cx="6407186" cy="9084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C5CD1F-6BE5-4FFD-B947-D65124129568}">
      <dsp:nvSpPr>
        <dsp:cNvPr id="0" name=""/>
        <dsp:cNvSpPr/>
      </dsp:nvSpPr>
      <dsp:spPr>
        <a:xfrm>
          <a:off x="274809" y="204792"/>
          <a:ext cx="499653" cy="49965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3361FB-55F1-4A47-87D4-B479570F4655}">
      <dsp:nvSpPr>
        <dsp:cNvPr id="0" name=""/>
        <dsp:cNvSpPr/>
      </dsp:nvSpPr>
      <dsp:spPr>
        <a:xfrm>
          <a:off x="1049272" y="388"/>
          <a:ext cx="2883233" cy="908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145" tIns="96145" rIns="96145" bIns="96145" numCol="1" spcCol="1270" anchor="ctr" anchorCtr="0">
          <a:noAutofit/>
        </a:bodyPr>
        <a:lstStyle/>
        <a:p>
          <a:pPr marL="0" lvl="0" indent="0" algn="l" defTabSz="1022350">
            <a:lnSpc>
              <a:spcPct val="100000"/>
            </a:lnSpc>
            <a:spcBef>
              <a:spcPct val="0"/>
            </a:spcBef>
            <a:spcAft>
              <a:spcPct val="35000"/>
            </a:spcAft>
            <a:buNone/>
          </a:pPr>
          <a:r>
            <a:rPr lang="en-US" sz="2300" kern="1200"/>
            <a:t>General Background</a:t>
          </a:r>
        </a:p>
      </dsp:txBody>
      <dsp:txXfrm>
        <a:off x="1049272" y="388"/>
        <a:ext cx="2883233" cy="908461"/>
      </dsp:txXfrm>
    </dsp:sp>
    <dsp:sp modelId="{A46FD5D4-7DE1-4A51-8996-294AC4481EBC}">
      <dsp:nvSpPr>
        <dsp:cNvPr id="0" name=""/>
        <dsp:cNvSpPr/>
      </dsp:nvSpPr>
      <dsp:spPr>
        <a:xfrm>
          <a:off x="3932506" y="388"/>
          <a:ext cx="2474679" cy="908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145" tIns="96145" rIns="96145" bIns="96145" numCol="1" spcCol="1270" anchor="ctr" anchorCtr="0">
          <a:noAutofit/>
        </a:bodyPr>
        <a:lstStyle/>
        <a:p>
          <a:pPr marL="0" lvl="0" indent="0" algn="l" defTabSz="488950">
            <a:lnSpc>
              <a:spcPct val="100000"/>
            </a:lnSpc>
            <a:spcBef>
              <a:spcPct val="0"/>
            </a:spcBef>
            <a:spcAft>
              <a:spcPct val="35000"/>
            </a:spcAft>
            <a:buNone/>
          </a:pPr>
          <a:r>
            <a:rPr lang="en-US" sz="1100" kern="1200" dirty="0"/>
            <a:t>Timeline of Capital Model Development</a:t>
          </a:r>
        </a:p>
        <a:p>
          <a:pPr marL="0" lvl="0" indent="0" algn="l" defTabSz="488950">
            <a:lnSpc>
              <a:spcPct val="100000"/>
            </a:lnSpc>
            <a:spcBef>
              <a:spcPct val="0"/>
            </a:spcBef>
            <a:spcAft>
              <a:spcPct val="35000"/>
            </a:spcAft>
            <a:buNone/>
          </a:pPr>
          <a:r>
            <a:rPr lang="en-US" sz="1100" kern="1200"/>
            <a:t>Structural Changes of Capital Model</a:t>
          </a:r>
        </a:p>
      </dsp:txBody>
      <dsp:txXfrm>
        <a:off x="3932506" y="388"/>
        <a:ext cx="2474679" cy="908461"/>
      </dsp:txXfrm>
    </dsp:sp>
    <dsp:sp modelId="{411E93CE-BFC4-4A10-9C87-558C0F0A689D}">
      <dsp:nvSpPr>
        <dsp:cNvPr id="0" name=""/>
        <dsp:cNvSpPr/>
      </dsp:nvSpPr>
      <dsp:spPr>
        <a:xfrm>
          <a:off x="0" y="1135964"/>
          <a:ext cx="6407186" cy="9084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00FB87-D0F5-4736-A1E1-3E0688EC9E4F}">
      <dsp:nvSpPr>
        <dsp:cNvPr id="0" name=""/>
        <dsp:cNvSpPr/>
      </dsp:nvSpPr>
      <dsp:spPr>
        <a:xfrm>
          <a:off x="274809" y="1340368"/>
          <a:ext cx="499653" cy="499653"/>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0E3ED04-861C-4289-91BD-6E7F9D67134E}">
      <dsp:nvSpPr>
        <dsp:cNvPr id="0" name=""/>
        <dsp:cNvSpPr/>
      </dsp:nvSpPr>
      <dsp:spPr>
        <a:xfrm>
          <a:off x="1049272" y="1135964"/>
          <a:ext cx="2883233" cy="908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145" tIns="96145" rIns="96145" bIns="96145" numCol="1" spcCol="1270" anchor="ctr" anchorCtr="0">
          <a:noAutofit/>
        </a:bodyPr>
        <a:lstStyle/>
        <a:p>
          <a:pPr marL="0" lvl="0" indent="0" algn="l" defTabSz="1022350">
            <a:lnSpc>
              <a:spcPct val="100000"/>
            </a:lnSpc>
            <a:spcBef>
              <a:spcPct val="0"/>
            </a:spcBef>
            <a:spcAft>
              <a:spcPct val="35000"/>
            </a:spcAft>
            <a:buNone/>
          </a:pPr>
          <a:r>
            <a:rPr lang="en-US" sz="2300" kern="1200" dirty="0"/>
            <a:t>Deep Dive into Selected Topics</a:t>
          </a:r>
        </a:p>
      </dsp:txBody>
      <dsp:txXfrm>
        <a:off x="1049272" y="1135964"/>
        <a:ext cx="2883233" cy="908461"/>
      </dsp:txXfrm>
    </dsp:sp>
    <dsp:sp modelId="{52B4FDD1-6519-45C0-810B-3E642F5DE9CD}">
      <dsp:nvSpPr>
        <dsp:cNvPr id="0" name=""/>
        <dsp:cNvSpPr/>
      </dsp:nvSpPr>
      <dsp:spPr>
        <a:xfrm>
          <a:off x="3932506" y="1135964"/>
          <a:ext cx="2474679" cy="908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145" tIns="96145" rIns="96145" bIns="96145" numCol="1" spcCol="1270" anchor="ctr" anchorCtr="0">
          <a:noAutofit/>
        </a:bodyPr>
        <a:lstStyle/>
        <a:p>
          <a:pPr marL="0" lvl="0" indent="0" algn="l" defTabSz="488950">
            <a:lnSpc>
              <a:spcPct val="100000"/>
            </a:lnSpc>
            <a:spcBef>
              <a:spcPct val="0"/>
            </a:spcBef>
            <a:spcAft>
              <a:spcPct val="35000"/>
            </a:spcAft>
            <a:buNone/>
          </a:pPr>
          <a:r>
            <a:rPr lang="en-US" sz="1100" kern="1200"/>
            <a:t>Investment Risks</a:t>
          </a:r>
        </a:p>
        <a:p>
          <a:pPr marL="0" lvl="0" indent="0" algn="l" defTabSz="488950">
            <a:lnSpc>
              <a:spcPct val="100000"/>
            </a:lnSpc>
            <a:spcBef>
              <a:spcPct val="0"/>
            </a:spcBef>
            <a:spcAft>
              <a:spcPct val="35000"/>
            </a:spcAft>
            <a:buNone/>
          </a:pPr>
          <a:r>
            <a:rPr lang="en-US" sz="1100" kern="1200" dirty="0"/>
            <a:t>Liability and Interest Rate Risks</a:t>
          </a:r>
        </a:p>
        <a:p>
          <a:pPr marL="0" lvl="0" indent="0" algn="l" defTabSz="488950">
            <a:lnSpc>
              <a:spcPct val="100000"/>
            </a:lnSpc>
            <a:spcBef>
              <a:spcPct val="0"/>
            </a:spcBef>
            <a:spcAft>
              <a:spcPct val="35000"/>
            </a:spcAft>
            <a:buNone/>
          </a:pPr>
          <a:r>
            <a:rPr lang="en-US" sz="1100" kern="1200"/>
            <a:t>Diversification</a:t>
          </a:r>
        </a:p>
      </dsp:txBody>
      <dsp:txXfrm>
        <a:off x="3932506" y="1135964"/>
        <a:ext cx="2474679" cy="908461"/>
      </dsp:txXfrm>
    </dsp:sp>
    <dsp:sp modelId="{1A44FD75-767C-47D8-912B-42CF9688EDF0}">
      <dsp:nvSpPr>
        <dsp:cNvPr id="0" name=""/>
        <dsp:cNvSpPr/>
      </dsp:nvSpPr>
      <dsp:spPr>
        <a:xfrm>
          <a:off x="0" y="2271541"/>
          <a:ext cx="6407186" cy="9084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ED7C7D-6FB0-4C73-B8A6-BCE6E38C9D52}">
      <dsp:nvSpPr>
        <dsp:cNvPr id="0" name=""/>
        <dsp:cNvSpPr/>
      </dsp:nvSpPr>
      <dsp:spPr>
        <a:xfrm>
          <a:off x="274809" y="2475945"/>
          <a:ext cx="499653" cy="49965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BDD89F-D6F3-4180-92B9-053032FF5B27}">
      <dsp:nvSpPr>
        <dsp:cNvPr id="0" name=""/>
        <dsp:cNvSpPr/>
      </dsp:nvSpPr>
      <dsp:spPr>
        <a:xfrm>
          <a:off x="1049272" y="2271541"/>
          <a:ext cx="5357913" cy="908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145" tIns="96145" rIns="96145" bIns="96145" numCol="1" spcCol="1270" anchor="ctr" anchorCtr="0">
          <a:noAutofit/>
        </a:bodyPr>
        <a:lstStyle/>
        <a:p>
          <a:pPr marL="0" lvl="0" indent="0" algn="l" defTabSz="1022350">
            <a:lnSpc>
              <a:spcPct val="100000"/>
            </a:lnSpc>
            <a:spcBef>
              <a:spcPct val="0"/>
            </a:spcBef>
            <a:spcAft>
              <a:spcPct val="35000"/>
            </a:spcAft>
            <a:buNone/>
          </a:pPr>
          <a:r>
            <a:rPr lang="en-US" sz="2300" kern="1200"/>
            <a:t>Q&amp;A</a:t>
          </a:r>
        </a:p>
      </dsp:txBody>
      <dsp:txXfrm>
        <a:off x="1049272" y="2271541"/>
        <a:ext cx="5357913" cy="9084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A019FA-96EE-47C1-B3E1-70BED0FD579C}">
      <dsp:nvSpPr>
        <dsp:cNvPr id="0" name=""/>
        <dsp:cNvSpPr/>
      </dsp:nvSpPr>
      <dsp:spPr>
        <a:xfrm rot="5400000">
          <a:off x="-96769" y="97505"/>
          <a:ext cx="645128" cy="45158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a:t>2010 </a:t>
          </a:r>
        </a:p>
      </dsp:txBody>
      <dsp:txXfrm rot="-5400000">
        <a:off x="1" y="226531"/>
        <a:ext cx="451589" cy="193539"/>
      </dsp:txXfrm>
    </dsp:sp>
    <dsp:sp modelId="{D57FFB32-116D-40A3-B063-1F4D97C6CCE0}">
      <dsp:nvSpPr>
        <dsp:cNvPr id="0" name=""/>
        <dsp:cNvSpPr/>
      </dsp:nvSpPr>
      <dsp:spPr>
        <a:xfrm rot="5400000">
          <a:off x="3215523" y="-2743895"/>
          <a:ext cx="419333" cy="594720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en-US" sz="1200" kern="1200"/>
            <a:t>Last major overhaul to S&amp;P insurance capital model</a:t>
          </a:r>
        </a:p>
      </dsp:txBody>
      <dsp:txXfrm rot="-5400000">
        <a:off x="451590" y="40508"/>
        <a:ext cx="5926730" cy="378393"/>
      </dsp:txXfrm>
    </dsp:sp>
    <dsp:sp modelId="{C613C370-A3BD-45E2-BADA-33BDAEB5F932}">
      <dsp:nvSpPr>
        <dsp:cNvPr id="0" name=""/>
        <dsp:cNvSpPr/>
      </dsp:nvSpPr>
      <dsp:spPr>
        <a:xfrm rot="5400000">
          <a:off x="-96769" y="639709"/>
          <a:ext cx="645128" cy="45158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a:t>12-2021</a:t>
          </a:r>
        </a:p>
      </dsp:txBody>
      <dsp:txXfrm rot="-5400000">
        <a:off x="1" y="768735"/>
        <a:ext cx="451589" cy="193539"/>
      </dsp:txXfrm>
    </dsp:sp>
    <dsp:sp modelId="{BA813003-A867-4A5C-BA60-8A3D73693889}">
      <dsp:nvSpPr>
        <dsp:cNvPr id="0" name=""/>
        <dsp:cNvSpPr/>
      </dsp:nvSpPr>
      <dsp:spPr>
        <a:xfrm rot="5400000">
          <a:off x="3215523" y="-2220993"/>
          <a:ext cx="419333" cy="594720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en-US" sz="1200" kern="1200"/>
            <a:t>S&amp;P issues initial RFC publication</a:t>
          </a:r>
        </a:p>
      </dsp:txBody>
      <dsp:txXfrm rot="-5400000">
        <a:off x="451590" y="563410"/>
        <a:ext cx="5926730" cy="378393"/>
      </dsp:txXfrm>
    </dsp:sp>
    <dsp:sp modelId="{5A745D26-5F42-41BD-B037-A7D94CABC6C7}">
      <dsp:nvSpPr>
        <dsp:cNvPr id="0" name=""/>
        <dsp:cNvSpPr/>
      </dsp:nvSpPr>
      <dsp:spPr>
        <a:xfrm rot="5400000">
          <a:off x="-96769" y="1181912"/>
          <a:ext cx="645128" cy="45158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a:t>05-2022</a:t>
          </a:r>
        </a:p>
      </dsp:txBody>
      <dsp:txXfrm rot="-5400000">
        <a:off x="1" y="1310938"/>
        <a:ext cx="451589" cy="193539"/>
      </dsp:txXfrm>
    </dsp:sp>
    <dsp:sp modelId="{C9F37476-A7F7-4947-AF82-0F770B6430F9}">
      <dsp:nvSpPr>
        <dsp:cNvPr id="0" name=""/>
        <dsp:cNvSpPr/>
      </dsp:nvSpPr>
      <dsp:spPr>
        <a:xfrm rot="5400000">
          <a:off x="3215523" y="-1678789"/>
          <a:ext cx="419333" cy="594720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en-US" sz="1200" kern="1200"/>
            <a:t>S&amp;P announces intention to issue a subsequent </a:t>
          </a:r>
          <a:r>
            <a:rPr lang="en-US" sz="1200" kern="1200" err="1"/>
            <a:t>RfC</a:t>
          </a:r>
          <a:endParaRPr lang="en-US" sz="1200" kern="1200"/>
        </a:p>
      </dsp:txBody>
      <dsp:txXfrm rot="-5400000">
        <a:off x="451590" y="1105614"/>
        <a:ext cx="5926730" cy="378393"/>
      </dsp:txXfrm>
    </dsp:sp>
    <dsp:sp modelId="{806E9976-A24C-4C13-83B0-F98D53314D70}">
      <dsp:nvSpPr>
        <dsp:cNvPr id="0" name=""/>
        <dsp:cNvSpPr/>
      </dsp:nvSpPr>
      <dsp:spPr>
        <a:xfrm rot="5400000">
          <a:off x="-96769" y="1724116"/>
          <a:ext cx="645128" cy="45158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a:t>05-2023</a:t>
          </a:r>
        </a:p>
      </dsp:txBody>
      <dsp:txXfrm rot="-5400000">
        <a:off x="1" y="1853142"/>
        <a:ext cx="451589" cy="193539"/>
      </dsp:txXfrm>
    </dsp:sp>
    <dsp:sp modelId="{551C9329-58F8-4106-B684-7103797BA05A}">
      <dsp:nvSpPr>
        <dsp:cNvPr id="0" name=""/>
        <dsp:cNvSpPr/>
      </dsp:nvSpPr>
      <dsp:spPr>
        <a:xfrm rot="5400000">
          <a:off x="3215523" y="-1136586"/>
          <a:ext cx="419333" cy="594720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en-US" sz="1200" kern="1200"/>
            <a:t>Revised </a:t>
          </a:r>
          <a:r>
            <a:rPr lang="en-US" sz="1200" kern="1200" err="1"/>
            <a:t>RfC</a:t>
          </a:r>
          <a:r>
            <a:rPr lang="en-US" sz="1200" kern="1200"/>
            <a:t> guidance issued</a:t>
          </a:r>
        </a:p>
      </dsp:txBody>
      <dsp:txXfrm rot="-5400000">
        <a:off x="451590" y="1647817"/>
        <a:ext cx="5926730" cy="378393"/>
      </dsp:txXfrm>
    </dsp:sp>
    <dsp:sp modelId="{72A31CA7-2BA3-4AEC-9759-9EFBA67EEDAA}">
      <dsp:nvSpPr>
        <dsp:cNvPr id="0" name=""/>
        <dsp:cNvSpPr/>
      </dsp:nvSpPr>
      <dsp:spPr>
        <a:xfrm rot="5400000">
          <a:off x="-96769" y="2266319"/>
          <a:ext cx="645128" cy="45158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a:t>11-2023</a:t>
          </a:r>
        </a:p>
      </dsp:txBody>
      <dsp:txXfrm rot="-5400000">
        <a:off x="1" y="2395345"/>
        <a:ext cx="451589" cy="193539"/>
      </dsp:txXfrm>
    </dsp:sp>
    <dsp:sp modelId="{654F01C4-4318-4180-B6C3-C46ED1038255}">
      <dsp:nvSpPr>
        <dsp:cNvPr id="0" name=""/>
        <dsp:cNvSpPr/>
      </dsp:nvSpPr>
      <dsp:spPr>
        <a:xfrm rot="5400000">
          <a:off x="3215523" y="-594382"/>
          <a:ext cx="419333" cy="594720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en-US" sz="1200" kern="1200"/>
            <a:t>Revised capital model adopted - 63 issuer ratings placed under criteria observation (UCO)</a:t>
          </a:r>
        </a:p>
      </dsp:txBody>
      <dsp:txXfrm rot="-5400000">
        <a:off x="451590" y="2190021"/>
        <a:ext cx="5926730" cy="378393"/>
      </dsp:txXfrm>
    </dsp:sp>
    <dsp:sp modelId="{6E834EEF-6B94-41E6-A3CE-AB35664FB8AE}">
      <dsp:nvSpPr>
        <dsp:cNvPr id="0" name=""/>
        <dsp:cNvSpPr/>
      </dsp:nvSpPr>
      <dsp:spPr>
        <a:xfrm rot="5400000">
          <a:off x="-96769" y="2808523"/>
          <a:ext cx="645128" cy="45158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a:t>04-2024</a:t>
          </a:r>
        </a:p>
      </dsp:txBody>
      <dsp:txXfrm rot="-5400000">
        <a:off x="1" y="2937549"/>
        <a:ext cx="451589" cy="193539"/>
      </dsp:txXfrm>
    </dsp:sp>
    <dsp:sp modelId="{CB5DD809-5B9B-47FD-AAFE-5AFFCDA7F13D}">
      <dsp:nvSpPr>
        <dsp:cNvPr id="0" name=""/>
        <dsp:cNvSpPr/>
      </dsp:nvSpPr>
      <dsp:spPr>
        <a:xfrm rot="5400000">
          <a:off x="3215523" y="-52178"/>
          <a:ext cx="419333" cy="594720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en-US" sz="1200" kern="1200"/>
            <a:t>S&amp;P provides update - 63 issuers taken off UCO list, 60% of rated issuers have been reviewed under revised criteria</a:t>
          </a:r>
        </a:p>
      </dsp:txBody>
      <dsp:txXfrm rot="-5400000">
        <a:off x="451590" y="2732225"/>
        <a:ext cx="5926730" cy="3783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6932E1-B216-4793-8493-E924F13C6CA4}">
      <dsp:nvSpPr>
        <dsp:cNvPr id="0" name=""/>
        <dsp:cNvSpPr/>
      </dsp:nvSpPr>
      <dsp:spPr>
        <a:xfrm>
          <a:off x="2009" y="1035786"/>
          <a:ext cx="878458" cy="9764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Step 1 - Rated by S&amp;P </a:t>
          </a:r>
          <a:br>
            <a:rPr lang="en-US" sz="1000" kern="1200"/>
          </a:br>
          <a:r>
            <a:rPr lang="en-US" sz="1000" kern="1200"/>
            <a:t>Use S&amp;P Rating</a:t>
          </a:r>
        </a:p>
      </dsp:txBody>
      <dsp:txXfrm>
        <a:off x="27738" y="1061515"/>
        <a:ext cx="827000" cy="924968"/>
      </dsp:txXfrm>
    </dsp:sp>
    <dsp:sp modelId="{FD6696DD-1B07-4875-8C07-9E62BD65D046}">
      <dsp:nvSpPr>
        <dsp:cNvPr id="0" name=""/>
        <dsp:cNvSpPr/>
      </dsp:nvSpPr>
      <dsp:spPr>
        <a:xfrm>
          <a:off x="968312" y="1415071"/>
          <a:ext cx="186233" cy="2178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968312" y="1458642"/>
        <a:ext cx="130363" cy="130715"/>
      </dsp:txXfrm>
    </dsp:sp>
    <dsp:sp modelId="{F72132A8-3E39-4008-B0D2-B1FEFADCF1DF}">
      <dsp:nvSpPr>
        <dsp:cNvPr id="0" name=""/>
        <dsp:cNvSpPr/>
      </dsp:nvSpPr>
      <dsp:spPr>
        <a:xfrm>
          <a:off x="1231850" y="1035786"/>
          <a:ext cx="878458" cy="9764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Step 2 - Rated by Other Regulatory Approved CRA </a:t>
          </a:r>
          <a:br>
            <a:rPr lang="en-US" sz="1000" kern="1200"/>
          </a:br>
          <a:r>
            <a:rPr lang="en-US" sz="1000" kern="1200"/>
            <a:t>Use Worst CRA Rating</a:t>
          </a:r>
        </a:p>
      </dsp:txBody>
      <dsp:txXfrm>
        <a:off x="1257579" y="1061515"/>
        <a:ext cx="827000" cy="924968"/>
      </dsp:txXfrm>
    </dsp:sp>
    <dsp:sp modelId="{C95E09FC-FC73-4CEE-B5BF-2D2278CBCC28}">
      <dsp:nvSpPr>
        <dsp:cNvPr id="0" name=""/>
        <dsp:cNvSpPr/>
      </dsp:nvSpPr>
      <dsp:spPr>
        <a:xfrm>
          <a:off x="2198154" y="1415071"/>
          <a:ext cx="186233" cy="2178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2198154" y="1458642"/>
        <a:ext cx="130363" cy="130715"/>
      </dsp:txXfrm>
    </dsp:sp>
    <dsp:sp modelId="{A0201AA8-981B-415E-8485-A817C5A36FDC}">
      <dsp:nvSpPr>
        <dsp:cNvPr id="0" name=""/>
        <dsp:cNvSpPr/>
      </dsp:nvSpPr>
      <dsp:spPr>
        <a:xfrm>
          <a:off x="2461691" y="1035786"/>
          <a:ext cx="878458" cy="9764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Step 3 - Rated by Regulator</a:t>
          </a:r>
          <a:br>
            <a:rPr lang="en-US" sz="1000" kern="1200"/>
          </a:br>
          <a:r>
            <a:rPr lang="en-US" sz="1000" kern="1200"/>
            <a:t>Use Regulatory Rating</a:t>
          </a:r>
        </a:p>
      </dsp:txBody>
      <dsp:txXfrm>
        <a:off x="2487420" y="1061515"/>
        <a:ext cx="827000" cy="924968"/>
      </dsp:txXfrm>
    </dsp:sp>
    <dsp:sp modelId="{A041CA48-A2B1-489A-9844-A9689AF32B14}">
      <dsp:nvSpPr>
        <dsp:cNvPr id="0" name=""/>
        <dsp:cNvSpPr/>
      </dsp:nvSpPr>
      <dsp:spPr>
        <a:xfrm>
          <a:off x="3427995" y="1415071"/>
          <a:ext cx="186233" cy="2178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3427995" y="1458642"/>
        <a:ext cx="130363" cy="130715"/>
      </dsp:txXfrm>
    </dsp:sp>
    <dsp:sp modelId="{EB10BAAA-E91A-4402-A1AD-BE7B36637827}">
      <dsp:nvSpPr>
        <dsp:cNvPr id="0" name=""/>
        <dsp:cNvSpPr/>
      </dsp:nvSpPr>
      <dsp:spPr>
        <a:xfrm>
          <a:off x="3691532" y="1035786"/>
          <a:ext cx="878458" cy="9764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Step 4 – Unrated uses a Mapped Rating based on Sector</a:t>
          </a:r>
        </a:p>
      </dsp:txBody>
      <dsp:txXfrm>
        <a:off x="3717261" y="1061515"/>
        <a:ext cx="827000" cy="9249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6932E1-B216-4793-8493-E924F13C6CA4}">
      <dsp:nvSpPr>
        <dsp:cNvPr id="0" name=""/>
        <dsp:cNvSpPr/>
      </dsp:nvSpPr>
      <dsp:spPr>
        <a:xfrm>
          <a:off x="0" y="1035786"/>
          <a:ext cx="878458" cy="9764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Step 1 - Rated by S&amp;P </a:t>
          </a:r>
          <a:br>
            <a:rPr lang="en-US" sz="1000" kern="1200"/>
          </a:br>
          <a:r>
            <a:rPr lang="en-US" sz="1000" kern="1200"/>
            <a:t>Use S&amp;P Rating</a:t>
          </a:r>
        </a:p>
      </dsp:txBody>
      <dsp:txXfrm>
        <a:off x="25729" y="1061515"/>
        <a:ext cx="827000" cy="924968"/>
      </dsp:txXfrm>
    </dsp:sp>
    <dsp:sp modelId="{FD6696DD-1B07-4875-8C07-9E62BD65D046}">
      <dsp:nvSpPr>
        <dsp:cNvPr id="0" name=""/>
        <dsp:cNvSpPr/>
      </dsp:nvSpPr>
      <dsp:spPr>
        <a:xfrm>
          <a:off x="966806" y="1415071"/>
          <a:ext cx="187297" cy="2178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966806" y="1458642"/>
        <a:ext cx="131108" cy="130715"/>
      </dsp:txXfrm>
    </dsp:sp>
    <dsp:sp modelId="{F72132A8-3E39-4008-B0D2-B1FEFADCF1DF}">
      <dsp:nvSpPr>
        <dsp:cNvPr id="0" name=""/>
        <dsp:cNvSpPr/>
      </dsp:nvSpPr>
      <dsp:spPr>
        <a:xfrm>
          <a:off x="1231850" y="1035786"/>
          <a:ext cx="878458" cy="9764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Step 2 - Rated by Other Regulatory Approved CRA </a:t>
          </a:r>
          <a:br>
            <a:rPr lang="en-US" sz="1000" kern="1200"/>
          </a:br>
          <a:r>
            <a:rPr lang="en-US" sz="1000" kern="1200"/>
            <a:t>Use Worst CRA Rating</a:t>
          </a:r>
        </a:p>
      </dsp:txBody>
      <dsp:txXfrm>
        <a:off x="1257579" y="1061515"/>
        <a:ext cx="827000" cy="924968"/>
      </dsp:txXfrm>
    </dsp:sp>
    <dsp:sp modelId="{C95E09FC-FC73-4CEE-B5BF-2D2278CBCC28}">
      <dsp:nvSpPr>
        <dsp:cNvPr id="0" name=""/>
        <dsp:cNvSpPr/>
      </dsp:nvSpPr>
      <dsp:spPr>
        <a:xfrm>
          <a:off x="2198154" y="1415071"/>
          <a:ext cx="186233" cy="2178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2198154" y="1458642"/>
        <a:ext cx="130363" cy="130715"/>
      </dsp:txXfrm>
    </dsp:sp>
    <dsp:sp modelId="{A0201AA8-981B-415E-8485-A817C5A36FDC}">
      <dsp:nvSpPr>
        <dsp:cNvPr id="0" name=""/>
        <dsp:cNvSpPr/>
      </dsp:nvSpPr>
      <dsp:spPr>
        <a:xfrm>
          <a:off x="2461691" y="1035786"/>
          <a:ext cx="878458" cy="9764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Step 3 - Rated by Regulator</a:t>
          </a:r>
          <a:br>
            <a:rPr lang="en-US" sz="1000" kern="1200"/>
          </a:br>
          <a:r>
            <a:rPr lang="en-US" sz="1000" kern="1200"/>
            <a:t>Use Regulatory Rating</a:t>
          </a:r>
        </a:p>
      </dsp:txBody>
      <dsp:txXfrm>
        <a:off x="2487420" y="1061515"/>
        <a:ext cx="827000" cy="924968"/>
      </dsp:txXfrm>
    </dsp:sp>
    <dsp:sp modelId="{A041CA48-A2B1-489A-9844-A9689AF32B14}">
      <dsp:nvSpPr>
        <dsp:cNvPr id="0" name=""/>
        <dsp:cNvSpPr/>
      </dsp:nvSpPr>
      <dsp:spPr>
        <a:xfrm>
          <a:off x="3427995" y="1415071"/>
          <a:ext cx="186233" cy="2178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3427995" y="1458642"/>
        <a:ext cx="130363" cy="130715"/>
      </dsp:txXfrm>
    </dsp:sp>
    <dsp:sp modelId="{EB10BAAA-E91A-4402-A1AD-BE7B36637827}">
      <dsp:nvSpPr>
        <dsp:cNvPr id="0" name=""/>
        <dsp:cNvSpPr/>
      </dsp:nvSpPr>
      <dsp:spPr>
        <a:xfrm>
          <a:off x="3691532" y="1035786"/>
          <a:ext cx="878458" cy="9764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Step 4 – Unrated uses a Mapped Rating based on Sector</a:t>
          </a:r>
        </a:p>
      </dsp:txBody>
      <dsp:txXfrm>
        <a:off x="3717261" y="1061515"/>
        <a:ext cx="827000" cy="9249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607377-FD34-4CA0-8713-F3463E1710A4}">
      <dsp:nvSpPr>
        <dsp:cNvPr id="0" name=""/>
        <dsp:cNvSpPr/>
      </dsp:nvSpPr>
      <dsp:spPr>
        <a:xfrm>
          <a:off x="0" y="0"/>
          <a:ext cx="5125748" cy="69968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Diversification needs to be allocated for management decision making exercises such as product pricing and portfolio management</a:t>
          </a:r>
        </a:p>
      </dsp:txBody>
      <dsp:txXfrm>
        <a:off x="20493" y="20493"/>
        <a:ext cx="4311609" cy="658700"/>
      </dsp:txXfrm>
    </dsp:sp>
    <dsp:sp modelId="{D6798A2B-E091-44F5-8465-6EDF2957DAD8}">
      <dsp:nvSpPr>
        <dsp:cNvPr id="0" name=""/>
        <dsp:cNvSpPr/>
      </dsp:nvSpPr>
      <dsp:spPr>
        <a:xfrm>
          <a:off x="429281" y="826901"/>
          <a:ext cx="5125748" cy="69968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I recommend a ‘dollar diversification factor allocation’ methodology, akin to hedging </a:t>
          </a:r>
          <a:r>
            <a:rPr lang="en-US" sz="1300" kern="1200" dirty="0" err="1"/>
            <a:t>greeks</a:t>
          </a:r>
          <a:endParaRPr lang="en-US" sz="1300" kern="1200" dirty="0"/>
        </a:p>
      </dsp:txBody>
      <dsp:txXfrm>
        <a:off x="449774" y="847394"/>
        <a:ext cx="4200685" cy="658700"/>
      </dsp:txXfrm>
    </dsp:sp>
    <dsp:sp modelId="{3483EE1E-34F9-4B7C-BF3E-46FD87A88EC9}">
      <dsp:nvSpPr>
        <dsp:cNvPr id="0" name=""/>
        <dsp:cNvSpPr/>
      </dsp:nvSpPr>
      <dsp:spPr>
        <a:xfrm>
          <a:off x="852155" y="1653803"/>
          <a:ext cx="5125748" cy="69968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For each risk factor calculate (A – B) / C where</a:t>
          </a:r>
        </a:p>
        <a:p>
          <a:pPr marL="57150" lvl="1" indent="-57150" algn="l" defTabSz="444500">
            <a:lnSpc>
              <a:spcPct val="90000"/>
            </a:lnSpc>
            <a:spcBef>
              <a:spcPct val="0"/>
            </a:spcBef>
            <a:spcAft>
              <a:spcPct val="15000"/>
            </a:spcAft>
            <a:buChar char="•"/>
          </a:pPr>
          <a:r>
            <a:rPr lang="en-US" sz="1000" kern="1200"/>
            <a:t>C = Amount of pre-diversification required capital added</a:t>
          </a:r>
        </a:p>
        <a:p>
          <a:pPr marL="57150" lvl="1" indent="-57150" algn="l" defTabSz="444500">
            <a:lnSpc>
              <a:spcPct val="90000"/>
            </a:lnSpc>
            <a:spcBef>
              <a:spcPct val="0"/>
            </a:spcBef>
            <a:spcAft>
              <a:spcPct val="15000"/>
            </a:spcAft>
            <a:buChar char="•"/>
          </a:pPr>
          <a:r>
            <a:rPr lang="en-US" sz="1000" kern="1200"/>
            <a:t>(A – B) = Impact on after-diversification required capital</a:t>
          </a:r>
        </a:p>
      </dsp:txBody>
      <dsp:txXfrm>
        <a:off x="872648" y="1674296"/>
        <a:ext cx="4207092" cy="658700"/>
      </dsp:txXfrm>
    </dsp:sp>
    <dsp:sp modelId="{E2036AE0-2AD0-4956-9196-D6A60E97B6CD}">
      <dsp:nvSpPr>
        <dsp:cNvPr id="0" name=""/>
        <dsp:cNvSpPr/>
      </dsp:nvSpPr>
      <dsp:spPr>
        <a:xfrm>
          <a:off x="1281437" y="2480704"/>
          <a:ext cx="5125748" cy="69968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Useful for internal incremental analysis, less useful for large scale restructures or M&amp;A</a:t>
          </a:r>
        </a:p>
      </dsp:txBody>
      <dsp:txXfrm>
        <a:off x="1301930" y="2501197"/>
        <a:ext cx="4200685" cy="658700"/>
      </dsp:txXfrm>
    </dsp:sp>
    <dsp:sp modelId="{83CC0D94-1962-4076-82FB-5AD7386F4FAD}">
      <dsp:nvSpPr>
        <dsp:cNvPr id="0" name=""/>
        <dsp:cNvSpPr/>
      </dsp:nvSpPr>
      <dsp:spPr>
        <a:xfrm>
          <a:off x="4670952" y="535895"/>
          <a:ext cx="454795" cy="454795"/>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773281" y="535895"/>
        <a:ext cx="250137" cy="342233"/>
      </dsp:txXfrm>
    </dsp:sp>
    <dsp:sp modelId="{92751142-AFCF-4AAA-AE39-1CAFDBDF7859}">
      <dsp:nvSpPr>
        <dsp:cNvPr id="0" name=""/>
        <dsp:cNvSpPr/>
      </dsp:nvSpPr>
      <dsp:spPr>
        <a:xfrm>
          <a:off x="5100234" y="1362797"/>
          <a:ext cx="454795" cy="454795"/>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5202563" y="1362797"/>
        <a:ext cx="250137" cy="342233"/>
      </dsp:txXfrm>
    </dsp:sp>
    <dsp:sp modelId="{CC6ED24B-4355-4540-B2EA-F677EFFE7F6E}">
      <dsp:nvSpPr>
        <dsp:cNvPr id="0" name=""/>
        <dsp:cNvSpPr/>
      </dsp:nvSpPr>
      <dsp:spPr>
        <a:xfrm>
          <a:off x="5523108" y="2189699"/>
          <a:ext cx="454795" cy="454795"/>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5625437" y="2189699"/>
        <a:ext cx="250137" cy="3422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5F4D5-342A-49EC-B62C-18EABDDA9696}">
      <dsp:nvSpPr>
        <dsp:cNvPr id="0" name=""/>
        <dsp:cNvSpPr/>
      </dsp:nvSpPr>
      <dsp:spPr>
        <a:xfrm>
          <a:off x="0" y="24451"/>
          <a:ext cx="500634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Pros</a:t>
          </a:r>
        </a:p>
      </dsp:txBody>
      <dsp:txXfrm>
        <a:off x="25759" y="50210"/>
        <a:ext cx="4954822" cy="476152"/>
      </dsp:txXfrm>
    </dsp:sp>
    <dsp:sp modelId="{DD28BAF2-B6D4-4742-8A98-E2BA193E7531}">
      <dsp:nvSpPr>
        <dsp:cNvPr id="0" name=""/>
        <dsp:cNvSpPr/>
      </dsp:nvSpPr>
      <dsp:spPr>
        <a:xfrm>
          <a:off x="0" y="552121"/>
          <a:ext cx="5006340" cy="1411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951"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Risk charges better aligned with underlying risk drivers</a:t>
          </a:r>
        </a:p>
        <a:p>
          <a:pPr marL="171450" lvl="1" indent="-171450" algn="l" defTabSz="755650">
            <a:lnSpc>
              <a:spcPct val="90000"/>
            </a:lnSpc>
            <a:spcBef>
              <a:spcPct val="0"/>
            </a:spcBef>
            <a:spcAft>
              <a:spcPct val="20000"/>
            </a:spcAft>
            <a:buChar char="•"/>
          </a:pPr>
          <a:r>
            <a:rPr lang="en-US" sz="1700" kern="1200" dirty="0"/>
            <a:t>Guidance allows for model to adapt over time</a:t>
          </a:r>
        </a:p>
        <a:p>
          <a:pPr marL="171450" lvl="1" indent="-171450" algn="l" defTabSz="755650">
            <a:lnSpc>
              <a:spcPct val="90000"/>
            </a:lnSpc>
            <a:spcBef>
              <a:spcPct val="0"/>
            </a:spcBef>
            <a:spcAft>
              <a:spcPct val="20000"/>
            </a:spcAft>
            <a:buChar char="•"/>
          </a:pPr>
          <a:r>
            <a:rPr lang="en-US" sz="1700" kern="1200" dirty="0"/>
            <a:t>Recognizes Life &amp; Non-Life diversification</a:t>
          </a:r>
        </a:p>
        <a:p>
          <a:pPr marL="171450" lvl="1" indent="-171450" algn="l" defTabSz="755650">
            <a:lnSpc>
              <a:spcPct val="90000"/>
            </a:lnSpc>
            <a:spcBef>
              <a:spcPct val="0"/>
            </a:spcBef>
            <a:spcAft>
              <a:spcPct val="20000"/>
            </a:spcAft>
            <a:buChar char="•"/>
          </a:pPr>
          <a:r>
            <a:rPr lang="en-US" sz="1700" kern="1200" dirty="0"/>
            <a:t>Completely transparent</a:t>
          </a:r>
        </a:p>
      </dsp:txBody>
      <dsp:txXfrm>
        <a:off x="0" y="552121"/>
        <a:ext cx="5006340" cy="1411740"/>
      </dsp:txXfrm>
    </dsp:sp>
    <dsp:sp modelId="{DC9E31F3-E1F1-4FA5-B957-D92A3B8D10F1}">
      <dsp:nvSpPr>
        <dsp:cNvPr id="0" name=""/>
        <dsp:cNvSpPr/>
      </dsp:nvSpPr>
      <dsp:spPr>
        <a:xfrm>
          <a:off x="0" y="1963861"/>
          <a:ext cx="500634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Cons</a:t>
          </a:r>
        </a:p>
      </dsp:txBody>
      <dsp:txXfrm>
        <a:off x="25759" y="1989620"/>
        <a:ext cx="4954822" cy="476152"/>
      </dsp:txXfrm>
    </dsp:sp>
    <dsp:sp modelId="{2E8F8C35-CE76-4265-9B9B-C2196738CB44}">
      <dsp:nvSpPr>
        <dsp:cNvPr id="0" name=""/>
        <dsp:cNvSpPr/>
      </dsp:nvSpPr>
      <dsp:spPr>
        <a:xfrm>
          <a:off x="0" y="2491531"/>
          <a:ext cx="5006340"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951"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Not enough guidance on implementation</a:t>
          </a:r>
        </a:p>
        <a:p>
          <a:pPr marL="171450" lvl="1" indent="-171450" algn="l" defTabSz="755650">
            <a:lnSpc>
              <a:spcPct val="90000"/>
            </a:lnSpc>
            <a:spcBef>
              <a:spcPct val="0"/>
            </a:spcBef>
            <a:spcAft>
              <a:spcPct val="20000"/>
            </a:spcAft>
            <a:buChar char="•"/>
          </a:pPr>
          <a:r>
            <a:rPr lang="en-US" sz="1700" kern="1200" dirty="0"/>
            <a:t>Volatility of capital results</a:t>
          </a:r>
        </a:p>
      </dsp:txBody>
      <dsp:txXfrm>
        <a:off x="0" y="2491531"/>
        <a:ext cx="5006340" cy="5920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28D7C7-B101-A345-B8C6-A06DD0F2EA1E}" type="datetimeFigureOut">
              <a:rPr lang="en-US" smtClean="0"/>
              <a:t>5/8/2024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5A8B37-B5AE-064B-A72C-EB510BEFB20B}" type="slidenum">
              <a:rPr lang="en-US" smtClean="0"/>
              <a:t>‹#›</a:t>
            </a:fld>
            <a:endParaRPr lang="en-US"/>
          </a:p>
        </p:txBody>
      </p:sp>
    </p:spTree>
    <p:extLst>
      <p:ext uri="{BB962C8B-B14F-4D97-AF65-F5344CB8AC3E}">
        <p14:creationId xmlns:p14="http://schemas.microsoft.com/office/powerpoint/2010/main" val="31831574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19F68F-8605-FE42-8F72-93E6F6E8A7A4}" type="datetimeFigureOut">
              <a:rPr lang="en-US" smtClean="0"/>
              <a:t>5/8/2024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49D160-F7FA-AD4C-8BB7-520F38E65AAF}" type="slidenum">
              <a:rPr lang="en-US" smtClean="0"/>
              <a:t>‹#›</a:t>
            </a:fld>
            <a:endParaRPr lang="en-US"/>
          </a:p>
        </p:txBody>
      </p:sp>
    </p:spTree>
    <p:extLst>
      <p:ext uri="{BB962C8B-B14F-4D97-AF65-F5344CB8AC3E}">
        <p14:creationId xmlns:p14="http://schemas.microsoft.com/office/powerpoint/2010/main" val="270067125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Good afternoon I’m </a:t>
            </a:r>
          </a:p>
          <a:p>
            <a:endParaRPr lang="en-US"/>
          </a:p>
          <a:p>
            <a:r>
              <a:rPr lang="en-US"/>
              <a:t>Add name</a:t>
            </a:r>
          </a:p>
          <a:p>
            <a:endParaRPr lang="en-US"/>
          </a:p>
          <a:p>
            <a:r>
              <a:rPr lang="en-US"/>
              <a:t>Published </a:t>
            </a:r>
          </a:p>
        </p:txBody>
      </p:sp>
      <p:sp>
        <p:nvSpPr>
          <p:cNvPr id="4" name="Slide Number Placeholder 3"/>
          <p:cNvSpPr>
            <a:spLocks noGrp="1"/>
          </p:cNvSpPr>
          <p:nvPr>
            <p:ph type="sldNum" sz="quarter" idx="5"/>
          </p:nvPr>
        </p:nvSpPr>
        <p:spPr/>
        <p:txBody>
          <a:bodyPr/>
          <a:lstStyle/>
          <a:p>
            <a:fld id="{6649D160-F7FA-AD4C-8BB7-520F38E65AAF}" type="slidenum">
              <a:rPr lang="en-US" smtClean="0"/>
              <a:t>1</a:t>
            </a:fld>
            <a:endParaRPr lang="en-US"/>
          </a:p>
        </p:txBody>
      </p:sp>
    </p:spTree>
    <p:extLst>
      <p:ext uri="{BB962C8B-B14F-4D97-AF65-F5344CB8AC3E}">
        <p14:creationId xmlns:p14="http://schemas.microsoft.com/office/powerpoint/2010/main" val="2043737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New capital model breaks out C3 and C4 risk charges into targeted risk charges on interest rate, longevity, and ‘other life technical risk’ which covers lapse and expense risk</a:t>
            </a:r>
          </a:p>
          <a:p>
            <a:endParaRPr lang="en-US"/>
          </a:p>
          <a:p>
            <a:r>
              <a:rPr lang="en-US"/>
              <a:t>Other Life Technical Risk varies by three categories</a:t>
            </a:r>
          </a:p>
          <a:p>
            <a:r>
              <a:rPr lang="en-US"/>
              <a:t>	1. Lapse risk without mitigants – 2.0%</a:t>
            </a:r>
          </a:p>
          <a:p>
            <a:r>
              <a:rPr lang="en-US"/>
              <a:t>	2. Lapse risk with mitigants – 1.0%</a:t>
            </a:r>
          </a:p>
          <a:p>
            <a:r>
              <a:rPr lang="en-US"/>
              <a:t>	3. No lapse risk of 0.6%</a:t>
            </a:r>
          </a:p>
          <a:p>
            <a:r>
              <a:rPr lang="en-US"/>
              <a:t>No lapse risk applies to separate account assets too not covered in Product Specific charges (i.e. VUL)</a:t>
            </a:r>
          </a:p>
          <a:p>
            <a:endParaRPr lang="en-US"/>
          </a:p>
          <a:p>
            <a:r>
              <a:rPr lang="en-US"/>
              <a:t>Longevity Risk varies by three categories</a:t>
            </a:r>
          </a:p>
          <a:p>
            <a:r>
              <a:rPr lang="en-US"/>
              <a:t>	1. High longevity risk - </a:t>
            </a:r>
            <a:r>
              <a:rPr lang="en-US" b="0" i="0">
                <a:solidFill>
                  <a:srgbClr val="0A0A0A"/>
                </a:solidFill>
                <a:effectLst/>
                <a:latin typeface="Conv_Akk_Pro"/>
              </a:rPr>
              <a:t>products with no or limited lump-sum optionality for policyholders (e.g. immediate annuities, check with Akram)</a:t>
            </a:r>
          </a:p>
          <a:p>
            <a:pPr lvl="1"/>
            <a:r>
              <a:rPr lang="en-US" b="0" i="0">
                <a:solidFill>
                  <a:srgbClr val="0A0A0A"/>
                </a:solidFill>
                <a:effectLst/>
                <a:latin typeface="Conv_Akk_Pro"/>
              </a:rPr>
              <a:t>2. Medium Longevity Risk – products with economically attractive annuitization options that may or may not be utilized by the policyholder, assumes 30% of policyholders annuitize</a:t>
            </a:r>
          </a:p>
          <a:p>
            <a:pPr lvl="1"/>
            <a:r>
              <a:rPr lang="en-US" b="0" i="0">
                <a:solidFill>
                  <a:srgbClr val="0A0A0A"/>
                </a:solidFill>
                <a:effectLst/>
                <a:latin typeface="Conv_Akk_Pro"/>
              </a:rPr>
              <a:t>3. Low Longevity Risk – products with economically unattractive annuitization options, no risk charge</a:t>
            </a:r>
          </a:p>
          <a:p>
            <a:r>
              <a:rPr lang="en-US"/>
              <a:t>Longevity risk is scaled down by the accounting regime that reserves are reported on, though no guidance is given as to which regimes get which treatment</a:t>
            </a:r>
          </a:p>
          <a:p>
            <a:endParaRPr lang="en-US"/>
          </a:p>
          <a:p>
            <a:r>
              <a:rPr lang="en-US"/>
              <a:t>Interest rate risk charges are captured in other section, and if elected will be driven by duration modeling results instead of reserves</a:t>
            </a:r>
          </a:p>
        </p:txBody>
      </p:sp>
      <p:sp>
        <p:nvSpPr>
          <p:cNvPr id="4" name="Slide Number Placeholder 3"/>
          <p:cNvSpPr>
            <a:spLocks noGrp="1"/>
          </p:cNvSpPr>
          <p:nvPr>
            <p:ph type="sldNum" sz="quarter" idx="5"/>
          </p:nvPr>
        </p:nvSpPr>
        <p:spPr/>
        <p:txBody>
          <a:bodyPr/>
          <a:lstStyle/>
          <a:p>
            <a:fld id="{6649D160-F7FA-AD4C-8BB7-520F38E65AAF}" type="slidenum">
              <a:rPr lang="en-US" smtClean="0"/>
              <a:t>15</a:t>
            </a:fld>
            <a:endParaRPr lang="en-US"/>
          </a:p>
        </p:txBody>
      </p:sp>
    </p:spTree>
    <p:extLst>
      <p:ext uri="{BB962C8B-B14F-4D97-AF65-F5344CB8AC3E}">
        <p14:creationId xmlns:p14="http://schemas.microsoft.com/office/powerpoint/2010/main" val="229413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New capital model breaks out C3 and C4 risk charges into targeted risk charges on interest rate, longevity, and ‘other life technical risk’ which covers lapse and expense risk</a:t>
            </a:r>
          </a:p>
          <a:p>
            <a:endParaRPr lang="en-US"/>
          </a:p>
          <a:p>
            <a:r>
              <a:rPr lang="en-US"/>
              <a:t>Other Life Technical Risk varies by three categories</a:t>
            </a:r>
          </a:p>
          <a:p>
            <a:r>
              <a:rPr lang="en-US"/>
              <a:t>	1. Lapse risk without mitigants – 2.0%</a:t>
            </a:r>
          </a:p>
          <a:p>
            <a:r>
              <a:rPr lang="en-US"/>
              <a:t>	2. Lapse risk with mitigants – 1.0%</a:t>
            </a:r>
          </a:p>
          <a:p>
            <a:r>
              <a:rPr lang="en-US"/>
              <a:t>	3. No lapse risk of 0.6%</a:t>
            </a:r>
          </a:p>
          <a:p>
            <a:r>
              <a:rPr lang="en-US"/>
              <a:t>No lapse risk applies to separate account assets too not covered in Product Specific charges (i.e. VUL)</a:t>
            </a:r>
          </a:p>
          <a:p>
            <a:endParaRPr lang="en-US"/>
          </a:p>
          <a:p>
            <a:r>
              <a:rPr lang="en-US"/>
              <a:t>Longevity Risk varies by three categories</a:t>
            </a:r>
          </a:p>
          <a:p>
            <a:r>
              <a:rPr lang="en-US"/>
              <a:t>	1. High longevity risk - </a:t>
            </a:r>
            <a:r>
              <a:rPr lang="en-US" b="0" i="0">
                <a:solidFill>
                  <a:srgbClr val="0A0A0A"/>
                </a:solidFill>
                <a:effectLst/>
                <a:latin typeface="Conv_Akk_Pro"/>
              </a:rPr>
              <a:t>products with no or limited lump-sum optionality for policyholders (e.g. immediate annuities, check with Akram)</a:t>
            </a:r>
          </a:p>
          <a:p>
            <a:pPr lvl="1"/>
            <a:r>
              <a:rPr lang="en-US" b="0" i="0">
                <a:solidFill>
                  <a:srgbClr val="0A0A0A"/>
                </a:solidFill>
                <a:effectLst/>
                <a:latin typeface="Conv_Akk_Pro"/>
              </a:rPr>
              <a:t>2. Medium Longevity Risk – products with economically attractive annuitization options that may or may not be utilized by the policyholder, assumes 30% of policyholders annuitize</a:t>
            </a:r>
          </a:p>
          <a:p>
            <a:pPr lvl="1"/>
            <a:r>
              <a:rPr lang="en-US" b="0" i="0">
                <a:solidFill>
                  <a:srgbClr val="0A0A0A"/>
                </a:solidFill>
                <a:effectLst/>
                <a:latin typeface="Conv_Akk_Pro"/>
              </a:rPr>
              <a:t>3. Low Longevity Risk – products with economically unattractive annuitization options, no risk charge</a:t>
            </a:r>
          </a:p>
          <a:p>
            <a:r>
              <a:rPr lang="en-US"/>
              <a:t>Longevity risk is scaled down by the accounting regime that reserves are reported on, though no guidance is given as to which regimes get which treatment</a:t>
            </a:r>
          </a:p>
          <a:p>
            <a:endParaRPr lang="en-US"/>
          </a:p>
          <a:p>
            <a:r>
              <a:rPr lang="en-US"/>
              <a:t>Interest rate risk charges are captured in other section, and if elected will be driven by duration modeling results instead of reserves</a:t>
            </a:r>
          </a:p>
        </p:txBody>
      </p:sp>
      <p:sp>
        <p:nvSpPr>
          <p:cNvPr id="4" name="Slide Number Placeholder 3"/>
          <p:cNvSpPr>
            <a:spLocks noGrp="1"/>
          </p:cNvSpPr>
          <p:nvPr>
            <p:ph type="sldNum" sz="quarter" idx="5"/>
          </p:nvPr>
        </p:nvSpPr>
        <p:spPr/>
        <p:txBody>
          <a:bodyPr/>
          <a:lstStyle/>
          <a:p>
            <a:fld id="{6649D160-F7FA-AD4C-8BB7-520F38E65AAF}" type="slidenum">
              <a:rPr lang="en-US" smtClean="0"/>
              <a:t>16</a:t>
            </a:fld>
            <a:endParaRPr lang="en-US"/>
          </a:p>
        </p:txBody>
      </p:sp>
    </p:spTree>
    <p:extLst>
      <p:ext uri="{BB962C8B-B14F-4D97-AF65-F5344CB8AC3E}">
        <p14:creationId xmlns:p14="http://schemas.microsoft.com/office/powerpoint/2010/main" val="3061273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New capital model breaks out C3 and C4 risk charges into targeted risk charges on interest rate, longevity, and ‘other life technical risk’ which covers lapse and expense risk</a:t>
            </a:r>
          </a:p>
          <a:p>
            <a:endParaRPr lang="en-US"/>
          </a:p>
          <a:p>
            <a:r>
              <a:rPr lang="en-US"/>
              <a:t>Other Life Technical Risk varies by three categories</a:t>
            </a:r>
          </a:p>
          <a:p>
            <a:r>
              <a:rPr lang="en-US"/>
              <a:t>	1. Lapse risk without mitigants – 2.0%</a:t>
            </a:r>
          </a:p>
          <a:p>
            <a:r>
              <a:rPr lang="en-US"/>
              <a:t>	2. Lapse risk with mitigants – 1.0%</a:t>
            </a:r>
          </a:p>
          <a:p>
            <a:r>
              <a:rPr lang="en-US"/>
              <a:t>	3. No lapse risk of 0.6%</a:t>
            </a:r>
          </a:p>
          <a:p>
            <a:r>
              <a:rPr lang="en-US"/>
              <a:t>No lapse risk applies to separate account assets too not covered in Product Specific charges (i.e. VUL)</a:t>
            </a:r>
          </a:p>
          <a:p>
            <a:endParaRPr lang="en-US"/>
          </a:p>
          <a:p>
            <a:r>
              <a:rPr lang="en-US"/>
              <a:t>Longevity Risk varies by three categories</a:t>
            </a:r>
          </a:p>
          <a:p>
            <a:r>
              <a:rPr lang="en-US"/>
              <a:t>	1. High longevity risk - </a:t>
            </a:r>
            <a:r>
              <a:rPr lang="en-US" b="0" i="0">
                <a:solidFill>
                  <a:srgbClr val="0A0A0A"/>
                </a:solidFill>
                <a:effectLst/>
                <a:latin typeface="Conv_Akk_Pro"/>
              </a:rPr>
              <a:t>products with no or limited lump-sum optionality for policyholders (e.g. immediate annuities, check with Akram)</a:t>
            </a:r>
          </a:p>
          <a:p>
            <a:pPr lvl="1"/>
            <a:r>
              <a:rPr lang="en-US" b="0" i="0">
                <a:solidFill>
                  <a:srgbClr val="0A0A0A"/>
                </a:solidFill>
                <a:effectLst/>
                <a:latin typeface="Conv_Akk_Pro"/>
              </a:rPr>
              <a:t>2. Medium Longevity Risk – products with economically attractive annuitization options that may or may not be utilized by the policyholder, assumes 30% of policyholders annuitize</a:t>
            </a:r>
          </a:p>
          <a:p>
            <a:pPr lvl="1"/>
            <a:r>
              <a:rPr lang="en-US" b="0" i="0">
                <a:solidFill>
                  <a:srgbClr val="0A0A0A"/>
                </a:solidFill>
                <a:effectLst/>
                <a:latin typeface="Conv_Akk_Pro"/>
              </a:rPr>
              <a:t>3. Low Longevity Risk – products with economically unattractive annuitization options, no risk charge</a:t>
            </a:r>
          </a:p>
          <a:p>
            <a:r>
              <a:rPr lang="en-US"/>
              <a:t>Longevity risk is scaled down by the accounting regime that reserves are reported on, though no guidance is given as to which regimes get which treatment</a:t>
            </a:r>
          </a:p>
          <a:p>
            <a:endParaRPr lang="en-US"/>
          </a:p>
          <a:p>
            <a:r>
              <a:rPr lang="en-US"/>
              <a:t>Interest rate risk charges are captured in other section, and if elected will be driven by duration modeling results instead of reserves</a:t>
            </a:r>
          </a:p>
        </p:txBody>
      </p:sp>
      <p:sp>
        <p:nvSpPr>
          <p:cNvPr id="4" name="Slide Number Placeholder 3"/>
          <p:cNvSpPr>
            <a:spLocks noGrp="1"/>
          </p:cNvSpPr>
          <p:nvPr>
            <p:ph type="sldNum" sz="quarter" idx="5"/>
          </p:nvPr>
        </p:nvSpPr>
        <p:spPr/>
        <p:txBody>
          <a:bodyPr/>
          <a:lstStyle/>
          <a:p>
            <a:fld id="{6649D160-F7FA-AD4C-8BB7-520F38E65AAF}" type="slidenum">
              <a:rPr lang="en-US" smtClean="0"/>
              <a:t>17</a:t>
            </a:fld>
            <a:endParaRPr lang="en-US"/>
          </a:p>
        </p:txBody>
      </p:sp>
    </p:spTree>
    <p:extLst>
      <p:ext uri="{BB962C8B-B14F-4D97-AF65-F5344CB8AC3E}">
        <p14:creationId xmlns:p14="http://schemas.microsoft.com/office/powerpoint/2010/main" val="1439844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New capital model breaks out C3 and C4 risk charges into targeted risk charges on interest rate, longevity, and ‘other life technical risk’ which covers lapse and expense risk</a:t>
            </a:r>
          </a:p>
          <a:p>
            <a:endParaRPr lang="en-US"/>
          </a:p>
          <a:p>
            <a:r>
              <a:rPr lang="en-US"/>
              <a:t>Other Life Technical Risk varies by three categories</a:t>
            </a:r>
          </a:p>
          <a:p>
            <a:r>
              <a:rPr lang="en-US"/>
              <a:t>	1. Lapse risk without mitigants – 2.0%</a:t>
            </a:r>
          </a:p>
          <a:p>
            <a:r>
              <a:rPr lang="en-US"/>
              <a:t>	2. Lapse risk with mitigants – 1.0%</a:t>
            </a:r>
          </a:p>
          <a:p>
            <a:r>
              <a:rPr lang="en-US"/>
              <a:t>	3. No lapse risk of 0.6%</a:t>
            </a:r>
          </a:p>
          <a:p>
            <a:r>
              <a:rPr lang="en-US"/>
              <a:t>No lapse risk applies to separate account assets too not covered in Product Specific charges (i.e. VUL)</a:t>
            </a:r>
          </a:p>
          <a:p>
            <a:endParaRPr lang="en-US"/>
          </a:p>
          <a:p>
            <a:r>
              <a:rPr lang="en-US"/>
              <a:t>Longevity Risk varies by three categories</a:t>
            </a:r>
          </a:p>
          <a:p>
            <a:r>
              <a:rPr lang="en-US"/>
              <a:t>	1. High longevity risk - </a:t>
            </a:r>
            <a:r>
              <a:rPr lang="en-US" b="0" i="0">
                <a:solidFill>
                  <a:srgbClr val="0A0A0A"/>
                </a:solidFill>
                <a:effectLst/>
                <a:latin typeface="Conv_Akk_Pro"/>
              </a:rPr>
              <a:t>products with no or limited lump-sum optionality for policyholders (e.g. immediate annuities, check with Akram)</a:t>
            </a:r>
          </a:p>
          <a:p>
            <a:pPr lvl="1"/>
            <a:r>
              <a:rPr lang="en-US" b="0" i="0">
                <a:solidFill>
                  <a:srgbClr val="0A0A0A"/>
                </a:solidFill>
                <a:effectLst/>
                <a:latin typeface="Conv_Akk_Pro"/>
              </a:rPr>
              <a:t>2. Medium Longevity Risk – products with economically attractive annuitization options that may or may not be utilized by the policyholder, assumes 30% of policyholders annuitize</a:t>
            </a:r>
          </a:p>
          <a:p>
            <a:pPr lvl="1"/>
            <a:r>
              <a:rPr lang="en-US" b="0" i="0">
                <a:solidFill>
                  <a:srgbClr val="0A0A0A"/>
                </a:solidFill>
                <a:effectLst/>
                <a:latin typeface="Conv_Akk_Pro"/>
              </a:rPr>
              <a:t>3. Low Longevity Risk – products with economically unattractive annuitization options, no risk charge</a:t>
            </a:r>
          </a:p>
          <a:p>
            <a:r>
              <a:rPr lang="en-US"/>
              <a:t>Longevity risk is scaled down by the accounting regime that reserves are reported on, though no guidance is given as to which regimes get which treatment</a:t>
            </a:r>
          </a:p>
          <a:p>
            <a:endParaRPr lang="en-US"/>
          </a:p>
          <a:p>
            <a:r>
              <a:rPr lang="en-US"/>
              <a:t>Interest rate risk charges are captured in other section, and if elected will be driven by duration modeling results instead of reserves</a:t>
            </a:r>
          </a:p>
        </p:txBody>
      </p:sp>
      <p:sp>
        <p:nvSpPr>
          <p:cNvPr id="4" name="Slide Number Placeholder 3"/>
          <p:cNvSpPr>
            <a:spLocks noGrp="1"/>
          </p:cNvSpPr>
          <p:nvPr>
            <p:ph type="sldNum" sz="quarter" idx="5"/>
          </p:nvPr>
        </p:nvSpPr>
        <p:spPr/>
        <p:txBody>
          <a:bodyPr/>
          <a:lstStyle/>
          <a:p>
            <a:fld id="{6649D160-F7FA-AD4C-8BB7-520F38E65AAF}" type="slidenum">
              <a:rPr lang="en-US" smtClean="0"/>
              <a:t>18</a:t>
            </a:fld>
            <a:endParaRPr lang="en-US"/>
          </a:p>
        </p:txBody>
      </p:sp>
    </p:spTree>
    <p:extLst>
      <p:ext uri="{BB962C8B-B14F-4D97-AF65-F5344CB8AC3E}">
        <p14:creationId xmlns:p14="http://schemas.microsoft.com/office/powerpoint/2010/main" val="826447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New capital model breaks out C3 and C4 risk charges into targeted risk charges on interest rate, longevity, and ‘other life technical risk’ which covers lapse and expense risk</a:t>
            </a:r>
          </a:p>
          <a:p>
            <a:endParaRPr lang="en-US"/>
          </a:p>
          <a:p>
            <a:r>
              <a:rPr lang="en-US"/>
              <a:t>Other Life Technical Risk varies by three categories</a:t>
            </a:r>
          </a:p>
          <a:p>
            <a:r>
              <a:rPr lang="en-US"/>
              <a:t>	1. Lapse risk without mitigants – 2.0%</a:t>
            </a:r>
          </a:p>
          <a:p>
            <a:r>
              <a:rPr lang="en-US"/>
              <a:t>	2. Lapse risk with mitigants – 1.0%</a:t>
            </a:r>
          </a:p>
          <a:p>
            <a:r>
              <a:rPr lang="en-US"/>
              <a:t>	3. No lapse risk of 0.6%</a:t>
            </a:r>
          </a:p>
          <a:p>
            <a:r>
              <a:rPr lang="en-US"/>
              <a:t>No lapse risk applies to separate account assets too not covered in Product Specific charges (i.e. VUL)</a:t>
            </a:r>
          </a:p>
          <a:p>
            <a:endParaRPr lang="en-US"/>
          </a:p>
          <a:p>
            <a:r>
              <a:rPr lang="en-US"/>
              <a:t>Longevity Risk varies by three categories</a:t>
            </a:r>
          </a:p>
          <a:p>
            <a:r>
              <a:rPr lang="en-US"/>
              <a:t>	1. High longevity risk - </a:t>
            </a:r>
            <a:r>
              <a:rPr lang="en-US" b="0" i="0">
                <a:solidFill>
                  <a:srgbClr val="0A0A0A"/>
                </a:solidFill>
                <a:effectLst/>
                <a:latin typeface="Conv_Akk_Pro"/>
              </a:rPr>
              <a:t>products with no or limited lump-sum optionality for policyholders (e.g. immediate annuities, check with Akram)</a:t>
            </a:r>
          </a:p>
          <a:p>
            <a:pPr lvl="1"/>
            <a:r>
              <a:rPr lang="en-US" b="0" i="0">
                <a:solidFill>
                  <a:srgbClr val="0A0A0A"/>
                </a:solidFill>
                <a:effectLst/>
                <a:latin typeface="Conv_Akk_Pro"/>
              </a:rPr>
              <a:t>2. Medium Longevity Risk – products with economically attractive annuitization options that may or may not be utilized by the policyholder, assumes 30% of policyholders annuitize</a:t>
            </a:r>
          </a:p>
          <a:p>
            <a:pPr lvl="1"/>
            <a:r>
              <a:rPr lang="en-US" b="0" i="0">
                <a:solidFill>
                  <a:srgbClr val="0A0A0A"/>
                </a:solidFill>
                <a:effectLst/>
                <a:latin typeface="Conv_Akk_Pro"/>
              </a:rPr>
              <a:t>3. Low Longevity Risk – products with economically unattractive annuitization options, no risk charge</a:t>
            </a:r>
          </a:p>
          <a:p>
            <a:r>
              <a:rPr lang="en-US"/>
              <a:t>Longevity risk is scaled down by the accounting regime that reserves are reported on, though no guidance is given as to which regimes get which treatment</a:t>
            </a:r>
          </a:p>
          <a:p>
            <a:endParaRPr lang="en-US"/>
          </a:p>
          <a:p>
            <a:r>
              <a:rPr lang="en-US"/>
              <a:t>Interest rate risk charges are captured in other section, and if elected will be driven by duration modeling results instead of reserves</a:t>
            </a:r>
          </a:p>
        </p:txBody>
      </p:sp>
      <p:sp>
        <p:nvSpPr>
          <p:cNvPr id="4" name="Slide Number Placeholder 3"/>
          <p:cNvSpPr>
            <a:spLocks noGrp="1"/>
          </p:cNvSpPr>
          <p:nvPr>
            <p:ph type="sldNum" sz="quarter" idx="5"/>
          </p:nvPr>
        </p:nvSpPr>
        <p:spPr/>
        <p:txBody>
          <a:bodyPr/>
          <a:lstStyle/>
          <a:p>
            <a:fld id="{6649D160-F7FA-AD4C-8BB7-520F38E65AAF}" type="slidenum">
              <a:rPr lang="en-US" smtClean="0"/>
              <a:t>19</a:t>
            </a:fld>
            <a:endParaRPr lang="en-US"/>
          </a:p>
        </p:txBody>
      </p:sp>
    </p:spTree>
    <p:extLst>
      <p:ext uri="{BB962C8B-B14F-4D97-AF65-F5344CB8AC3E}">
        <p14:creationId xmlns:p14="http://schemas.microsoft.com/office/powerpoint/2010/main" val="1785281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New capital model breaks out C3 and C4 risk charges into targeted risk charges on interest rate, longevity, and ‘other life technical risk’ which covers lapse and expense risk</a:t>
            </a:r>
          </a:p>
          <a:p>
            <a:endParaRPr lang="en-US"/>
          </a:p>
          <a:p>
            <a:r>
              <a:rPr lang="en-US"/>
              <a:t>Other Life Technical Risk varies by three categories</a:t>
            </a:r>
          </a:p>
          <a:p>
            <a:r>
              <a:rPr lang="en-US"/>
              <a:t>	1. Lapse risk without mitigants – 2.0%</a:t>
            </a:r>
          </a:p>
          <a:p>
            <a:r>
              <a:rPr lang="en-US"/>
              <a:t>	2. Lapse risk with mitigants – 1.0%</a:t>
            </a:r>
          </a:p>
          <a:p>
            <a:r>
              <a:rPr lang="en-US"/>
              <a:t>	3. No lapse risk of 0.6%</a:t>
            </a:r>
          </a:p>
          <a:p>
            <a:r>
              <a:rPr lang="en-US"/>
              <a:t>No lapse risk applies to separate account assets too not covered in Product Specific charges (i.e. VUL)</a:t>
            </a:r>
          </a:p>
          <a:p>
            <a:endParaRPr lang="en-US"/>
          </a:p>
          <a:p>
            <a:r>
              <a:rPr lang="en-US"/>
              <a:t>Longevity Risk varies by three categories</a:t>
            </a:r>
          </a:p>
          <a:p>
            <a:r>
              <a:rPr lang="en-US"/>
              <a:t>	1. High longevity risk - </a:t>
            </a:r>
            <a:r>
              <a:rPr lang="en-US" b="0" i="0">
                <a:solidFill>
                  <a:srgbClr val="0A0A0A"/>
                </a:solidFill>
                <a:effectLst/>
                <a:latin typeface="Conv_Akk_Pro"/>
              </a:rPr>
              <a:t>products with no or limited lump-sum optionality for policyholders (e.g. immediate annuities, check with Akram)</a:t>
            </a:r>
          </a:p>
          <a:p>
            <a:pPr lvl="1"/>
            <a:r>
              <a:rPr lang="en-US" b="0" i="0">
                <a:solidFill>
                  <a:srgbClr val="0A0A0A"/>
                </a:solidFill>
                <a:effectLst/>
                <a:latin typeface="Conv_Akk_Pro"/>
              </a:rPr>
              <a:t>2. Medium Longevity Risk – products with economically attractive annuitization options that may or may not be utilized by the policyholder, assumes 30% of policyholders annuitize</a:t>
            </a:r>
          </a:p>
          <a:p>
            <a:pPr lvl="1"/>
            <a:r>
              <a:rPr lang="en-US" b="0" i="0">
                <a:solidFill>
                  <a:srgbClr val="0A0A0A"/>
                </a:solidFill>
                <a:effectLst/>
                <a:latin typeface="Conv_Akk_Pro"/>
              </a:rPr>
              <a:t>3. Low Longevity Risk – products with economically unattractive annuitization options, no risk charge</a:t>
            </a:r>
          </a:p>
          <a:p>
            <a:r>
              <a:rPr lang="en-US"/>
              <a:t>Longevity risk is scaled down by the accounting regime that reserves are reported on, though no guidance is given as to which regimes get which treatment</a:t>
            </a:r>
          </a:p>
          <a:p>
            <a:endParaRPr lang="en-US"/>
          </a:p>
          <a:p>
            <a:r>
              <a:rPr lang="en-US"/>
              <a:t>Interest rate risk charges are captured in other section, and if elected will be driven by duration modeling results instead of reserves</a:t>
            </a:r>
          </a:p>
        </p:txBody>
      </p:sp>
      <p:sp>
        <p:nvSpPr>
          <p:cNvPr id="4" name="Slide Number Placeholder 3"/>
          <p:cNvSpPr>
            <a:spLocks noGrp="1"/>
          </p:cNvSpPr>
          <p:nvPr>
            <p:ph type="sldNum" sz="quarter" idx="5"/>
          </p:nvPr>
        </p:nvSpPr>
        <p:spPr/>
        <p:txBody>
          <a:bodyPr/>
          <a:lstStyle/>
          <a:p>
            <a:fld id="{6649D160-F7FA-AD4C-8BB7-520F38E65AAF}" type="slidenum">
              <a:rPr lang="en-US" smtClean="0"/>
              <a:t>20</a:t>
            </a:fld>
            <a:endParaRPr lang="en-US"/>
          </a:p>
        </p:txBody>
      </p:sp>
    </p:spTree>
    <p:extLst>
      <p:ext uri="{BB962C8B-B14F-4D97-AF65-F5344CB8AC3E}">
        <p14:creationId xmlns:p14="http://schemas.microsoft.com/office/powerpoint/2010/main" val="2705134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New capital model breaks out C3 and C4 risk charges into targeted risk charges on interest rate, longevity, and ‘other life technical risk’ which covers lapse and expense risk</a:t>
            </a:r>
          </a:p>
          <a:p>
            <a:endParaRPr lang="en-US"/>
          </a:p>
          <a:p>
            <a:r>
              <a:rPr lang="en-US"/>
              <a:t>Other Life Technical Risk varies by three categories</a:t>
            </a:r>
          </a:p>
          <a:p>
            <a:r>
              <a:rPr lang="en-US"/>
              <a:t>	1. Lapse risk without mitigants – 2.0%</a:t>
            </a:r>
          </a:p>
          <a:p>
            <a:r>
              <a:rPr lang="en-US"/>
              <a:t>	2. Lapse risk with mitigants – 1.0%</a:t>
            </a:r>
          </a:p>
          <a:p>
            <a:r>
              <a:rPr lang="en-US"/>
              <a:t>	3. No lapse risk of 0.6%</a:t>
            </a:r>
          </a:p>
          <a:p>
            <a:r>
              <a:rPr lang="en-US"/>
              <a:t>No lapse risk applies to separate account assets too not covered in Product Specific charges (i.e. VUL)</a:t>
            </a:r>
          </a:p>
          <a:p>
            <a:endParaRPr lang="en-US"/>
          </a:p>
          <a:p>
            <a:r>
              <a:rPr lang="en-US"/>
              <a:t>Longevity Risk varies by three categories</a:t>
            </a:r>
          </a:p>
          <a:p>
            <a:r>
              <a:rPr lang="en-US"/>
              <a:t>	1. High longevity risk - </a:t>
            </a:r>
            <a:r>
              <a:rPr lang="en-US" b="0" i="0">
                <a:solidFill>
                  <a:srgbClr val="0A0A0A"/>
                </a:solidFill>
                <a:effectLst/>
                <a:latin typeface="Conv_Akk_Pro"/>
              </a:rPr>
              <a:t>products with no or limited lump-sum optionality for policyholders (e.g. immediate annuities, check with Akram)</a:t>
            </a:r>
          </a:p>
          <a:p>
            <a:pPr lvl="1"/>
            <a:r>
              <a:rPr lang="en-US" b="0" i="0">
                <a:solidFill>
                  <a:srgbClr val="0A0A0A"/>
                </a:solidFill>
                <a:effectLst/>
                <a:latin typeface="Conv_Akk_Pro"/>
              </a:rPr>
              <a:t>2. Medium Longevity Risk – products with economically attractive annuitization options that may or may not be utilized by the policyholder, assumes 30% of policyholders annuitize</a:t>
            </a:r>
          </a:p>
          <a:p>
            <a:pPr lvl="1"/>
            <a:r>
              <a:rPr lang="en-US" b="0" i="0">
                <a:solidFill>
                  <a:srgbClr val="0A0A0A"/>
                </a:solidFill>
                <a:effectLst/>
                <a:latin typeface="Conv_Akk_Pro"/>
              </a:rPr>
              <a:t>3. Low Longevity Risk – products with economically unattractive annuitization options, no risk charge</a:t>
            </a:r>
          </a:p>
          <a:p>
            <a:r>
              <a:rPr lang="en-US"/>
              <a:t>Longevity risk is scaled down by the accounting regime that reserves are reported on, though no guidance is given as to which regimes get which treatment</a:t>
            </a:r>
          </a:p>
          <a:p>
            <a:endParaRPr lang="en-US"/>
          </a:p>
          <a:p>
            <a:r>
              <a:rPr lang="en-US"/>
              <a:t>Interest rate risk charges are captured in other section, and if elected will be driven by duration modeling results instead of reserves</a:t>
            </a:r>
          </a:p>
        </p:txBody>
      </p:sp>
      <p:sp>
        <p:nvSpPr>
          <p:cNvPr id="4" name="Slide Number Placeholder 3"/>
          <p:cNvSpPr>
            <a:spLocks noGrp="1"/>
          </p:cNvSpPr>
          <p:nvPr>
            <p:ph type="sldNum" sz="quarter" idx="5"/>
          </p:nvPr>
        </p:nvSpPr>
        <p:spPr/>
        <p:txBody>
          <a:bodyPr/>
          <a:lstStyle/>
          <a:p>
            <a:fld id="{6649D160-F7FA-AD4C-8BB7-520F38E65AAF}" type="slidenum">
              <a:rPr lang="en-US" smtClean="0"/>
              <a:t>21</a:t>
            </a:fld>
            <a:endParaRPr lang="en-US"/>
          </a:p>
        </p:txBody>
      </p:sp>
    </p:spTree>
    <p:extLst>
      <p:ext uri="{BB962C8B-B14F-4D97-AF65-F5344CB8AC3E}">
        <p14:creationId xmlns:p14="http://schemas.microsoft.com/office/powerpoint/2010/main" val="4204833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Explain the Best Efforts vs Adjusted level</a:t>
            </a:r>
          </a:p>
        </p:txBody>
      </p:sp>
      <p:sp>
        <p:nvSpPr>
          <p:cNvPr id="4" name="Slide Number Placeholder 3"/>
          <p:cNvSpPr>
            <a:spLocks noGrp="1"/>
          </p:cNvSpPr>
          <p:nvPr>
            <p:ph type="sldNum" sz="quarter" idx="5"/>
          </p:nvPr>
        </p:nvSpPr>
        <p:spPr/>
        <p:txBody>
          <a:bodyPr/>
          <a:lstStyle/>
          <a:p>
            <a:fld id="{6649D160-F7FA-AD4C-8BB7-520F38E65AAF}" type="slidenum">
              <a:rPr lang="en-US" smtClean="0"/>
              <a:t>23</a:t>
            </a:fld>
            <a:endParaRPr lang="en-US"/>
          </a:p>
        </p:txBody>
      </p:sp>
    </p:spTree>
    <p:extLst>
      <p:ext uri="{BB962C8B-B14F-4D97-AF65-F5344CB8AC3E}">
        <p14:creationId xmlns:p14="http://schemas.microsoft.com/office/powerpoint/2010/main" val="1970723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Complicated calculation</a:t>
            </a:r>
          </a:p>
          <a:p>
            <a:pPr marL="171450" indent="-171450">
              <a:buFont typeface="Arial" panose="020B0604020202020204" pitchFamily="34" charset="0"/>
              <a:buChar char="•"/>
            </a:pPr>
            <a:r>
              <a:rPr lang="en-US"/>
              <a:t>Three levels of diversification</a:t>
            </a:r>
          </a:p>
          <a:p>
            <a:pPr marL="171450" indent="-171450">
              <a:buFont typeface="Arial" panose="020B0604020202020204" pitchFamily="34" charset="0"/>
              <a:buChar char="•"/>
            </a:pPr>
            <a:r>
              <a:rPr lang="en-US"/>
              <a:t>Covariance factors by multiple risk categories</a:t>
            </a:r>
          </a:p>
          <a:p>
            <a:pPr marL="171450" indent="-171450">
              <a:buFont typeface="Arial" panose="020B0604020202020204" pitchFamily="34" charset="0"/>
              <a:buChar char="•"/>
            </a:pPr>
            <a:r>
              <a:rPr lang="en-US"/>
              <a:t>Haircut on aggregate diversification</a:t>
            </a:r>
          </a:p>
          <a:p>
            <a:pPr marL="171450" indent="-171450">
              <a:buFont typeface="Arial" panose="020B0604020202020204" pitchFamily="34" charset="0"/>
              <a:buChar char="•"/>
            </a:pPr>
            <a:endParaRPr lang="en-US"/>
          </a:p>
          <a:p>
            <a:pPr marL="0" indent="0">
              <a:buFont typeface="Arial" panose="020B0604020202020204" pitchFamily="34" charset="0"/>
              <a:buNone/>
            </a:pPr>
            <a:r>
              <a:rPr lang="en-US"/>
              <a:t>Material update to model, especially compared to prior model</a:t>
            </a:r>
          </a:p>
          <a:p>
            <a:endParaRPr lang="en-US"/>
          </a:p>
          <a:p>
            <a:r>
              <a:rPr lang="en-US"/>
              <a:t>Compare against NAIC RBC and AM Best - Major Differences</a:t>
            </a:r>
          </a:p>
          <a:p>
            <a:pPr marL="171450" indent="-171450">
              <a:buFont typeface="Arial" panose="020B0604020202020204" pitchFamily="34" charset="0"/>
              <a:buChar char="•"/>
            </a:pPr>
            <a:r>
              <a:rPr lang="en-US"/>
              <a:t>Complexity</a:t>
            </a:r>
          </a:p>
          <a:p>
            <a:pPr marL="171450" indent="-171450">
              <a:buFont typeface="Arial" panose="020B0604020202020204" pitchFamily="34" charset="0"/>
              <a:buChar char="•"/>
            </a:pPr>
            <a:r>
              <a:rPr lang="en-US"/>
              <a:t>VA gets no diversification treatment</a:t>
            </a:r>
          </a:p>
          <a:p>
            <a:pPr marL="171450" indent="-171450">
              <a:buFont typeface="Arial" panose="020B0604020202020204" pitchFamily="34" charset="0"/>
              <a:buChar char="•"/>
            </a:pPr>
            <a:r>
              <a:rPr lang="en-US"/>
              <a:t>P&amp;C is included</a:t>
            </a:r>
          </a:p>
          <a:p>
            <a:endParaRPr lang="en-US"/>
          </a:p>
          <a:p>
            <a:r>
              <a:rPr lang="en-US"/>
              <a:t>Similarities</a:t>
            </a:r>
          </a:p>
          <a:p>
            <a:pPr marL="171450" indent="-171450">
              <a:buFont typeface="Arial" panose="020B0604020202020204" pitchFamily="34" charset="0"/>
              <a:buChar char="•"/>
            </a:pPr>
            <a:r>
              <a:rPr lang="en-US"/>
              <a:t>Significant diversification for non-VA liability risks (mortality, longevity, reserve risks)</a:t>
            </a:r>
          </a:p>
          <a:p>
            <a:pPr marL="171450" indent="-171450">
              <a:buFont typeface="Arial" panose="020B0604020202020204" pitchFamily="34" charset="0"/>
              <a:buChar char="•"/>
            </a:pPr>
            <a:r>
              <a:rPr lang="en-US"/>
              <a:t>Need to allocate diversification back to risk drivers for capital analysis</a:t>
            </a:r>
          </a:p>
          <a:p>
            <a:endParaRPr lang="en-US"/>
          </a:p>
          <a:p>
            <a:endParaRPr lang="en-US"/>
          </a:p>
        </p:txBody>
      </p:sp>
      <p:sp>
        <p:nvSpPr>
          <p:cNvPr id="4" name="Slide Number Placeholder 3"/>
          <p:cNvSpPr>
            <a:spLocks noGrp="1"/>
          </p:cNvSpPr>
          <p:nvPr>
            <p:ph type="sldNum" sz="quarter" idx="5"/>
          </p:nvPr>
        </p:nvSpPr>
        <p:spPr/>
        <p:txBody>
          <a:bodyPr/>
          <a:lstStyle/>
          <a:p>
            <a:fld id="{6649D160-F7FA-AD4C-8BB7-520F38E65AAF}" type="slidenum">
              <a:rPr lang="en-US" smtClean="0"/>
              <a:t>25</a:t>
            </a:fld>
            <a:endParaRPr lang="en-US"/>
          </a:p>
        </p:txBody>
      </p:sp>
    </p:spTree>
    <p:extLst>
      <p:ext uri="{BB962C8B-B14F-4D97-AF65-F5344CB8AC3E}">
        <p14:creationId xmlns:p14="http://schemas.microsoft.com/office/powerpoint/2010/main" val="10621146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649D160-F7FA-AD4C-8BB7-520F38E65AAF}" type="slidenum">
              <a:rPr lang="en-US" smtClean="0"/>
              <a:t>26</a:t>
            </a:fld>
            <a:endParaRPr lang="en-US"/>
          </a:p>
        </p:txBody>
      </p:sp>
    </p:spTree>
    <p:extLst>
      <p:ext uri="{BB962C8B-B14F-4D97-AF65-F5344CB8AC3E}">
        <p14:creationId xmlns:p14="http://schemas.microsoft.com/office/powerpoint/2010/main" val="3424744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Group 1001 is a </a:t>
            </a:r>
            <a:r>
              <a:rPr lang="en-US" b="0" i="0">
                <a:solidFill>
                  <a:srgbClr val="000000"/>
                </a:solidFill>
                <a:effectLst/>
                <a:latin typeface="Larsseit"/>
              </a:rPr>
              <a:t>Group 1001 is a collective that empowers companies to create positive growth. Our insurance and annuities are easy to understand and accessible to all. Our online investing platform gives individuals control over their savings. Our technology and innovation help companies succeed. And our strategic partnerships bring people together through education and </a:t>
            </a:r>
            <a:r>
              <a:rPr lang="en-US" b="0" i="0" err="1">
                <a:solidFill>
                  <a:srgbClr val="000000"/>
                </a:solidFill>
                <a:effectLst/>
                <a:latin typeface="Larsseit"/>
              </a:rPr>
              <a:t>sports.</a:t>
            </a:r>
            <a:r>
              <a:rPr lang="en-US" err="1"/>
              <a:t>Delaware</a:t>
            </a:r>
            <a:r>
              <a:rPr lang="en-US"/>
              <a:t> Life </a:t>
            </a:r>
          </a:p>
          <a:p>
            <a:r>
              <a:rPr lang="en-US"/>
              <a:t>Rated by AM Best (A-), S&amp;P (BBB+) and Fitch (A-)</a:t>
            </a:r>
          </a:p>
          <a:p>
            <a:r>
              <a:rPr lang="en-US"/>
              <a:t>Actively sells MYGA, FIA and VA</a:t>
            </a:r>
          </a:p>
          <a:p>
            <a:r>
              <a:rPr lang="en-US"/>
              <a:t>Subsidiary Clear Spring Property &amp; Casualty sells P&amp;C insurance with focus on Worker Comp</a:t>
            </a:r>
          </a:p>
          <a:p>
            <a:endParaRPr lang="en-US"/>
          </a:p>
          <a:p>
            <a:r>
              <a:rPr lang="en-US"/>
              <a:t>My team is responsible for modeling and reporting of NAIC RBC, AM Best and S&amp;P capital models</a:t>
            </a:r>
          </a:p>
          <a:p>
            <a:endParaRPr lang="en-US"/>
          </a:p>
        </p:txBody>
      </p:sp>
      <p:sp>
        <p:nvSpPr>
          <p:cNvPr id="4" name="Slide Number Placeholder 3"/>
          <p:cNvSpPr>
            <a:spLocks noGrp="1"/>
          </p:cNvSpPr>
          <p:nvPr>
            <p:ph type="sldNum" sz="quarter" idx="5"/>
          </p:nvPr>
        </p:nvSpPr>
        <p:spPr/>
        <p:txBody>
          <a:bodyPr/>
          <a:lstStyle/>
          <a:p>
            <a:fld id="{6649D160-F7FA-AD4C-8BB7-520F38E65AAF}" type="slidenum">
              <a:rPr lang="en-US" smtClean="0"/>
              <a:t>2</a:t>
            </a:fld>
            <a:endParaRPr lang="en-US"/>
          </a:p>
        </p:txBody>
      </p:sp>
    </p:spTree>
    <p:extLst>
      <p:ext uri="{BB962C8B-B14F-4D97-AF65-F5344CB8AC3E}">
        <p14:creationId xmlns:p14="http://schemas.microsoft.com/office/powerpoint/2010/main" val="39610137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649D160-F7FA-AD4C-8BB7-520F38E65AAF}" type="slidenum">
              <a:rPr lang="en-US" smtClean="0"/>
              <a:t>27</a:t>
            </a:fld>
            <a:endParaRPr lang="en-US"/>
          </a:p>
        </p:txBody>
      </p:sp>
    </p:spTree>
    <p:extLst>
      <p:ext uri="{BB962C8B-B14F-4D97-AF65-F5344CB8AC3E}">
        <p14:creationId xmlns:p14="http://schemas.microsoft.com/office/powerpoint/2010/main" val="143719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649D160-F7FA-AD4C-8BB7-520F38E65AAF}" type="slidenum">
              <a:rPr lang="en-US" smtClean="0"/>
              <a:t>28</a:t>
            </a:fld>
            <a:endParaRPr lang="en-US"/>
          </a:p>
        </p:txBody>
      </p:sp>
    </p:spTree>
    <p:extLst>
      <p:ext uri="{BB962C8B-B14F-4D97-AF65-F5344CB8AC3E}">
        <p14:creationId xmlns:p14="http://schemas.microsoft.com/office/powerpoint/2010/main" val="42432978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649D160-F7FA-AD4C-8BB7-520F38E65AAF}" type="slidenum">
              <a:rPr lang="en-US" smtClean="0"/>
              <a:t>29</a:t>
            </a:fld>
            <a:endParaRPr lang="en-US"/>
          </a:p>
        </p:txBody>
      </p:sp>
    </p:spTree>
    <p:extLst>
      <p:ext uri="{BB962C8B-B14F-4D97-AF65-F5344CB8AC3E}">
        <p14:creationId xmlns:p14="http://schemas.microsoft.com/office/powerpoint/2010/main" val="3771067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All rating changes were limited to one notch and we saw more upgrades than downgrades. We took positive rating actions on 62% of issuers identified as UCO; these were primarily driven by higher levels of available capital and more explicitly capturing the benefits of risk diversification under the revised criteria.</a:t>
            </a:r>
          </a:p>
          <a:p>
            <a:r>
              <a:rPr lang="en-US" i="1"/>
              <a:t>We took negative rating actions on 8% of issuers identified as UCO; these primarily related to our revised definition of capital resources, which reduced the basis for determining the amount of debt-funded capital for some issuers.</a:t>
            </a:r>
          </a:p>
          <a:p>
            <a:endParaRPr lang="en-US"/>
          </a:p>
        </p:txBody>
      </p:sp>
      <p:sp>
        <p:nvSpPr>
          <p:cNvPr id="4" name="Slide Number Placeholder 3"/>
          <p:cNvSpPr>
            <a:spLocks noGrp="1"/>
          </p:cNvSpPr>
          <p:nvPr>
            <p:ph type="sldNum" sz="quarter" idx="5"/>
          </p:nvPr>
        </p:nvSpPr>
        <p:spPr/>
        <p:txBody>
          <a:bodyPr/>
          <a:lstStyle/>
          <a:p>
            <a:fld id="{6649D160-F7FA-AD4C-8BB7-520F38E65AAF}" type="slidenum">
              <a:rPr lang="en-US" smtClean="0"/>
              <a:t>4</a:t>
            </a:fld>
            <a:endParaRPr lang="en-US"/>
          </a:p>
        </p:txBody>
      </p:sp>
    </p:spTree>
    <p:extLst>
      <p:ext uri="{BB962C8B-B14F-4D97-AF65-F5344CB8AC3E}">
        <p14:creationId xmlns:p14="http://schemas.microsoft.com/office/powerpoint/2010/main" val="2324866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Complicated calculation</a:t>
            </a:r>
          </a:p>
          <a:p>
            <a:pPr marL="171450" indent="-171450">
              <a:buFont typeface="Arial" panose="020B0604020202020204" pitchFamily="34" charset="0"/>
              <a:buChar char="•"/>
            </a:pPr>
            <a:r>
              <a:rPr lang="en-US"/>
              <a:t>Three levels of diversification</a:t>
            </a:r>
          </a:p>
          <a:p>
            <a:pPr marL="171450" indent="-171450">
              <a:buFont typeface="Arial" panose="020B0604020202020204" pitchFamily="34" charset="0"/>
              <a:buChar char="•"/>
            </a:pPr>
            <a:r>
              <a:rPr lang="en-US"/>
              <a:t>Covariance factors by multiple risk categories</a:t>
            </a:r>
          </a:p>
          <a:p>
            <a:pPr marL="171450" indent="-171450">
              <a:buFont typeface="Arial" panose="020B0604020202020204" pitchFamily="34" charset="0"/>
              <a:buChar char="•"/>
            </a:pPr>
            <a:r>
              <a:rPr lang="en-US"/>
              <a:t>Haircut on aggregate diversification</a:t>
            </a:r>
          </a:p>
          <a:p>
            <a:pPr marL="171450" indent="-171450">
              <a:buFont typeface="Arial" panose="020B0604020202020204" pitchFamily="34" charset="0"/>
              <a:buChar char="•"/>
            </a:pPr>
            <a:endParaRPr lang="en-US"/>
          </a:p>
          <a:p>
            <a:pPr marL="0" indent="0">
              <a:buFont typeface="Arial" panose="020B0604020202020204" pitchFamily="34" charset="0"/>
              <a:buNone/>
            </a:pPr>
            <a:r>
              <a:rPr lang="en-US"/>
              <a:t>Material update to model, especially compared to prior model</a:t>
            </a:r>
          </a:p>
          <a:p>
            <a:endParaRPr lang="en-US"/>
          </a:p>
          <a:p>
            <a:r>
              <a:rPr lang="en-US"/>
              <a:t>Compare against NAIC RBC and AM Best - Major Differences</a:t>
            </a:r>
          </a:p>
          <a:p>
            <a:pPr marL="171450" indent="-171450">
              <a:buFont typeface="Arial" panose="020B0604020202020204" pitchFamily="34" charset="0"/>
              <a:buChar char="•"/>
            </a:pPr>
            <a:r>
              <a:rPr lang="en-US"/>
              <a:t>Complexity</a:t>
            </a:r>
          </a:p>
          <a:p>
            <a:pPr marL="171450" indent="-171450">
              <a:buFont typeface="Arial" panose="020B0604020202020204" pitchFamily="34" charset="0"/>
              <a:buChar char="•"/>
            </a:pPr>
            <a:r>
              <a:rPr lang="en-US"/>
              <a:t>VA gets no diversification treatment</a:t>
            </a:r>
          </a:p>
          <a:p>
            <a:pPr marL="171450" indent="-171450">
              <a:buFont typeface="Arial" panose="020B0604020202020204" pitchFamily="34" charset="0"/>
              <a:buChar char="•"/>
            </a:pPr>
            <a:r>
              <a:rPr lang="en-US"/>
              <a:t>P&amp;C is included</a:t>
            </a:r>
          </a:p>
          <a:p>
            <a:endParaRPr lang="en-US"/>
          </a:p>
          <a:p>
            <a:r>
              <a:rPr lang="en-US"/>
              <a:t>Similarities</a:t>
            </a:r>
          </a:p>
          <a:p>
            <a:pPr marL="171450" indent="-171450">
              <a:buFont typeface="Arial" panose="020B0604020202020204" pitchFamily="34" charset="0"/>
              <a:buChar char="•"/>
            </a:pPr>
            <a:r>
              <a:rPr lang="en-US"/>
              <a:t>Significant diversification for non-VA liability risks (mortality, longevity, reserve risks)</a:t>
            </a:r>
          </a:p>
          <a:p>
            <a:pPr marL="171450" indent="-171450">
              <a:buFont typeface="Arial" panose="020B0604020202020204" pitchFamily="34" charset="0"/>
              <a:buChar char="•"/>
            </a:pPr>
            <a:r>
              <a:rPr lang="en-US"/>
              <a:t>Need to allocate diversification back to risk drivers for capital analysis</a:t>
            </a:r>
          </a:p>
          <a:p>
            <a:endParaRPr lang="en-US"/>
          </a:p>
          <a:p>
            <a:endParaRPr lang="en-US"/>
          </a:p>
        </p:txBody>
      </p:sp>
      <p:sp>
        <p:nvSpPr>
          <p:cNvPr id="4" name="Slide Number Placeholder 3"/>
          <p:cNvSpPr>
            <a:spLocks noGrp="1"/>
          </p:cNvSpPr>
          <p:nvPr>
            <p:ph type="sldNum" sz="quarter" idx="5"/>
          </p:nvPr>
        </p:nvSpPr>
        <p:spPr/>
        <p:txBody>
          <a:bodyPr/>
          <a:lstStyle/>
          <a:p>
            <a:fld id="{6649D160-F7FA-AD4C-8BB7-520F38E65AAF}" type="slidenum">
              <a:rPr lang="en-US" smtClean="0"/>
              <a:t>6</a:t>
            </a:fld>
            <a:endParaRPr lang="en-US"/>
          </a:p>
        </p:txBody>
      </p:sp>
    </p:spTree>
    <p:extLst>
      <p:ext uri="{BB962C8B-B14F-4D97-AF65-F5344CB8AC3E}">
        <p14:creationId xmlns:p14="http://schemas.microsoft.com/office/powerpoint/2010/main" val="1566821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Rating selection process</a:t>
            </a:r>
          </a:p>
          <a:p>
            <a:r>
              <a:rPr lang="en-US"/>
              <a:t>Recovery category mapping</a:t>
            </a:r>
          </a:p>
          <a:p>
            <a:r>
              <a:rPr lang="en-US"/>
              <a:t>Need to maintain a new dataset, will require an investment in a data process for pulling the relevant fields from your investment management and accounting system for maintaining both the new data</a:t>
            </a:r>
          </a:p>
          <a:p>
            <a:endParaRPr lang="en-US"/>
          </a:p>
          <a:p>
            <a:r>
              <a:rPr lang="en-US"/>
              <a:t>Talk about </a:t>
            </a:r>
          </a:p>
          <a:p>
            <a:endParaRPr lang="en-US"/>
          </a:p>
          <a:p>
            <a:endParaRPr lang="en-US"/>
          </a:p>
        </p:txBody>
      </p:sp>
      <p:sp>
        <p:nvSpPr>
          <p:cNvPr id="4" name="Slide Number Placeholder 3"/>
          <p:cNvSpPr>
            <a:spLocks noGrp="1"/>
          </p:cNvSpPr>
          <p:nvPr>
            <p:ph type="sldNum" sz="quarter" idx="5"/>
          </p:nvPr>
        </p:nvSpPr>
        <p:spPr/>
        <p:txBody>
          <a:bodyPr/>
          <a:lstStyle/>
          <a:p>
            <a:fld id="{6649D160-F7FA-AD4C-8BB7-520F38E65AAF}" type="slidenum">
              <a:rPr lang="en-US" smtClean="0"/>
              <a:t>8</a:t>
            </a:fld>
            <a:endParaRPr lang="en-US"/>
          </a:p>
        </p:txBody>
      </p:sp>
    </p:spTree>
    <p:extLst>
      <p:ext uri="{BB962C8B-B14F-4D97-AF65-F5344CB8AC3E}">
        <p14:creationId xmlns:p14="http://schemas.microsoft.com/office/powerpoint/2010/main" val="1018722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Rating selection process</a:t>
            </a:r>
          </a:p>
          <a:p>
            <a:r>
              <a:rPr lang="en-US"/>
              <a:t>Recovery category mapping</a:t>
            </a:r>
          </a:p>
          <a:p>
            <a:r>
              <a:rPr lang="en-US"/>
              <a:t>Need to maintain a new dataset, will require an investment in a data process for pulling the relevant fields from your investment management and accounting system for maintaining both the new data</a:t>
            </a:r>
          </a:p>
          <a:p>
            <a:endParaRPr lang="en-US"/>
          </a:p>
          <a:p>
            <a:r>
              <a:rPr lang="en-US"/>
              <a:t>Talk about </a:t>
            </a:r>
          </a:p>
          <a:p>
            <a:endParaRPr lang="en-US"/>
          </a:p>
          <a:p>
            <a:endParaRPr lang="en-US"/>
          </a:p>
        </p:txBody>
      </p:sp>
      <p:sp>
        <p:nvSpPr>
          <p:cNvPr id="4" name="Slide Number Placeholder 3"/>
          <p:cNvSpPr>
            <a:spLocks noGrp="1"/>
          </p:cNvSpPr>
          <p:nvPr>
            <p:ph type="sldNum" sz="quarter" idx="5"/>
          </p:nvPr>
        </p:nvSpPr>
        <p:spPr/>
        <p:txBody>
          <a:bodyPr/>
          <a:lstStyle/>
          <a:p>
            <a:fld id="{6649D160-F7FA-AD4C-8BB7-520F38E65AAF}" type="slidenum">
              <a:rPr lang="en-US" smtClean="0"/>
              <a:t>9</a:t>
            </a:fld>
            <a:endParaRPr lang="en-US"/>
          </a:p>
        </p:txBody>
      </p:sp>
    </p:spTree>
    <p:extLst>
      <p:ext uri="{BB962C8B-B14F-4D97-AF65-F5344CB8AC3E}">
        <p14:creationId xmlns:p14="http://schemas.microsoft.com/office/powerpoint/2010/main" val="372422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Rating selection process</a:t>
            </a:r>
          </a:p>
          <a:p>
            <a:r>
              <a:rPr lang="en-US"/>
              <a:t>Recovery category mapping</a:t>
            </a:r>
          </a:p>
          <a:p>
            <a:r>
              <a:rPr lang="en-US"/>
              <a:t>Need to maintain a new dataset, will require an investment in a data process for pulling the relevant fields from your investment management and accounting system for maintaining both the new data</a:t>
            </a:r>
          </a:p>
          <a:p>
            <a:endParaRPr lang="en-US"/>
          </a:p>
          <a:p>
            <a:r>
              <a:rPr lang="en-US"/>
              <a:t>Talk about </a:t>
            </a:r>
          </a:p>
          <a:p>
            <a:endParaRPr lang="en-US"/>
          </a:p>
          <a:p>
            <a:endParaRPr lang="en-US"/>
          </a:p>
        </p:txBody>
      </p:sp>
      <p:sp>
        <p:nvSpPr>
          <p:cNvPr id="4" name="Slide Number Placeholder 3"/>
          <p:cNvSpPr>
            <a:spLocks noGrp="1"/>
          </p:cNvSpPr>
          <p:nvPr>
            <p:ph type="sldNum" sz="quarter" idx="5"/>
          </p:nvPr>
        </p:nvSpPr>
        <p:spPr/>
        <p:txBody>
          <a:bodyPr/>
          <a:lstStyle/>
          <a:p>
            <a:fld id="{6649D160-F7FA-AD4C-8BB7-520F38E65AAF}" type="slidenum">
              <a:rPr lang="en-US" smtClean="0"/>
              <a:t>10</a:t>
            </a:fld>
            <a:endParaRPr lang="en-US"/>
          </a:p>
        </p:txBody>
      </p:sp>
    </p:spTree>
    <p:extLst>
      <p:ext uri="{BB962C8B-B14F-4D97-AF65-F5344CB8AC3E}">
        <p14:creationId xmlns:p14="http://schemas.microsoft.com/office/powerpoint/2010/main" val="301626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49D160-F7FA-AD4C-8BB7-520F38E65AAF}" type="slidenum">
              <a:rPr lang="en-US" smtClean="0"/>
              <a:t>12</a:t>
            </a:fld>
            <a:endParaRPr lang="en-US"/>
          </a:p>
        </p:txBody>
      </p:sp>
    </p:spTree>
    <p:extLst>
      <p:ext uri="{BB962C8B-B14F-4D97-AF65-F5344CB8AC3E}">
        <p14:creationId xmlns:p14="http://schemas.microsoft.com/office/powerpoint/2010/main" val="2836548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defRPr/>
            </a:pPr>
            <a:r>
              <a:rPr kumimoji="0" lang="en-US" sz="1200" b="0" i="0" u="none" strike="noStrike" kern="1200" cap="none" spc="0" normalizeH="0" baseline="0" noProof="0" dirty="0">
                <a:ln>
                  <a:noFill/>
                </a:ln>
                <a:solidFill>
                  <a:srgbClr val="0A0933"/>
                </a:solidFill>
                <a:effectLst/>
                <a:uLnTx/>
                <a:uFillTx/>
                <a:latin typeface="Calibri" panose="020F0502020204030204"/>
                <a:ea typeface="+mn-ea"/>
                <a:cs typeface="+mn-cs"/>
              </a:rPr>
              <a:t>Observations:</a:t>
            </a:r>
          </a:p>
          <a:p>
            <a:pPr marL="628650" lvl="1" indent="-171450">
              <a:buFont typeface="Arial" panose="020B0604020202020204" pitchFamily="34" charset="0"/>
              <a:buChar char="•"/>
              <a:defRPr/>
            </a:pPr>
            <a:r>
              <a:rPr kumimoji="0" lang="en-US" sz="1200" b="0" i="0" u="none" strike="noStrike" kern="1200" cap="none" spc="0" normalizeH="0" baseline="0" noProof="0" dirty="0">
                <a:ln>
                  <a:noFill/>
                </a:ln>
                <a:solidFill>
                  <a:srgbClr val="0A0933"/>
                </a:solidFill>
                <a:effectLst/>
                <a:uLnTx/>
                <a:uFillTx/>
                <a:latin typeface="Calibri" panose="020F0502020204030204"/>
                <a:ea typeface="+mn-ea"/>
                <a:cs typeface="+mn-cs"/>
              </a:rPr>
              <a:t>Higher for BIG structured and preferred stock, lower for all others bonds</a:t>
            </a:r>
          </a:p>
          <a:p>
            <a:pPr marL="628650" lvl="1" indent="-171450">
              <a:buFont typeface="Arial" panose="020B0604020202020204" pitchFamily="34" charset="0"/>
              <a:buChar char="•"/>
              <a:defRPr/>
            </a:pPr>
            <a:r>
              <a:rPr kumimoji="0" lang="en-US" sz="1200" b="0" i="0" u="none" strike="noStrike" kern="1200" cap="none" spc="0" normalizeH="0" baseline="0" noProof="0" dirty="0">
                <a:ln>
                  <a:noFill/>
                </a:ln>
                <a:solidFill>
                  <a:srgbClr val="0A0933"/>
                </a:solidFill>
                <a:effectLst/>
                <a:uLnTx/>
                <a:uFillTx/>
                <a:latin typeface="Calibri" panose="020F0502020204030204"/>
                <a:ea typeface="+mn-ea"/>
                <a:cs typeface="+mn-cs"/>
              </a:rPr>
              <a:t>Higher for Equity</a:t>
            </a:r>
          </a:p>
          <a:p>
            <a:pPr marL="1085850" lvl="2" indent="-171450">
              <a:buFont typeface="Arial" panose="020B0604020202020204" pitchFamily="34" charset="0"/>
              <a:buChar char="•"/>
              <a:defRPr/>
            </a:pPr>
            <a:endParaRPr kumimoji="0" lang="en-US" b="0" i="0" u="none" strike="noStrike" kern="1200" cap="none" spc="0" normalizeH="0" baseline="0" noProof="0" dirty="0">
              <a:ln>
                <a:noFill/>
              </a:ln>
              <a:solidFill>
                <a:srgbClr val="0A0933"/>
              </a:solidFill>
              <a:effectLst/>
              <a:uLnTx/>
              <a:uFillTx/>
              <a:latin typeface="Calibri" panose="020F0502020204030204"/>
              <a:ea typeface="+mn-ea"/>
              <a:cs typeface="+mn-cs"/>
            </a:endParaRPr>
          </a:p>
          <a:p>
            <a:pPr marL="1085850" lvl="2" indent="-171450">
              <a:buFont typeface="Arial" panose="020B0604020202020204" pitchFamily="34" charset="0"/>
              <a:buChar char="•"/>
              <a:defRPr/>
            </a:pPr>
            <a:r>
              <a:rPr lang="en-US" dirty="0">
                <a:solidFill>
                  <a:srgbClr val="0A0933"/>
                </a:solidFill>
                <a:latin typeface="Calibri" panose="020F0502020204030204"/>
              </a:rPr>
              <a:t>BIG bond factors significant reductions</a:t>
            </a:r>
          </a:p>
          <a:p>
            <a:pPr marL="1085850" lvl="2" indent="-171450">
              <a:buFont typeface="Arial" panose="020B0604020202020204" pitchFamily="34" charset="0"/>
              <a:buChar char="•"/>
              <a:defRPr/>
            </a:pPr>
            <a:r>
              <a:rPr kumimoji="0" lang="en-US" b="0" i="0" u="none" strike="noStrike" kern="1200" cap="none" spc="0" normalizeH="0" baseline="0" noProof="0" dirty="0">
                <a:ln>
                  <a:noFill/>
                </a:ln>
                <a:solidFill>
                  <a:srgbClr val="0A0933"/>
                </a:solidFill>
                <a:effectLst/>
                <a:uLnTx/>
                <a:uFillTx/>
                <a:latin typeface="Calibri" panose="020F0502020204030204"/>
                <a:ea typeface="+mn-ea"/>
                <a:cs typeface="+mn-cs"/>
              </a:rPr>
              <a:t>Significant increase in Common Stock factors – will be offset in </a:t>
            </a:r>
            <a:r>
              <a:rPr kumimoji="0" lang="en-US" b="0" i="0" u="none" strike="noStrike" kern="1200" cap="none" spc="0" normalizeH="0" baseline="0" noProof="0" dirty="0" err="1">
                <a:ln>
                  <a:noFill/>
                </a:ln>
                <a:solidFill>
                  <a:srgbClr val="0A0933"/>
                </a:solidFill>
                <a:effectLst/>
                <a:uLnTx/>
                <a:uFillTx/>
                <a:latin typeface="Calibri" panose="020F0502020204030204"/>
                <a:ea typeface="+mn-ea"/>
                <a:cs typeface="+mn-cs"/>
              </a:rPr>
              <a:t>diversificatoin</a:t>
            </a:r>
            <a:endParaRPr kumimoji="0" lang="en-US" b="0" i="0" u="none" strike="noStrike" kern="1200" cap="none" spc="0" normalizeH="0" baseline="0" noProof="0" dirty="0">
              <a:ln>
                <a:noFill/>
              </a:ln>
              <a:solidFill>
                <a:srgbClr val="0A0933"/>
              </a:solidFill>
              <a:effectLst/>
              <a:uLnTx/>
              <a:uFillTx/>
              <a:latin typeface="Calibri" panose="020F0502020204030204"/>
              <a:ea typeface="+mn-ea"/>
              <a:cs typeface="+mn-cs"/>
            </a:endParaRPr>
          </a:p>
          <a:p>
            <a:pPr marL="1085850" lvl="2" indent="-171450">
              <a:buFont typeface="Arial" panose="020B0604020202020204" pitchFamily="34" charset="0"/>
              <a:buChar char="•"/>
              <a:defRPr/>
            </a:pPr>
            <a:r>
              <a:rPr kumimoji="0" lang="en-US" b="0" i="0" u="none" strike="noStrike" kern="1200" cap="none" spc="0" normalizeH="0" baseline="0" noProof="0" dirty="0">
                <a:ln>
                  <a:noFill/>
                </a:ln>
                <a:solidFill>
                  <a:srgbClr val="0A0933"/>
                </a:solidFill>
                <a:effectLst/>
                <a:uLnTx/>
                <a:uFillTx/>
                <a:latin typeface="Calibri" panose="020F0502020204030204"/>
                <a:ea typeface="+mn-ea"/>
                <a:cs typeface="+mn-cs"/>
              </a:rPr>
              <a:t>Huge increase in Residual equity factor</a:t>
            </a:r>
            <a:endParaRPr lang="en-US" dirty="0"/>
          </a:p>
        </p:txBody>
      </p:sp>
      <p:sp>
        <p:nvSpPr>
          <p:cNvPr id="4" name="Slide Number Placeholder 3"/>
          <p:cNvSpPr>
            <a:spLocks noGrp="1"/>
          </p:cNvSpPr>
          <p:nvPr>
            <p:ph type="sldNum" sz="quarter" idx="5"/>
          </p:nvPr>
        </p:nvSpPr>
        <p:spPr/>
        <p:txBody>
          <a:bodyPr/>
          <a:lstStyle/>
          <a:p>
            <a:fld id="{6649D160-F7FA-AD4C-8BB7-520F38E65AAF}" type="slidenum">
              <a:rPr lang="en-US" smtClean="0"/>
              <a:t>13</a:t>
            </a:fld>
            <a:endParaRPr lang="en-US"/>
          </a:p>
        </p:txBody>
      </p:sp>
    </p:spTree>
    <p:extLst>
      <p:ext uri="{BB962C8B-B14F-4D97-AF65-F5344CB8AC3E}">
        <p14:creationId xmlns:p14="http://schemas.microsoft.com/office/powerpoint/2010/main" val="20380456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D7DBE1A9-53EF-4353-B29B-9492AC54217E}"/>
              </a:ext>
            </a:extLst>
          </p:cNvPr>
          <p:cNvGrpSpPr/>
          <p:nvPr userDrawn="1"/>
        </p:nvGrpSpPr>
        <p:grpSpPr>
          <a:xfrm>
            <a:off x="1706107" y="0"/>
            <a:ext cx="5151893" cy="5143500"/>
            <a:chOff x="1706107" y="0"/>
            <a:chExt cx="5151893" cy="5143500"/>
          </a:xfrm>
        </p:grpSpPr>
        <p:sp>
          <p:nvSpPr>
            <p:cNvPr id="7" name="Rectangle 6"/>
            <p:cNvSpPr/>
            <p:nvPr userDrawn="1"/>
          </p:nvSpPr>
          <p:spPr>
            <a:xfrm>
              <a:off x="5139559" y="0"/>
              <a:ext cx="1718441"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rummel_image-NEW2.png"/>
            <p:cNvPicPr>
              <a:picLocks noChangeAspect="1"/>
            </p:cNvPicPr>
            <p:nvPr userDrawn="1"/>
          </p:nvPicPr>
          <p:blipFill rotWithShape="1">
            <a:blip r:embed="rId2">
              <a:extLst>
                <a:ext uri="{28A0092B-C50C-407E-A947-70E740481C1C}">
                  <a14:useLocalDpi xmlns:a14="http://schemas.microsoft.com/office/drawing/2010/main" val="0"/>
                </a:ext>
              </a:extLst>
            </a:blip>
            <a:srcRect t="4701" b="4374"/>
            <a:stretch/>
          </p:blipFill>
          <p:spPr>
            <a:xfrm>
              <a:off x="1706107" y="1707106"/>
              <a:ext cx="3433452" cy="3435454"/>
            </a:xfrm>
            <a:prstGeom prst="ellipse">
              <a:avLst/>
            </a:prstGeom>
          </p:spPr>
        </p:pic>
      </p:grpSp>
      <p:sp>
        <p:nvSpPr>
          <p:cNvPr id="2" name="Title 1"/>
          <p:cNvSpPr>
            <a:spLocks noGrp="1"/>
          </p:cNvSpPr>
          <p:nvPr>
            <p:ph type="ctrTitle" hasCustomPrompt="1"/>
          </p:nvPr>
        </p:nvSpPr>
        <p:spPr>
          <a:xfrm>
            <a:off x="262583" y="310020"/>
            <a:ext cx="3052335" cy="1102519"/>
          </a:xfrm>
          <a:prstGeom prst="rect">
            <a:avLst/>
          </a:prstGeom>
        </p:spPr>
        <p:txBody>
          <a:bodyPr/>
          <a:lstStyle>
            <a:lvl1pPr algn="l">
              <a:lnSpc>
                <a:spcPts val="4140"/>
              </a:lnSpc>
              <a:defRPr sz="2850" b="0" i="0">
                <a:solidFill>
                  <a:schemeClr val="bg1"/>
                </a:solidFill>
                <a:latin typeface="+mj-lt"/>
                <a:cs typeface="Calibri" panose="020F0502020204030204" pitchFamily="34" charset="0"/>
              </a:defRPr>
            </a:lvl1pPr>
          </a:lstStyle>
          <a:p>
            <a:r>
              <a:rPr lang="en-US"/>
              <a:t>Click here to edit text</a:t>
            </a:r>
          </a:p>
        </p:txBody>
      </p:sp>
      <p:sp>
        <p:nvSpPr>
          <p:cNvPr id="3" name="Subtitle 2"/>
          <p:cNvSpPr>
            <a:spLocks noGrp="1"/>
          </p:cNvSpPr>
          <p:nvPr>
            <p:ph type="subTitle" idx="1" hasCustomPrompt="1"/>
          </p:nvPr>
        </p:nvSpPr>
        <p:spPr>
          <a:xfrm>
            <a:off x="197691" y="4940168"/>
            <a:ext cx="2406136" cy="214559"/>
          </a:xfrm>
          <a:prstGeom prst="rect">
            <a:avLst/>
          </a:prstGeom>
        </p:spPr>
        <p:txBody>
          <a:bodyPr/>
          <a:lstStyle>
            <a:lvl1pPr marL="0" indent="0" algn="l">
              <a:lnSpc>
                <a:spcPct val="100000"/>
              </a:lnSpc>
              <a:buNone/>
              <a:defRPr sz="600" b="0" i="0">
                <a:solidFill>
                  <a:srgbClr val="FFFFFF"/>
                </a:solidFill>
                <a:latin typeface="Calibri" panose="020F050202020403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For Internal Use Only</a:t>
            </a:r>
          </a:p>
        </p:txBody>
      </p:sp>
    </p:spTree>
    <p:extLst>
      <p:ext uri="{BB962C8B-B14F-4D97-AF65-F5344CB8AC3E}">
        <p14:creationId xmlns:p14="http://schemas.microsoft.com/office/powerpoint/2010/main" val="343102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White Circles">
    <p:bg>
      <p:bgPr>
        <a:solidFill>
          <a:schemeClr val="tx1"/>
        </a:solidFill>
        <a:effectLst/>
      </p:bgPr>
    </p:bg>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rgbClr val="E6E9ED"/>
                </a:solidFill>
              </a:defRPr>
            </a:lvl1pPr>
          </a:lstStyle>
          <a:p>
            <a:fld id="{D9DC73DB-37F3-114B-9123-19F674B875C1}" type="slidenum">
              <a:rPr lang="en-US" smtClean="0"/>
              <a:pPr/>
              <a:t>‹#›</a:t>
            </a:fld>
            <a:endParaRPr lang="en-US"/>
          </a:p>
        </p:txBody>
      </p:sp>
      <p:sp>
        <p:nvSpPr>
          <p:cNvPr id="10" name="Oval 9"/>
          <p:cNvSpPr/>
          <p:nvPr userDrawn="1"/>
        </p:nvSpPr>
        <p:spPr>
          <a:xfrm>
            <a:off x="316532" y="1621097"/>
            <a:ext cx="1787781" cy="1901306"/>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1" name="Oval 10"/>
          <p:cNvSpPr/>
          <p:nvPr userDrawn="1"/>
        </p:nvSpPr>
        <p:spPr>
          <a:xfrm>
            <a:off x="2534835" y="1621096"/>
            <a:ext cx="1773973" cy="1901307"/>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Oval 11"/>
          <p:cNvSpPr/>
          <p:nvPr userDrawn="1"/>
        </p:nvSpPr>
        <p:spPr>
          <a:xfrm>
            <a:off x="4767495" y="1621095"/>
            <a:ext cx="1773973" cy="1901307"/>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5" name="Title 1"/>
          <p:cNvSpPr>
            <a:spLocks noGrp="1"/>
          </p:cNvSpPr>
          <p:nvPr>
            <p:ph type="title" hasCustomPrompt="1"/>
          </p:nvPr>
        </p:nvSpPr>
        <p:spPr>
          <a:xfrm>
            <a:off x="229604" y="307698"/>
            <a:ext cx="6407187" cy="565050"/>
          </a:xfrm>
          <a:prstGeom prst="rect">
            <a:avLst/>
          </a:prstGeom>
        </p:spPr>
        <p:txBody>
          <a:bodyPr/>
          <a:lstStyle>
            <a:lvl1pPr algn="l">
              <a:lnSpc>
                <a:spcPct val="100000"/>
              </a:lnSpc>
              <a:defRPr sz="3000" b="0" i="0">
                <a:solidFill>
                  <a:schemeClr val="tx2"/>
                </a:solidFill>
                <a:latin typeface="Calibri" charset="0"/>
                <a:ea typeface="Calibri" charset="0"/>
                <a:cs typeface="Calibri" charset="0"/>
              </a:defRPr>
            </a:lvl1pPr>
          </a:lstStyle>
          <a:p>
            <a:r>
              <a:rPr lang="en-US"/>
              <a:t>White Circles</a:t>
            </a:r>
          </a:p>
        </p:txBody>
      </p:sp>
      <p:sp>
        <p:nvSpPr>
          <p:cNvPr id="13" name="Footer Placeholder 4">
            <a:extLst>
              <a:ext uri="{FF2B5EF4-FFF2-40B4-BE49-F238E27FC236}">
                <a16:creationId xmlns:a16="http://schemas.microsoft.com/office/drawing/2014/main" id="{497BAAC8-0F52-4868-82B3-1A2A538738B0}"/>
              </a:ext>
            </a:extLst>
          </p:cNvPr>
          <p:cNvSpPr>
            <a:spLocks noGrp="1"/>
          </p:cNvSpPr>
          <p:nvPr>
            <p:ph type="ftr" sz="quarter" idx="11"/>
          </p:nvPr>
        </p:nvSpPr>
        <p:spPr>
          <a:xfrm>
            <a:off x="2204936" y="4848807"/>
            <a:ext cx="2309914" cy="226713"/>
          </a:xfrm>
        </p:spPr>
        <p:txBody>
          <a:bodyPr/>
          <a:lstStyle>
            <a:lvl1pPr>
              <a:defRPr>
                <a:solidFill>
                  <a:schemeClr val="bg1"/>
                </a:solidFill>
                <a:latin typeface="Calibri" charset="0"/>
                <a:ea typeface="Calibri" charset="0"/>
                <a:cs typeface="Calibri" charset="0"/>
              </a:defRPr>
            </a:lvl1pPr>
          </a:lstStyle>
          <a:p>
            <a:r>
              <a:rPr lang="en-US"/>
              <a:t>For Internal Use Only</a:t>
            </a:r>
          </a:p>
        </p:txBody>
      </p:sp>
      <p:pic>
        <p:nvPicPr>
          <p:cNvPr id="16" name="Picture 15">
            <a:extLst>
              <a:ext uri="{FF2B5EF4-FFF2-40B4-BE49-F238E27FC236}">
                <a16:creationId xmlns:a16="http://schemas.microsoft.com/office/drawing/2014/main" id="{5BADDC2A-A543-4EED-A64F-DBAF61A15438}"/>
              </a:ext>
            </a:extLst>
          </p:cNvPr>
          <p:cNvPicPr>
            <a:picLocks noChangeAspect="1"/>
          </p:cNvPicPr>
          <p:nvPr userDrawn="1"/>
        </p:nvPicPr>
        <p:blipFill>
          <a:blip r:embed="rId2"/>
          <a:stretch>
            <a:fillRect/>
          </a:stretch>
        </p:blipFill>
        <p:spPr>
          <a:xfrm>
            <a:off x="388810" y="4837421"/>
            <a:ext cx="365760" cy="182880"/>
          </a:xfrm>
          <a:prstGeom prst="rect">
            <a:avLst/>
          </a:prstGeom>
        </p:spPr>
      </p:pic>
      <p:sp>
        <p:nvSpPr>
          <p:cNvPr id="3" name="TextBox 2">
            <a:extLst>
              <a:ext uri="{FF2B5EF4-FFF2-40B4-BE49-F238E27FC236}">
                <a16:creationId xmlns:a16="http://schemas.microsoft.com/office/drawing/2014/main" id="{2C421A42-2D3B-420B-8656-9B9A2A31541A}"/>
              </a:ext>
            </a:extLst>
          </p:cNvPr>
          <p:cNvSpPr txBox="1"/>
          <p:nvPr userDrawn="1"/>
        </p:nvSpPr>
        <p:spPr>
          <a:xfrm>
            <a:off x="898018" y="1936098"/>
            <a:ext cx="825023" cy="954107"/>
          </a:xfrm>
          <a:prstGeom prst="rect">
            <a:avLst/>
          </a:prstGeom>
          <a:noFill/>
        </p:spPr>
        <p:txBody>
          <a:bodyPr wrap="square" rtlCol="0">
            <a:spAutoFit/>
          </a:bodyPr>
          <a:lstStyle/>
          <a:p>
            <a:r>
              <a:rPr lang="en-US" sz="5600"/>
              <a:t>A-</a:t>
            </a:r>
          </a:p>
        </p:txBody>
      </p:sp>
      <p:sp>
        <p:nvSpPr>
          <p:cNvPr id="18" name="TextBox 17">
            <a:extLst>
              <a:ext uri="{FF2B5EF4-FFF2-40B4-BE49-F238E27FC236}">
                <a16:creationId xmlns:a16="http://schemas.microsoft.com/office/drawing/2014/main" id="{7F6BFAD7-E0C4-4E5A-9182-086E5741AB26}"/>
              </a:ext>
            </a:extLst>
          </p:cNvPr>
          <p:cNvSpPr txBox="1"/>
          <p:nvPr userDrawn="1"/>
        </p:nvSpPr>
        <p:spPr>
          <a:xfrm>
            <a:off x="2657634" y="1936098"/>
            <a:ext cx="1714231" cy="954107"/>
          </a:xfrm>
          <a:prstGeom prst="rect">
            <a:avLst/>
          </a:prstGeom>
          <a:noFill/>
        </p:spPr>
        <p:txBody>
          <a:bodyPr wrap="square" rtlCol="0">
            <a:spAutoFit/>
          </a:bodyPr>
          <a:lstStyle/>
          <a:p>
            <a:r>
              <a:rPr lang="en-US" sz="5600"/>
              <a:t>BBB+</a:t>
            </a:r>
          </a:p>
        </p:txBody>
      </p:sp>
      <p:sp>
        <p:nvSpPr>
          <p:cNvPr id="19" name="TextBox 18">
            <a:extLst>
              <a:ext uri="{FF2B5EF4-FFF2-40B4-BE49-F238E27FC236}">
                <a16:creationId xmlns:a16="http://schemas.microsoft.com/office/drawing/2014/main" id="{744F4F9B-B2CF-42F8-9EBB-42235CAF0A54}"/>
              </a:ext>
            </a:extLst>
          </p:cNvPr>
          <p:cNvSpPr txBox="1"/>
          <p:nvPr userDrawn="1"/>
        </p:nvSpPr>
        <p:spPr>
          <a:xfrm>
            <a:off x="4852192" y="1936098"/>
            <a:ext cx="1687585" cy="954107"/>
          </a:xfrm>
          <a:prstGeom prst="rect">
            <a:avLst/>
          </a:prstGeom>
          <a:noFill/>
        </p:spPr>
        <p:txBody>
          <a:bodyPr wrap="square" rtlCol="0">
            <a:spAutoFit/>
          </a:bodyPr>
          <a:lstStyle/>
          <a:p>
            <a:r>
              <a:rPr lang="en-US" sz="5600"/>
              <a:t>$36B</a:t>
            </a:r>
          </a:p>
        </p:txBody>
      </p:sp>
      <p:sp>
        <p:nvSpPr>
          <p:cNvPr id="4" name="TextBox 3">
            <a:extLst>
              <a:ext uri="{FF2B5EF4-FFF2-40B4-BE49-F238E27FC236}">
                <a16:creationId xmlns:a16="http://schemas.microsoft.com/office/drawing/2014/main" id="{2D94E5E2-ABB9-4814-B081-D80B369A3795}"/>
              </a:ext>
            </a:extLst>
          </p:cNvPr>
          <p:cNvSpPr txBox="1"/>
          <p:nvPr userDrawn="1"/>
        </p:nvSpPr>
        <p:spPr>
          <a:xfrm>
            <a:off x="437390" y="2692291"/>
            <a:ext cx="1608635" cy="369332"/>
          </a:xfrm>
          <a:prstGeom prst="rect">
            <a:avLst/>
          </a:prstGeom>
          <a:noFill/>
        </p:spPr>
        <p:txBody>
          <a:bodyPr wrap="square" rtlCol="0">
            <a:spAutoFit/>
          </a:bodyPr>
          <a:lstStyle/>
          <a:p>
            <a:r>
              <a:rPr lang="en-US"/>
              <a:t>From A.M Best</a:t>
            </a:r>
          </a:p>
        </p:txBody>
      </p:sp>
      <p:sp>
        <p:nvSpPr>
          <p:cNvPr id="20" name="TextBox 19">
            <a:extLst>
              <a:ext uri="{FF2B5EF4-FFF2-40B4-BE49-F238E27FC236}">
                <a16:creationId xmlns:a16="http://schemas.microsoft.com/office/drawing/2014/main" id="{BD33B6D7-ACB0-4AF5-ABB3-4D9D5DE31EB9}"/>
              </a:ext>
            </a:extLst>
          </p:cNvPr>
          <p:cNvSpPr txBox="1"/>
          <p:nvPr userDrawn="1"/>
        </p:nvSpPr>
        <p:spPr>
          <a:xfrm>
            <a:off x="2459979" y="2690729"/>
            <a:ext cx="1951850" cy="584775"/>
          </a:xfrm>
          <a:prstGeom prst="rect">
            <a:avLst/>
          </a:prstGeom>
          <a:noFill/>
        </p:spPr>
        <p:txBody>
          <a:bodyPr wrap="square" rtlCol="0">
            <a:spAutoFit/>
          </a:bodyPr>
          <a:lstStyle/>
          <a:p>
            <a:pPr algn="ctr"/>
            <a:r>
              <a:rPr lang="en-US" sz="1600"/>
              <a:t>From Standard &amp; </a:t>
            </a:r>
            <a:r>
              <a:rPr lang="en-US" sz="1600" err="1"/>
              <a:t>Poors</a:t>
            </a:r>
            <a:endParaRPr lang="en-US" sz="1600"/>
          </a:p>
        </p:txBody>
      </p:sp>
      <p:sp>
        <p:nvSpPr>
          <p:cNvPr id="21" name="TextBox 20">
            <a:extLst>
              <a:ext uri="{FF2B5EF4-FFF2-40B4-BE49-F238E27FC236}">
                <a16:creationId xmlns:a16="http://schemas.microsoft.com/office/drawing/2014/main" id="{42DADD56-8C7A-4D2C-9041-590FAFA982E5}"/>
              </a:ext>
            </a:extLst>
          </p:cNvPr>
          <p:cNvSpPr txBox="1"/>
          <p:nvPr userDrawn="1"/>
        </p:nvSpPr>
        <p:spPr>
          <a:xfrm>
            <a:off x="4864485" y="2665760"/>
            <a:ext cx="1608635" cy="584775"/>
          </a:xfrm>
          <a:prstGeom prst="rect">
            <a:avLst/>
          </a:prstGeom>
          <a:noFill/>
        </p:spPr>
        <p:txBody>
          <a:bodyPr wrap="square" rtlCol="0">
            <a:spAutoFit/>
          </a:bodyPr>
          <a:lstStyle/>
          <a:p>
            <a:pPr algn="ctr"/>
            <a:r>
              <a:rPr lang="en-US" sz="1600"/>
              <a:t>Under management</a:t>
            </a:r>
          </a:p>
        </p:txBody>
      </p:sp>
    </p:spTree>
    <p:extLst>
      <p:ext uri="{BB962C8B-B14F-4D97-AF65-F5344CB8AC3E}">
        <p14:creationId xmlns:p14="http://schemas.microsoft.com/office/powerpoint/2010/main" val="3858306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Circle Pictures">
    <p:bg>
      <p:bgPr>
        <a:solidFill>
          <a:schemeClr val="bg1"/>
        </a:solidFill>
        <a:effectLst/>
      </p:bgPr>
    </p:bg>
    <p:spTree>
      <p:nvGrpSpPr>
        <p:cNvPr id="1" name=""/>
        <p:cNvGrpSpPr/>
        <p:nvPr/>
      </p:nvGrpSpPr>
      <p:grpSpPr>
        <a:xfrm>
          <a:off x="0" y="0"/>
          <a:ext cx="0" cy="0"/>
          <a:chOff x="0" y="0"/>
          <a:chExt cx="0" cy="0"/>
        </a:xfrm>
      </p:grpSpPr>
      <p:sp>
        <p:nvSpPr>
          <p:cNvPr id="26" name="Picture Placeholder 1"/>
          <p:cNvSpPr>
            <a:spLocks noGrp="1"/>
          </p:cNvSpPr>
          <p:nvPr>
            <p:ph type="pic" sz="quarter" idx="24" hasCustomPrompt="1"/>
          </p:nvPr>
        </p:nvSpPr>
        <p:spPr>
          <a:xfrm>
            <a:off x="2452718" y="1188428"/>
            <a:ext cx="1819597" cy="1816569"/>
          </a:xfrm>
          <a:prstGeom prst="ellipse">
            <a:avLst/>
          </a:prstGeom>
          <a:solidFill>
            <a:schemeClr val="accent1"/>
          </a:solidFill>
        </p:spPr>
        <p:txBody>
          <a:bodyPr/>
          <a:lstStyle>
            <a:lvl1pPr marL="0" indent="0">
              <a:buNone/>
              <a:defRPr sz="2400">
                <a:solidFill>
                  <a:schemeClr val="bg1"/>
                </a:solidFill>
              </a:defRPr>
            </a:lvl1pPr>
          </a:lstStyle>
          <a:p>
            <a:r>
              <a:rPr lang="en-US"/>
              <a:t>Picture</a:t>
            </a:r>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D9DC73DB-37F3-114B-9123-19F674B875C1}" type="slidenum">
              <a:rPr lang="en-US" smtClean="0"/>
              <a:pPr/>
              <a:t>‹#›</a:t>
            </a:fld>
            <a:endParaRPr lang="en-US"/>
          </a:p>
        </p:txBody>
      </p:sp>
      <p:sp>
        <p:nvSpPr>
          <p:cNvPr id="15" name="Title 1"/>
          <p:cNvSpPr>
            <a:spLocks noGrp="1"/>
          </p:cNvSpPr>
          <p:nvPr userDrawn="1">
            <p:ph type="title" hasCustomPrompt="1"/>
          </p:nvPr>
        </p:nvSpPr>
        <p:spPr>
          <a:xfrm>
            <a:off x="229604" y="307698"/>
            <a:ext cx="6407187" cy="565050"/>
          </a:xfrm>
          <a:prstGeom prst="rect">
            <a:avLst/>
          </a:prstGeom>
        </p:spPr>
        <p:txBody>
          <a:bodyPr/>
          <a:lstStyle>
            <a:lvl1pPr algn="l">
              <a:lnSpc>
                <a:spcPct val="100000"/>
              </a:lnSpc>
              <a:defRPr sz="3000" b="0" i="0">
                <a:solidFill>
                  <a:srgbClr val="0A0933"/>
                </a:solidFill>
                <a:latin typeface="Calibri" charset="0"/>
                <a:ea typeface="Calibri" charset="0"/>
                <a:cs typeface="Calibri" charset="0"/>
              </a:defRPr>
            </a:lvl1pPr>
          </a:lstStyle>
          <a:p>
            <a:r>
              <a:rPr lang="en-US"/>
              <a:t>Three columns with pictures</a:t>
            </a:r>
          </a:p>
        </p:txBody>
      </p:sp>
      <p:sp>
        <p:nvSpPr>
          <p:cNvPr id="14" name="Text Placeholder 3"/>
          <p:cNvSpPr>
            <a:spLocks noGrp="1"/>
          </p:cNvSpPr>
          <p:nvPr>
            <p:ph type="body" sz="half" idx="19" hasCustomPrompt="1"/>
          </p:nvPr>
        </p:nvSpPr>
        <p:spPr>
          <a:xfrm>
            <a:off x="2411642" y="3392292"/>
            <a:ext cx="1868446" cy="943495"/>
          </a:xfrm>
          <a:prstGeom prst="rect">
            <a:avLst/>
          </a:prstGeom>
        </p:spPr>
        <p:txBody>
          <a:bodyPr/>
          <a:lstStyle>
            <a:lvl1pPr marL="0" indent="0">
              <a:lnSpc>
                <a:spcPts val="930"/>
              </a:lnSpc>
              <a:buNone/>
              <a:defRPr sz="675" b="0" i="0">
                <a:solidFill>
                  <a:schemeClr val="tx1"/>
                </a:solidFill>
                <a:latin typeface="Calibri" charset="0"/>
                <a:ea typeface="Calibri" charset="0"/>
                <a:cs typeface="Calibri"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err="1"/>
              <a:t>Lorem</a:t>
            </a:r>
            <a:r>
              <a:rPr lang="en-US"/>
              <a:t> </a:t>
            </a:r>
            <a:r>
              <a:rPr lang="en-US" err="1"/>
              <a:t>ipsum</a:t>
            </a:r>
            <a:r>
              <a:rPr lang="en-US"/>
              <a:t>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Aliquam</a:t>
            </a:r>
            <a:r>
              <a:rPr lang="en-US"/>
              <a:t> id </a:t>
            </a:r>
            <a:r>
              <a:rPr lang="en-US" err="1"/>
              <a:t>nulla</a:t>
            </a:r>
            <a:r>
              <a:rPr lang="en-US"/>
              <a:t>, </a:t>
            </a:r>
            <a:r>
              <a:rPr lang="en-US" err="1"/>
              <a:t>consequat</a:t>
            </a:r>
            <a:r>
              <a:rPr lang="en-US"/>
              <a:t> mi </a:t>
            </a:r>
            <a:r>
              <a:rPr lang="en-US" err="1"/>
              <a:t>nec</a:t>
            </a:r>
            <a:r>
              <a:rPr lang="en-US"/>
              <a:t>, </a:t>
            </a:r>
            <a:r>
              <a:rPr lang="en-US" err="1"/>
              <a:t>suscipit</a:t>
            </a:r>
            <a:r>
              <a:rPr lang="en-US"/>
              <a:t> </a:t>
            </a:r>
            <a:r>
              <a:rPr lang="en-US" err="1"/>
              <a:t>nunc</a:t>
            </a:r>
            <a:r>
              <a:rPr lang="en-US"/>
              <a:t>. </a:t>
            </a:r>
            <a:r>
              <a:rPr lang="en-US" err="1"/>
              <a:t>Vivamus</a:t>
            </a:r>
            <a:r>
              <a:rPr lang="en-US"/>
              <a:t> in lacus </a:t>
            </a:r>
            <a:r>
              <a:rPr lang="en-US" err="1"/>
              <a:t>accumsan</a:t>
            </a:r>
            <a:r>
              <a:rPr lang="en-US"/>
              <a:t>, tempus ex </a:t>
            </a:r>
            <a:r>
              <a:rPr lang="en-US" err="1"/>
              <a:t>ut</a:t>
            </a:r>
            <a:r>
              <a:rPr lang="en-US"/>
              <a:t>, </a:t>
            </a:r>
            <a:r>
              <a:rPr lang="en-US" err="1"/>
              <a:t>eleifend</a:t>
            </a:r>
            <a:r>
              <a:rPr lang="en-US"/>
              <a:t> </a:t>
            </a:r>
            <a:r>
              <a:rPr lang="en-US" err="1"/>
              <a:t>nunc</a:t>
            </a:r>
            <a:r>
              <a:rPr lang="en-US"/>
              <a:t>. </a:t>
            </a:r>
            <a:r>
              <a:rPr lang="en-US" err="1"/>
              <a:t>Vivamus</a:t>
            </a:r>
            <a:endParaRPr lang="en-US"/>
          </a:p>
        </p:txBody>
      </p:sp>
      <p:sp>
        <p:nvSpPr>
          <p:cNvPr id="16" name="Text Placeholder 3"/>
          <p:cNvSpPr>
            <a:spLocks noGrp="1"/>
          </p:cNvSpPr>
          <p:nvPr>
            <p:ph type="body" sz="half" idx="20" hasCustomPrompt="1"/>
          </p:nvPr>
        </p:nvSpPr>
        <p:spPr>
          <a:xfrm>
            <a:off x="4446359" y="3392292"/>
            <a:ext cx="1868446" cy="943495"/>
          </a:xfrm>
          <a:prstGeom prst="rect">
            <a:avLst/>
          </a:prstGeom>
        </p:spPr>
        <p:txBody>
          <a:bodyPr/>
          <a:lstStyle>
            <a:lvl1pPr marL="0" indent="0">
              <a:lnSpc>
                <a:spcPts val="930"/>
              </a:lnSpc>
              <a:buNone/>
              <a:defRPr sz="675" b="0" i="0">
                <a:solidFill>
                  <a:schemeClr val="tx1"/>
                </a:solidFill>
                <a:latin typeface="Calibri" charset="0"/>
                <a:ea typeface="Calibri" charset="0"/>
                <a:cs typeface="Calibri"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err="1"/>
              <a:t>Lorem</a:t>
            </a:r>
            <a:r>
              <a:rPr lang="en-US"/>
              <a:t> </a:t>
            </a:r>
            <a:r>
              <a:rPr lang="en-US" err="1"/>
              <a:t>ipsum</a:t>
            </a:r>
            <a:r>
              <a:rPr lang="en-US"/>
              <a:t>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Aliquam</a:t>
            </a:r>
            <a:r>
              <a:rPr lang="en-US"/>
              <a:t> id </a:t>
            </a:r>
            <a:r>
              <a:rPr lang="en-US" err="1"/>
              <a:t>nulla</a:t>
            </a:r>
            <a:r>
              <a:rPr lang="en-US"/>
              <a:t>, </a:t>
            </a:r>
            <a:r>
              <a:rPr lang="en-US" err="1"/>
              <a:t>consequat</a:t>
            </a:r>
            <a:r>
              <a:rPr lang="en-US"/>
              <a:t> mi </a:t>
            </a:r>
            <a:r>
              <a:rPr lang="en-US" err="1"/>
              <a:t>nec</a:t>
            </a:r>
            <a:r>
              <a:rPr lang="en-US"/>
              <a:t>, </a:t>
            </a:r>
            <a:r>
              <a:rPr lang="en-US" err="1"/>
              <a:t>suscipit</a:t>
            </a:r>
            <a:r>
              <a:rPr lang="en-US"/>
              <a:t> </a:t>
            </a:r>
            <a:r>
              <a:rPr lang="en-US" err="1"/>
              <a:t>nunc</a:t>
            </a:r>
            <a:r>
              <a:rPr lang="en-US"/>
              <a:t>. </a:t>
            </a:r>
            <a:r>
              <a:rPr lang="en-US" err="1"/>
              <a:t>Vivamus</a:t>
            </a:r>
            <a:r>
              <a:rPr lang="en-US"/>
              <a:t> in lacus </a:t>
            </a:r>
            <a:r>
              <a:rPr lang="en-US" err="1"/>
              <a:t>accumsan</a:t>
            </a:r>
            <a:r>
              <a:rPr lang="en-US"/>
              <a:t>, tempus ex </a:t>
            </a:r>
            <a:r>
              <a:rPr lang="en-US" err="1"/>
              <a:t>ut</a:t>
            </a:r>
            <a:r>
              <a:rPr lang="en-US"/>
              <a:t>, </a:t>
            </a:r>
            <a:r>
              <a:rPr lang="en-US" err="1"/>
              <a:t>eleifend</a:t>
            </a:r>
            <a:r>
              <a:rPr lang="en-US"/>
              <a:t> </a:t>
            </a:r>
            <a:r>
              <a:rPr lang="en-US" err="1"/>
              <a:t>nunc</a:t>
            </a:r>
            <a:r>
              <a:rPr lang="en-US"/>
              <a:t>. </a:t>
            </a:r>
            <a:r>
              <a:rPr lang="en-US" err="1"/>
              <a:t>Vivamus</a:t>
            </a:r>
            <a:r>
              <a:rPr lang="en-US"/>
              <a:t> </a:t>
            </a:r>
            <a:r>
              <a:rPr lang="en-US" err="1"/>
              <a:t>scelerisque</a:t>
            </a:r>
            <a:r>
              <a:rPr lang="en-US"/>
              <a:t> </a:t>
            </a:r>
            <a:r>
              <a:rPr lang="en-US" err="1"/>
              <a:t>justo</a:t>
            </a:r>
            <a:r>
              <a:rPr lang="en-US"/>
              <a:t> et </a:t>
            </a:r>
            <a:r>
              <a:rPr lang="en-US" err="1"/>
              <a:t>mollis</a:t>
            </a:r>
            <a:r>
              <a:rPr lang="en-US"/>
              <a:t>. </a:t>
            </a:r>
          </a:p>
        </p:txBody>
      </p:sp>
      <p:sp>
        <p:nvSpPr>
          <p:cNvPr id="17" name="Text Placeholder 3"/>
          <p:cNvSpPr>
            <a:spLocks noGrp="1"/>
          </p:cNvSpPr>
          <p:nvPr>
            <p:ph type="body" sz="half" idx="18" hasCustomPrompt="1"/>
          </p:nvPr>
        </p:nvSpPr>
        <p:spPr>
          <a:xfrm>
            <a:off x="239867" y="3392292"/>
            <a:ext cx="1868446" cy="947206"/>
          </a:xfrm>
          <a:prstGeom prst="rect">
            <a:avLst/>
          </a:prstGeom>
        </p:spPr>
        <p:txBody>
          <a:bodyPr/>
          <a:lstStyle>
            <a:lvl1pPr marL="0" indent="0">
              <a:lnSpc>
                <a:spcPts val="930"/>
              </a:lnSpc>
              <a:buNone/>
              <a:defRPr sz="675" b="0" i="0">
                <a:solidFill>
                  <a:schemeClr val="tx1"/>
                </a:solidFill>
                <a:latin typeface="Calibri" charset="0"/>
                <a:ea typeface="Calibri" charset="0"/>
                <a:cs typeface="Calibri"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err="1"/>
              <a:t>Lorem</a:t>
            </a:r>
            <a:r>
              <a:rPr lang="en-US"/>
              <a:t> </a:t>
            </a:r>
            <a:r>
              <a:rPr lang="en-US" err="1"/>
              <a:t>ipsum</a:t>
            </a:r>
            <a:r>
              <a:rPr lang="en-US"/>
              <a:t>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Aliquam</a:t>
            </a:r>
            <a:r>
              <a:rPr lang="en-US"/>
              <a:t> id </a:t>
            </a:r>
            <a:r>
              <a:rPr lang="en-US" err="1"/>
              <a:t>nulla</a:t>
            </a:r>
            <a:r>
              <a:rPr lang="en-US"/>
              <a:t>, </a:t>
            </a:r>
            <a:r>
              <a:rPr lang="en-US" err="1"/>
              <a:t>consequat</a:t>
            </a:r>
            <a:r>
              <a:rPr lang="en-US"/>
              <a:t> mi </a:t>
            </a:r>
            <a:r>
              <a:rPr lang="en-US" err="1"/>
              <a:t>nec</a:t>
            </a:r>
            <a:r>
              <a:rPr lang="en-US"/>
              <a:t>, </a:t>
            </a:r>
            <a:r>
              <a:rPr lang="en-US" err="1"/>
              <a:t>suscipit</a:t>
            </a:r>
            <a:r>
              <a:rPr lang="en-US"/>
              <a:t> </a:t>
            </a:r>
            <a:r>
              <a:rPr lang="en-US" err="1"/>
              <a:t>nunc</a:t>
            </a:r>
            <a:r>
              <a:rPr lang="en-US"/>
              <a:t>. </a:t>
            </a:r>
          </a:p>
        </p:txBody>
      </p:sp>
      <p:sp>
        <p:nvSpPr>
          <p:cNvPr id="18" name="Text Placeholder 3"/>
          <p:cNvSpPr>
            <a:spLocks noGrp="1"/>
          </p:cNvSpPr>
          <p:nvPr>
            <p:ph type="body" sz="half" idx="2" hasCustomPrompt="1"/>
          </p:nvPr>
        </p:nvSpPr>
        <p:spPr>
          <a:xfrm>
            <a:off x="247640" y="3114985"/>
            <a:ext cx="1868446" cy="275962"/>
          </a:xfrm>
          <a:prstGeom prst="rect">
            <a:avLst/>
          </a:prstGeom>
        </p:spPr>
        <p:txBody>
          <a:bodyPr/>
          <a:lstStyle>
            <a:lvl1pPr marL="0" indent="0">
              <a:lnSpc>
                <a:spcPts val="930"/>
              </a:lnSpc>
              <a:buNone/>
              <a:defRPr sz="675" b="1" i="0">
                <a:solidFill>
                  <a:schemeClr val="tx1"/>
                </a:solidFill>
                <a:latin typeface="Calibri" charset="0"/>
                <a:ea typeface="Calibri" charset="0"/>
                <a:cs typeface="Calibri"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Subhead copy</a:t>
            </a:r>
          </a:p>
        </p:txBody>
      </p:sp>
      <p:sp>
        <p:nvSpPr>
          <p:cNvPr id="19" name="Text Placeholder 3"/>
          <p:cNvSpPr>
            <a:spLocks noGrp="1"/>
          </p:cNvSpPr>
          <p:nvPr>
            <p:ph type="body" sz="half" idx="13" hasCustomPrompt="1"/>
          </p:nvPr>
        </p:nvSpPr>
        <p:spPr>
          <a:xfrm>
            <a:off x="2403869" y="3112618"/>
            <a:ext cx="1868446" cy="275962"/>
          </a:xfrm>
          <a:prstGeom prst="rect">
            <a:avLst/>
          </a:prstGeom>
        </p:spPr>
        <p:txBody>
          <a:bodyPr/>
          <a:lstStyle>
            <a:lvl1pPr marL="0" indent="0">
              <a:lnSpc>
                <a:spcPts val="930"/>
              </a:lnSpc>
              <a:buNone/>
              <a:defRPr sz="675" b="1" i="0">
                <a:latin typeface="Calibri" charset="0"/>
                <a:ea typeface="Calibri" charset="0"/>
                <a:cs typeface="Calibri"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Subhead copy</a:t>
            </a:r>
          </a:p>
        </p:txBody>
      </p:sp>
      <p:sp>
        <p:nvSpPr>
          <p:cNvPr id="20" name="Text Placeholder 3"/>
          <p:cNvSpPr>
            <a:spLocks noGrp="1"/>
          </p:cNvSpPr>
          <p:nvPr>
            <p:ph type="body" sz="half" idx="14" hasCustomPrompt="1"/>
          </p:nvPr>
        </p:nvSpPr>
        <p:spPr>
          <a:xfrm>
            <a:off x="4446359" y="3114985"/>
            <a:ext cx="1868446" cy="275962"/>
          </a:xfrm>
          <a:prstGeom prst="rect">
            <a:avLst/>
          </a:prstGeom>
        </p:spPr>
        <p:txBody>
          <a:bodyPr/>
          <a:lstStyle>
            <a:lvl1pPr marL="0" indent="0">
              <a:lnSpc>
                <a:spcPts val="930"/>
              </a:lnSpc>
              <a:buNone/>
              <a:defRPr sz="675" b="1" i="0">
                <a:latin typeface="Calibri" charset="0"/>
                <a:ea typeface="Calibri" charset="0"/>
                <a:cs typeface="Calibri"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Subhead copy</a:t>
            </a:r>
          </a:p>
        </p:txBody>
      </p:sp>
      <p:sp>
        <p:nvSpPr>
          <p:cNvPr id="21" name="Footer Placeholder 4">
            <a:extLst>
              <a:ext uri="{FF2B5EF4-FFF2-40B4-BE49-F238E27FC236}">
                <a16:creationId xmlns:a16="http://schemas.microsoft.com/office/drawing/2014/main" id="{2141F49E-C158-4C11-9B46-0978F503AEB6}"/>
              </a:ext>
            </a:extLst>
          </p:cNvPr>
          <p:cNvSpPr>
            <a:spLocks noGrp="1"/>
          </p:cNvSpPr>
          <p:nvPr>
            <p:ph type="ftr" sz="quarter" idx="11"/>
          </p:nvPr>
        </p:nvSpPr>
        <p:spPr>
          <a:xfrm>
            <a:off x="2204936" y="4848807"/>
            <a:ext cx="2309914" cy="226713"/>
          </a:xfrm>
        </p:spPr>
        <p:txBody>
          <a:bodyPr/>
          <a:lstStyle>
            <a:lvl1pPr>
              <a:defRPr>
                <a:latin typeface="Calibri" charset="0"/>
                <a:ea typeface="Calibri" charset="0"/>
                <a:cs typeface="Calibri" charset="0"/>
              </a:defRPr>
            </a:lvl1pPr>
          </a:lstStyle>
          <a:p>
            <a:r>
              <a:rPr lang="en-US"/>
              <a:t>For Internal Use Only</a:t>
            </a:r>
          </a:p>
        </p:txBody>
      </p:sp>
      <p:pic>
        <p:nvPicPr>
          <p:cNvPr id="22" name="Picture 21" descr="teal logo.png">
            <a:extLst>
              <a:ext uri="{FF2B5EF4-FFF2-40B4-BE49-F238E27FC236}">
                <a16:creationId xmlns:a16="http://schemas.microsoft.com/office/drawing/2014/main" id="{A95C7B6E-3CBF-4073-B186-E51326AF33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865" y="4834596"/>
            <a:ext cx="574683" cy="179046"/>
          </a:xfrm>
          <a:prstGeom prst="rect">
            <a:avLst/>
          </a:prstGeom>
        </p:spPr>
      </p:pic>
      <p:sp>
        <p:nvSpPr>
          <p:cNvPr id="24" name="Picture Placeholder 1">
            <a:extLst>
              <a:ext uri="{FF2B5EF4-FFF2-40B4-BE49-F238E27FC236}">
                <a16:creationId xmlns:a16="http://schemas.microsoft.com/office/drawing/2014/main" id="{208817A6-B2A2-45E7-BE5B-6C5824AE1216}"/>
              </a:ext>
            </a:extLst>
          </p:cNvPr>
          <p:cNvSpPr>
            <a:spLocks noGrp="1"/>
          </p:cNvSpPr>
          <p:nvPr>
            <p:ph type="pic" sz="quarter" idx="26" hasCustomPrompt="1"/>
          </p:nvPr>
        </p:nvSpPr>
        <p:spPr>
          <a:xfrm>
            <a:off x="264291" y="1186865"/>
            <a:ext cx="1819597" cy="1816569"/>
          </a:xfrm>
          <a:prstGeom prst="ellipse">
            <a:avLst/>
          </a:prstGeom>
          <a:solidFill>
            <a:srgbClr val="E6E9ED"/>
          </a:solidFill>
        </p:spPr>
        <p:txBody>
          <a:bodyPr/>
          <a:lstStyle>
            <a:lvl1pPr marL="0" indent="0">
              <a:buNone/>
              <a:defRPr sz="2400">
                <a:solidFill>
                  <a:schemeClr val="tx1"/>
                </a:solidFill>
              </a:defRPr>
            </a:lvl1pPr>
          </a:lstStyle>
          <a:p>
            <a:r>
              <a:rPr lang="en-US"/>
              <a:t>Picture</a:t>
            </a:r>
          </a:p>
        </p:txBody>
      </p:sp>
      <p:sp>
        <p:nvSpPr>
          <p:cNvPr id="25" name="Picture Placeholder 1">
            <a:extLst>
              <a:ext uri="{FF2B5EF4-FFF2-40B4-BE49-F238E27FC236}">
                <a16:creationId xmlns:a16="http://schemas.microsoft.com/office/drawing/2014/main" id="{3745AF6D-20C1-48F7-8535-75471CC97A13}"/>
              </a:ext>
            </a:extLst>
          </p:cNvPr>
          <p:cNvSpPr>
            <a:spLocks noGrp="1"/>
          </p:cNvSpPr>
          <p:nvPr>
            <p:ph type="pic" sz="quarter" idx="27" hasCustomPrompt="1"/>
          </p:nvPr>
        </p:nvSpPr>
        <p:spPr>
          <a:xfrm>
            <a:off x="4470783" y="1188428"/>
            <a:ext cx="1819597" cy="1816569"/>
          </a:xfrm>
          <a:prstGeom prst="ellipse">
            <a:avLst/>
          </a:prstGeom>
          <a:solidFill>
            <a:srgbClr val="30C49C"/>
          </a:solidFill>
        </p:spPr>
        <p:txBody>
          <a:bodyPr/>
          <a:lstStyle>
            <a:lvl1pPr marL="0" indent="0">
              <a:buNone/>
              <a:defRPr sz="2400">
                <a:solidFill>
                  <a:schemeClr val="tx1"/>
                </a:solidFill>
              </a:defRPr>
            </a:lvl1pPr>
          </a:lstStyle>
          <a:p>
            <a:r>
              <a:rPr lang="en-US"/>
              <a:t>Picture</a:t>
            </a:r>
          </a:p>
        </p:txBody>
      </p:sp>
      <p:pic>
        <p:nvPicPr>
          <p:cNvPr id="23" name="Picture 22">
            <a:extLst>
              <a:ext uri="{FF2B5EF4-FFF2-40B4-BE49-F238E27FC236}">
                <a16:creationId xmlns:a16="http://schemas.microsoft.com/office/drawing/2014/main" id="{49C516CF-7586-4E2B-9E2C-4460B5EEC9B6}"/>
              </a:ext>
            </a:extLst>
          </p:cNvPr>
          <p:cNvPicPr>
            <a:picLocks noChangeAspect="1"/>
          </p:cNvPicPr>
          <p:nvPr userDrawn="1"/>
        </p:nvPicPr>
        <p:blipFill>
          <a:blip r:embed="rId3"/>
          <a:stretch>
            <a:fillRect/>
          </a:stretch>
        </p:blipFill>
        <p:spPr>
          <a:xfrm>
            <a:off x="274865" y="4845317"/>
            <a:ext cx="574683" cy="157603"/>
          </a:xfrm>
          <a:prstGeom prst="rect">
            <a:avLst/>
          </a:prstGeom>
        </p:spPr>
      </p:pic>
    </p:spTree>
    <p:extLst>
      <p:ext uri="{BB962C8B-B14F-4D97-AF65-F5344CB8AC3E}">
        <p14:creationId xmlns:p14="http://schemas.microsoft.com/office/powerpoint/2010/main" val="315111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e Charts">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0BEFDB9-DD47-4B59-8199-8AA953175003}"/>
              </a:ext>
            </a:extLst>
          </p:cNvPr>
          <p:cNvSpPr>
            <a:spLocks noGrp="1"/>
          </p:cNvSpPr>
          <p:nvPr>
            <p:ph type="sldNum" sz="quarter" idx="11"/>
          </p:nvPr>
        </p:nvSpPr>
        <p:spPr/>
        <p:txBody>
          <a:bodyPr/>
          <a:lstStyle/>
          <a:p>
            <a:fld id="{D9DC73DB-37F3-114B-9123-19F674B875C1}" type="slidenum">
              <a:rPr lang="en-US" smtClean="0"/>
              <a:pPr/>
              <a:t>‹#›</a:t>
            </a:fld>
            <a:endParaRPr lang="en-US"/>
          </a:p>
        </p:txBody>
      </p:sp>
      <p:sp>
        <p:nvSpPr>
          <p:cNvPr id="5" name="Title 1">
            <a:extLst>
              <a:ext uri="{FF2B5EF4-FFF2-40B4-BE49-F238E27FC236}">
                <a16:creationId xmlns:a16="http://schemas.microsoft.com/office/drawing/2014/main" id="{A82A7627-F1ED-4E43-8CB2-7936FD4B8959}"/>
              </a:ext>
            </a:extLst>
          </p:cNvPr>
          <p:cNvSpPr>
            <a:spLocks noGrp="1"/>
          </p:cNvSpPr>
          <p:nvPr>
            <p:ph type="title" hasCustomPrompt="1"/>
          </p:nvPr>
        </p:nvSpPr>
        <p:spPr>
          <a:xfrm>
            <a:off x="229604" y="307698"/>
            <a:ext cx="6407187" cy="565050"/>
          </a:xfrm>
          <a:prstGeom prst="rect">
            <a:avLst/>
          </a:prstGeom>
        </p:spPr>
        <p:txBody>
          <a:bodyPr/>
          <a:lstStyle>
            <a:lvl1pPr algn="l">
              <a:lnSpc>
                <a:spcPct val="100000"/>
              </a:lnSpc>
              <a:defRPr sz="3000" b="0" i="0">
                <a:solidFill>
                  <a:srgbClr val="0A0933"/>
                </a:solidFill>
                <a:latin typeface="Calibri" charset="0"/>
                <a:ea typeface="Calibri" charset="0"/>
                <a:cs typeface="Calibri" charset="0"/>
              </a:defRPr>
            </a:lvl1pPr>
          </a:lstStyle>
          <a:p>
            <a:r>
              <a:rPr lang="en-US"/>
              <a:t>Pie charts</a:t>
            </a:r>
          </a:p>
        </p:txBody>
      </p:sp>
      <p:sp>
        <p:nvSpPr>
          <p:cNvPr id="6" name="Footer Placeholder 4">
            <a:extLst>
              <a:ext uri="{FF2B5EF4-FFF2-40B4-BE49-F238E27FC236}">
                <a16:creationId xmlns:a16="http://schemas.microsoft.com/office/drawing/2014/main" id="{9B93665B-2BE7-4654-B22B-A211987FAF79}"/>
              </a:ext>
            </a:extLst>
          </p:cNvPr>
          <p:cNvSpPr>
            <a:spLocks noGrp="1"/>
          </p:cNvSpPr>
          <p:nvPr>
            <p:ph type="ftr" sz="quarter" idx="12"/>
          </p:nvPr>
        </p:nvSpPr>
        <p:spPr>
          <a:xfrm>
            <a:off x="2204936" y="4848807"/>
            <a:ext cx="2309914" cy="226713"/>
          </a:xfrm>
        </p:spPr>
        <p:txBody>
          <a:bodyPr/>
          <a:lstStyle>
            <a:lvl1pPr>
              <a:defRPr>
                <a:latin typeface="Calibri" charset="0"/>
                <a:ea typeface="Calibri" charset="0"/>
                <a:cs typeface="Calibri" charset="0"/>
              </a:defRPr>
            </a:lvl1pPr>
          </a:lstStyle>
          <a:p>
            <a:r>
              <a:rPr lang="en-US"/>
              <a:t>For Internal Use Only</a:t>
            </a:r>
          </a:p>
        </p:txBody>
      </p:sp>
      <p:graphicFrame>
        <p:nvGraphicFramePr>
          <p:cNvPr id="8" name="Chart 7">
            <a:extLst>
              <a:ext uri="{FF2B5EF4-FFF2-40B4-BE49-F238E27FC236}">
                <a16:creationId xmlns:a16="http://schemas.microsoft.com/office/drawing/2014/main" id="{3F101051-DD94-4B99-B2D8-9E5D7CE450AE}"/>
              </a:ext>
            </a:extLst>
          </p:cNvPr>
          <p:cNvGraphicFramePr/>
          <p:nvPr userDrawn="1">
            <p:extLst>
              <p:ext uri="{D42A27DB-BD31-4B8C-83A1-F6EECF244321}">
                <p14:modId xmlns:p14="http://schemas.microsoft.com/office/powerpoint/2010/main" val="4262895640"/>
              </p:ext>
            </p:extLst>
          </p:nvPr>
        </p:nvGraphicFramePr>
        <p:xfrm>
          <a:off x="2056682" y="1383728"/>
          <a:ext cx="2606421" cy="23760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2DDD474C-1459-4C54-A8A9-2C8E0FFD7ADB}"/>
              </a:ext>
            </a:extLst>
          </p:cNvPr>
          <p:cNvGraphicFramePr/>
          <p:nvPr userDrawn="1">
            <p:extLst>
              <p:ext uri="{D42A27DB-BD31-4B8C-83A1-F6EECF244321}">
                <p14:modId xmlns:p14="http://schemas.microsoft.com/office/powerpoint/2010/main" val="3520230882"/>
              </p:ext>
            </p:extLst>
          </p:nvPr>
        </p:nvGraphicFramePr>
        <p:xfrm>
          <a:off x="4384222" y="1425456"/>
          <a:ext cx="2606421" cy="233431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3">
            <a:extLst>
              <a:ext uri="{FF2B5EF4-FFF2-40B4-BE49-F238E27FC236}">
                <a16:creationId xmlns:a16="http://schemas.microsoft.com/office/drawing/2014/main" id="{13F4B1A6-E143-428F-9512-792BD6B9BC3B}"/>
              </a:ext>
            </a:extLst>
          </p:cNvPr>
          <p:cNvSpPr>
            <a:spLocks noGrp="1"/>
          </p:cNvSpPr>
          <p:nvPr>
            <p:ph type="body" sz="half" idx="18" hasCustomPrompt="1"/>
          </p:nvPr>
        </p:nvSpPr>
        <p:spPr>
          <a:xfrm>
            <a:off x="229605" y="1496221"/>
            <a:ext cx="1868446" cy="1731839"/>
          </a:xfrm>
          <a:prstGeom prst="rect">
            <a:avLst/>
          </a:prstGeom>
        </p:spPr>
        <p:txBody>
          <a:bodyPr/>
          <a:lstStyle>
            <a:lvl1pPr marL="0" indent="0">
              <a:lnSpc>
                <a:spcPts val="1240"/>
              </a:lnSpc>
              <a:buNone/>
              <a:defRPr sz="900" b="0" i="0">
                <a:solidFill>
                  <a:schemeClr val="tx1"/>
                </a:solidFill>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err="1"/>
              <a:t>Lorem</a:t>
            </a:r>
            <a:r>
              <a:rPr lang="en-US"/>
              <a:t> </a:t>
            </a:r>
            <a:r>
              <a:rPr lang="en-US" err="1"/>
              <a:t>ipsum</a:t>
            </a:r>
            <a:r>
              <a:rPr lang="en-US"/>
              <a:t>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Aliquam</a:t>
            </a:r>
            <a:r>
              <a:rPr lang="en-US"/>
              <a:t> id </a:t>
            </a:r>
            <a:r>
              <a:rPr lang="en-US" err="1"/>
              <a:t>nulla</a:t>
            </a:r>
            <a:r>
              <a:rPr lang="en-US"/>
              <a:t>, </a:t>
            </a:r>
            <a:r>
              <a:rPr lang="en-US" err="1"/>
              <a:t>consequat</a:t>
            </a:r>
            <a:r>
              <a:rPr lang="en-US"/>
              <a:t> mi </a:t>
            </a:r>
            <a:r>
              <a:rPr lang="en-US" err="1"/>
              <a:t>nec</a:t>
            </a:r>
            <a:r>
              <a:rPr lang="en-US"/>
              <a:t>, </a:t>
            </a:r>
            <a:r>
              <a:rPr lang="en-US" err="1"/>
              <a:t>suscipit</a:t>
            </a:r>
            <a:r>
              <a:rPr lang="en-US"/>
              <a:t> </a:t>
            </a:r>
            <a:r>
              <a:rPr lang="en-US" err="1"/>
              <a:t>nunc</a:t>
            </a:r>
            <a:r>
              <a:rPr lang="en-US"/>
              <a:t>. </a:t>
            </a:r>
            <a:r>
              <a:rPr lang="en-US" err="1"/>
              <a:t>Vivamus</a:t>
            </a:r>
            <a:r>
              <a:rPr lang="en-US"/>
              <a:t> in lacus </a:t>
            </a:r>
            <a:r>
              <a:rPr lang="en-US" err="1"/>
              <a:t>accumsan</a:t>
            </a:r>
            <a:r>
              <a:rPr lang="en-US"/>
              <a:t>, tempus ex </a:t>
            </a:r>
            <a:r>
              <a:rPr lang="en-US" err="1"/>
              <a:t>ut</a:t>
            </a:r>
            <a:r>
              <a:rPr lang="en-US"/>
              <a:t>, </a:t>
            </a:r>
            <a:r>
              <a:rPr lang="en-US" err="1"/>
              <a:t>eleifend</a:t>
            </a:r>
            <a:r>
              <a:rPr lang="en-US"/>
              <a:t> </a:t>
            </a:r>
            <a:r>
              <a:rPr lang="en-US" err="1"/>
              <a:t>nunc</a:t>
            </a:r>
            <a:r>
              <a:rPr lang="en-US"/>
              <a:t>. </a:t>
            </a:r>
            <a:r>
              <a:rPr lang="en-US" err="1"/>
              <a:t>Vivamus</a:t>
            </a:r>
            <a:r>
              <a:rPr lang="en-US"/>
              <a:t> </a:t>
            </a:r>
            <a:r>
              <a:rPr lang="en-US" err="1"/>
              <a:t>scelerisque</a:t>
            </a:r>
            <a:r>
              <a:rPr lang="en-US"/>
              <a:t> </a:t>
            </a:r>
            <a:r>
              <a:rPr lang="en-US" err="1"/>
              <a:t>justo</a:t>
            </a:r>
            <a:r>
              <a:rPr lang="en-US"/>
              <a:t> et </a:t>
            </a:r>
            <a:r>
              <a:rPr lang="en-US" err="1"/>
              <a:t>mollis</a:t>
            </a:r>
            <a:r>
              <a:rPr lang="en-US"/>
              <a:t>. </a:t>
            </a:r>
            <a:r>
              <a:rPr lang="en-US" err="1"/>
              <a:t>Sed</a:t>
            </a:r>
            <a:r>
              <a:rPr lang="en-US"/>
              <a:t> </a:t>
            </a:r>
            <a:r>
              <a:rPr lang="en-US" err="1"/>
              <a:t>mollis</a:t>
            </a:r>
            <a:r>
              <a:rPr lang="en-US"/>
              <a:t> </a:t>
            </a:r>
            <a:r>
              <a:rPr lang="en-US" err="1"/>
              <a:t>auctor</a:t>
            </a:r>
            <a:r>
              <a:rPr lang="en-US"/>
              <a:t> magna. </a:t>
            </a:r>
            <a:r>
              <a:rPr lang="en-US" err="1"/>
              <a:t>Praesent</a:t>
            </a:r>
            <a:r>
              <a:rPr lang="en-US"/>
              <a:t> </a:t>
            </a:r>
            <a:r>
              <a:rPr lang="en-US" err="1"/>
              <a:t>bibendum</a:t>
            </a:r>
            <a:r>
              <a:rPr lang="en-US"/>
              <a:t> dui </a:t>
            </a:r>
            <a:r>
              <a:rPr lang="en-US" err="1"/>
              <a:t>efficitur</a:t>
            </a:r>
            <a:r>
              <a:rPr lang="en-US"/>
              <a:t> </a:t>
            </a:r>
            <a:r>
              <a:rPr lang="en-US" err="1"/>
              <a:t>euismod</a:t>
            </a:r>
            <a:r>
              <a:rPr lang="en-US"/>
              <a:t> </a:t>
            </a:r>
            <a:r>
              <a:rPr lang="en-US" err="1"/>
              <a:t>vestibulum</a:t>
            </a:r>
            <a:r>
              <a:rPr lang="en-US"/>
              <a:t>. </a:t>
            </a:r>
            <a:r>
              <a:rPr lang="en-US" err="1"/>
              <a:t>Quisque</a:t>
            </a:r>
            <a:r>
              <a:rPr lang="en-US"/>
              <a:t> ac </a:t>
            </a:r>
            <a:r>
              <a:rPr lang="en-US" err="1"/>
              <a:t>lectus</a:t>
            </a:r>
            <a:r>
              <a:rPr lang="en-US"/>
              <a:t> </a:t>
            </a:r>
            <a:r>
              <a:rPr lang="en-US" err="1"/>
              <a:t>facilisis</a:t>
            </a:r>
            <a:r>
              <a:rPr lang="en-US"/>
              <a:t>, </a:t>
            </a:r>
            <a:r>
              <a:rPr lang="en-US" err="1"/>
              <a:t>tincidunt</a:t>
            </a:r>
            <a:r>
              <a:rPr lang="en-US"/>
              <a:t> </a:t>
            </a:r>
            <a:r>
              <a:rPr lang="en-US" err="1"/>
              <a:t>metus</a:t>
            </a:r>
            <a:r>
              <a:rPr lang="en-US"/>
              <a:t> </a:t>
            </a:r>
            <a:r>
              <a:rPr lang="en-US" err="1"/>
              <a:t>quis</a:t>
            </a:r>
            <a:r>
              <a:rPr lang="en-US"/>
              <a:t>, </a:t>
            </a:r>
            <a:r>
              <a:rPr lang="en-US" err="1"/>
              <a:t>finibus</a:t>
            </a:r>
            <a:r>
              <a:rPr lang="en-US"/>
              <a:t> diam. </a:t>
            </a:r>
            <a:r>
              <a:rPr lang="en-US" err="1"/>
              <a:t>Pellentesque</a:t>
            </a:r>
            <a:r>
              <a:rPr lang="en-US"/>
              <a:t> </a:t>
            </a:r>
            <a:r>
              <a:rPr lang="en-US" err="1"/>
              <a:t>facilisis</a:t>
            </a:r>
            <a:r>
              <a:rPr lang="en-US"/>
              <a:t> in magna </a:t>
            </a:r>
            <a:r>
              <a:rPr lang="en-US" err="1"/>
              <a:t>quis</a:t>
            </a:r>
            <a:r>
              <a:rPr lang="en-US"/>
              <a:t> </a:t>
            </a:r>
            <a:r>
              <a:rPr lang="en-US" err="1"/>
              <a:t>aliquam</a:t>
            </a:r>
            <a:r>
              <a:rPr lang="en-US"/>
              <a:t>. </a:t>
            </a:r>
            <a:r>
              <a:rPr lang="en-US" err="1"/>
              <a:t>Nunc</a:t>
            </a:r>
            <a:r>
              <a:rPr lang="en-US"/>
              <a:t> et ex </a:t>
            </a:r>
            <a:r>
              <a:rPr lang="en-US" err="1"/>
              <a:t>tortor</a:t>
            </a:r>
            <a:r>
              <a:rPr lang="en-US"/>
              <a:t>.</a:t>
            </a:r>
          </a:p>
        </p:txBody>
      </p:sp>
      <p:sp>
        <p:nvSpPr>
          <p:cNvPr id="11" name="Text Placeholder 3">
            <a:extLst>
              <a:ext uri="{FF2B5EF4-FFF2-40B4-BE49-F238E27FC236}">
                <a16:creationId xmlns:a16="http://schemas.microsoft.com/office/drawing/2014/main" id="{80AFCE24-C26E-4F5F-B4E5-A9C7A89AEDC6}"/>
              </a:ext>
            </a:extLst>
          </p:cNvPr>
          <p:cNvSpPr>
            <a:spLocks noGrp="1"/>
          </p:cNvSpPr>
          <p:nvPr>
            <p:ph type="body" sz="half" idx="2" hasCustomPrompt="1"/>
          </p:nvPr>
        </p:nvSpPr>
        <p:spPr>
          <a:xfrm>
            <a:off x="229605" y="1222626"/>
            <a:ext cx="1868446" cy="275962"/>
          </a:xfrm>
          <a:prstGeom prst="rect">
            <a:avLst/>
          </a:prstGeom>
        </p:spPr>
        <p:txBody>
          <a:bodyPr/>
          <a:lstStyle>
            <a:lvl1pPr marL="0" indent="0">
              <a:lnSpc>
                <a:spcPts val="1240"/>
              </a:lnSpc>
              <a:buNone/>
              <a:defRPr sz="1000" b="0" i="0">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Subhead copy</a:t>
            </a:r>
          </a:p>
        </p:txBody>
      </p:sp>
      <p:pic>
        <p:nvPicPr>
          <p:cNvPr id="13" name="Picture 12">
            <a:extLst>
              <a:ext uri="{FF2B5EF4-FFF2-40B4-BE49-F238E27FC236}">
                <a16:creationId xmlns:a16="http://schemas.microsoft.com/office/drawing/2014/main" id="{3F7114E0-DADE-46E2-9029-4D23155EC08F}"/>
              </a:ext>
            </a:extLst>
          </p:cNvPr>
          <p:cNvPicPr>
            <a:picLocks noChangeAspect="1"/>
          </p:cNvPicPr>
          <p:nvPr userDrawn="1"/>
        </p:nvPicPr>
        <p:blipFill>
          <a:blip r:embed="rId4"/>
          <a:stretch>
            <a:fillRect/>
          </a:stretch>
        </p:blipFill>
        <p:spPr>
          <a:xfrm>
            <a:off x="274865" y="4845316"/>
            <a:ext cx="666853" cy="182880"/>
          </a:xfrm>
          <a:prstGeom prst="rect">
            <a:avLst/>
          </a:prstGeom>
        </p:spPr>
      </p:pic>
    </p:spTree>
    <p:extLst>
      <p:ext uri="{BB962C8B-B14F-4D97-AF65-F5344CB8AC3E}">
        <p14:creationId xmlns:p14="http://schemas.microsoft.com/office/powerpoint/2010/main" val="245421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eopl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946F397-0EF7-4D05-BBD5-FD17F5B38849}"/>
              </a:ext>
            </a:extLst>
          </p:cNvPr>
          <p:cNvSpPr>
            <a:spLocks noGrp="1"/>
          </p:cNvSpPr>
          <p:nvPr>
            <p:ph type="sldNum" sz="quarter" idx="11"/>
          </p:nvPr>
        </p:nvSpPr>
        <p:spPr/>
        <p:txBody>
          <a:bodyPr/>
          <a:lstStyle/>
          <a:p>
            <a:fld id="{D9DC73DB-37F3-114B-9123-19F674B875C1}" type="slidenum">
              <a:rPr lang="en-US" smtClean="0"/>
              <a:pPr/>
              <a:t>‹#›</a:t>
            </a:fld>
            <a:endParaRPr lang="en-US"/>
          </a:p>
        </p:txBody>
      </p:sp>
      <p:sp>
        <p:nvSpPr>
          <p:cNvPr id="5" name="Title 1">
            <a:extLst>
              <a:ext uri="{FF2B5EF4-FFF2-40B4-BE49-F238E27FC236}">
                <a16:creationId xmlns:a16="http://schemas.microsoft.com/office/drawing/2014/main" id="{5A503FC6-F39B-4B3F-8ABC-97EDDEFC3C31}"/>
              </a:ext>
            </a:extLst>
          </p:cNvPr>
          <p:cNvSpPr>
            <a:spLocks noGrp="1"/>
          </p:cNvSpPr>
          <p:nvPr>
            <p:ph type="title" hasCustomPrompt="1"/>
          </p:nvPr>
        </p:nvSpPr>
        <p:spPr>
          <a:xfrm>
            <a:off x="229604" y="307698"/>
            <a:ext cx="6407187" cy="565050"/>
          </a:xfrm>
          <a:prstGeom prst="rect">
            <a:avLst/>
          </a:prstGeom>
        </p:spPr>
        <p:txBody>
          <a:bodyPr/>
          <a:lstStyle>
            <a:lvl1pPr algn="l">
              <a:lnSpc>
                <a:spcPct val="100000"/>
              </a:lnSpc>
              <a:defRPr sz="3000" b="0" i="0">
                <a:solidFill>
                  <a:srgbClr val="0A0933"/>
                </a:solidFill>
                <a:latin typeface="Calibri" charset="0"/>
                <a:ea typeface="Calibri" charset="0"/>
                <a:cs typeface="Calibri" charset="0"/>
              </a:defRPr>
            </a:lvl1pPr>
          </a:lstStyle>
          <a:p>
            <a:r>
              <a:rPr lang="en-US"/>
              <a:t>People</a:t>
            </a:r>
          </a:p>
        </p:txBody>
      </p:sp>
      <p:sp>
        <p:nvSpPr>
          <p:cNvPr id="6" name="Footer Placeholder 4">
            <a:extLst>
              <a:ext uri="{FF2B5EF4-FFF2-40B4-BE49-F238E27FC236}">
                <a16:creationId xmlns:a16="http://schemas.microsoft.com/office/drawing/2014/main" id="{EF383479-D9BD-4FAF-B9A5-92C54308C129}"/>
              </a:ext>
            </a:extLst>
          </p:cNvPr>
          <p:cNvSpPr>
            <a:spLocks noGrp="1"/>
          </p:cNvSpPr>
          <p:nvPr>
            <p:ph type="ftr" sz="quarter" idx="12"/>
          </p:nvPr>
        </p:nvSpPr>
        <p:spPr>
          <a:xfrm>
            <a:off x="2204936" y="4848807"/>
            <a:ext cx="2309914" cy="226713"/>
          </a:xfrm>
        </p:spPr>
        <p:txBody>
          <a:bodyPr/>
          <a:lstStyle>
            <a:lvl1pPr>
              <a:defRPr>
                <a:latin typeface="Calibri" charset="0"/>
                <a:ea typeface="Calibri" charset="0"/>
                <a:cs typeface="Calibri" charset="0"/>
              </a:defRPr>
            </a:lvl1pPr>
          </a:lstStyle>
          <a:p>
            <a:r>
              <a:rPr lang="en-US"/>
              <a:t>For Internal Use Only</a:t>
            </a:r>
          </a:p>
        </p:txBody>
      </p:sp>
      <p:sp>
        <p:nvSpPr>
          <p:cNvPr id="13" name="Text Placeholder 10">
            <a:extLst>
              <a:ext uri="{FF2B5EF4-FFF2-40B4-BE49-F238E27FC236}">
                <a16:creationId xmlns:a16="http://schemas.microsoft.com/office/drawing/2014/main" id="{CB7F60CA-83AA-44FD-B0BE-2D56B7A32051}"/>
              </a:ext>
            </a:extLst>
          </p:cNvPr>
          <p:cNvSpPr>
            <a:spLocks noGrp="1"/>
          </p:cNvSpPr>
          <p:nvPr>
            <p:ph type="body" sz="half" idx="18"/>
          </p:nvPr>
        </p:nvSpPr>
        <p:spPr>
          <a:xfrm>
            <a:off x="294950" y="3273707"/>
            <a:ext cx="1630904" cy="1394546"/>
          </a:xfrm>
          <a:prstGeom prst="rect">
            <a:avLst/>
          </a:prstGeom>
        </p:spPr>
        <p:txBody>
          <a:bodyPr/>
          <a:lstStyle>
            <a:lvl1pPr marL="0" indent="0">
              <a:buNone/>
              <a:defRPr sz="900"/>
            </a:lvl1pPr>
          </a:lstStyle>
          <a:p>
            <a:r>
              <a:rPr lang="en-US"/>
              <a:t>Our people are captured with friendly, professional portraits.  Studio lighting and flat color backgrounds tie back to our graphic system.</a:t>
            </a:r>
          </a:p>
        </p:txBody>
      </p:sp>
      <p:sp>
        <p:nvSpPr>
          <p:cNvPr id="14" name="Text Placeholder 7">
            <a:extLst>
              <a:ext uri="{FF2B5EF4-FFF2-40B4-BE49-F238E27FC236}">
                <a16:creationId xmlns:a16="http://schemas.microsoft.com/office/drawing/2014/main" id="{9296A7B7-EE8C-4A64-A747-BF3BD79B3D27}"/>
              </a:ext>
            </a:extLst>
          </p:cNvPr>
          <p:cNvSpPr>
            <a:spLocks noGrp="1"/>
          </p:cNvSpPr>
          <p:nvPr>
            <p:ph type="body" sz="half" idx="2"/>
          </p:nvPr>
        </p:nvSpPr>
        <p:spPr>
          <a:xfrm>
            <a:off x="316475" y="2863597"/>
            <a:ext cx="1609378" cy="275962"/>
          </a:xfrm>
          <a:prstGeom prst="rect">
            <a:avLst/>
          </a:prstGeom>
        </p:spPr>
        <p:txBody>
          <a:bodyPr/>
          <a:lstStyle>
            <a:lvl1pPr marL="0" indent="0">
              <a:buNone/>
              <a:defRPr sz="1000"/>
            </a:lvl1pPr>
          </a:lstStyle>
          <a:p>
            <a:r>
              <a:rPr lang="en-US" b="0">
                <a:latin typeface="+mj-lt"/>
              </a:rPr>
              <a:t>First Last, Title</a:t>
            </a:r>
          </a:p>
        </p:txBody>
      </p:sp>
      <p:sp>
        <p:nvSpPr>
          <p:cNvPr id="17" name="Text Placeholder 7">
            <a:extLst>
              <a:ext uri="{FF2B5EF4-FFF2-40B4-BE49-F238E27FC236}">
                <a16:creationId xmlns:a16="http://schemas.microsoft.com/office/drawing/2014/main" id="{EE287F09-AE26-4CE0-81BC-2F0E869CE206}"/>
              </a:ext>
            </a:extLst>
          </p:cNvPr>
          <p:cNvSpPr>
            <a:spLocks noGrp="1"/>
          </p:cNvSpPr>
          <p:nvPr>
            <p:ph type="body" sz="half" idx="19"/>
          </p:nvPr>
        </p:nvSpPr>
        <p:spPr>
          <a:xfrm>
            <a:off x="2600150" y="2878016"/>
            <a:ext cx="1630904" cy="275962"/>
          </a:xfrm>
          <a:prstGeom prst="rect">
            <a:avLst/>
          </a:prstGeom>
        </p:spPr>
        <p:txBody>
          <a:bodyPr/>
          <a:lstStyle>
            <a:lvl1pPr marL="0" indent="0">
              <a:buNone/>
              <a:defRPr sz="1000"/>
            </a:lvl1pPr>
          </a:lstStyle>
          <a:p>
            <a:r>
              <a:rPr lang="en-US" b="0">
                <a:latin typeface="+mj-lt"/>
              </a:rPr>
              <a:t>First Last, Title</a:t>
            </a:r>
          </a:p>
        </p:txBody>
      </p:sp>
      <p:sp>
        <p:nvSpPr>
          <p:cNvPr id="18" name="Text Placeholder 10">
            <a:extLst>
              <a:ext uri="{FF2B5EF4-FFF2-40B4-BE49-F238E27FC236}">
                <a16:creationId xmlns:a16="http://schemas.microsoft.com/office/drawing/2014/main" id="{A0218BD7-93D8-4411-89D7-8DBC7789953B}"/>
              </a:ext>
            </a:extLst>
          </p:cNvPr>
          <p:cNvSpPr>
            <a:spLocks noGrp="1"/>
          </p:cNvSpPr>
          <p:nvPr>
            <p:ph type="body" sz="half" idx="20"/>
          </p:nvPr>
        </p:nvSpPr>
        <p:spPr>
          <a:xfrm>
            <a:off x="2589387" y="3275970"/>
            <a:ext cx="1630904" cy="1394546"/>
          </a:xfrm>
          <a:prstGeom prst="rect">
            <a:avLst/>
          </a:prstGeom>
        </p:spPr>
        <p:txBody>
          <a:bodyPr/>
          <a:lstStyle>
            <a:lvl1pPr marL="0" indent="0">
              <a:buNone/>
              <a:defRPr sz="900"/>
            </a:lvl1pPr>
          </a:lstStyle>
          <a:p>
            <a:r>
              <a:rPr lang="en-US"/>
              <a:t>Our people are captured with friendly, professional portraits.  Studio lighting and flat color backgrounds tie back to our graphic system.</a:t>
            </a:r>
          </a:p>
        </p:txBody>
      </p:sp>
      <p:sp>
        <p:nvSpPr>
          <p:cNvPr id="19" name="Text Placeholder 7">
            <a:extLst>
              <a:ext uri="{FF2B5EF4-FFF2-40B4-BE49-F238E27FC236}">
                <a16:creationId xmlns:a16="http://schemas.microsoft.com/office/drawing/2014/main" id="{1A8DCC7A-FA8B-433D-9E6C-3CCF55620E27}"/>
              </a:ext>
            </a:extLst>
          </p:cNvPr>
          <p:cNvSpPr>
            <a:spLocks noGrp="1"/>
          </p:cNvSpPr>
          <p:nvPr>
            <p:ph type="body" sz="half" idx="21"/>
          </p:nvPr>
        </p:nvSpPr>
        <p:spPr>
          <a:xfrm>
            <a:off x="4879551" y="2878016"/>
            <a:ext cx="1609378" cy="275962"/>
          </a:xfrm>
          <a:prstGeom prst="rect">
            <a:avLst/>
          </a:prstGeom>
        </p:spPr>
        <p:txBody>
          <a:bodyPr/>
          <a:lstStyle>
            <a:lvl1pPr marL="0" indent="0">
              <a:buNone/>
              <a:defRPr sz="1000"/>
            </a:lvl1pPr>
          </a:lstStyle>
          <a:p>
            <a:r>
              <a:rPr lang="en-US" b="0">
                <a:latin typeface="+mj-lt"/>
              </a:rPr>
              <a:t>First Last, Title</a:t>
            </a:r>
          </a:p>
        </p:txBody>
      </p:sp>
      <p:sp>
        <p:nvSpPr>
          <p:cNvPr id="20" name="Text Placeholder 10">
            <a:extLst>
              <a:ext uri="{FF2B5EF4-FFF2-40B4-BE49-F238E27FC236}">
                <a16:creationId xmlns:a16="http://schemas.microsoft.com/office/drawing/2014/main" id="{0ECC5BEE-90F2-4758-BCD0-1120A3A77A6D}"/>
              </a:ext>
            </a:extLst>
          </p:cNvPr>
          <p:cNvSpPr>
            <a:spLocks noGrp="1"/>
          </p:cNvSpPr>
          <p:nvPr>
            <p:ph type="body" sz="half" idx="22"/>
          </p:nvPr>
        </p:nvSpPr>
        <p:spPr>
          <a:xfrm>
            <a:off x="4883825" y="3275970"/>
            <a:ext cx="1630904" cy="1394546"/>
          </a:xfrm>
          <a:prstGeom prst="rect">
            <a:avLst/>
          </a:prstGeom>
        </p:spPr>
        <p:txBody>
          <a:bodyPr/>
          <a:lstStyle>
            <a:lvl1pPr marL="0" indent="0">
              <a:buNone/>
              <a:defRPr sz="900"/>
            </a:lvl1pPr>
          </a:lstStyle>
          <a:p>
            <a:r>
              <a:rPr lang="en-US"/>
              <a:t>Our people are captured with friendly, professional portraits.  Studio lighting and flat color backgrounds tie back to our graphic system.</a:t>
            </a:r>
          </a:p>
        </p:txBody>
      </p:sp>
      <p:sp>
        <p:nvSpPr>
          <p:cNvPr id="21" name="Picture Placeholder 2">
            <a:extLst>
              <a:ext uri="{FF2B5EF4-FFF2-40B4-BE49-F238E27FC236}">
                <a16:creationId xmlns:a16="http://schemas.microsoft.com/office/drawing/2014/main" id="{8820D72C-B3BA-4223-90E1-A223B20B4B56}"/>
              </a:ext>
            </a:extLst>
          </p:cNvPr>
          <p:cNvSpPr>
            <a:spLocks noGrp="1"/>
          </p:cNvSpPr>
          <p:nvPr>
            <p:ph type="pic" sz="quarter" idx="24" hasCustomPrompt="1"/>
          </p:nvPr>
        </p:nvSpPr>
        <p:spPr>
          <a:xfrm>
            <a:off x="274865" y="1114318"/>
            <a:ext cx="1630362" cy="1608138"/>
          </a:xfrm>
          <a:prstGeom prst="rect">
            <a:avLst/>
          </a:prstGeom>
        </p:spPr>
        <p:txBody>
          <a:bodyPr/>
          <a:lstStyle>
            <a:lvl1pPr marL="0" indent="0">
              <a:buNone/>
              <a:defRPr sz="1400"/>
            </a:lvl1pPr>
          </a:lstStyle>
          <a:p>
            <a:r>
              <a:rPr lang="en-US" sz="1400"/>
              <a:t>Photo</a:t>
            </a:r>
            <a:endParaRPr lang="en-US"/>
          </a:p>
        </p:txBody>
      </p:sp>
      <p:sp>
        <p:nvSpPr>
          <p:cNvPr id="22" name="Picture Placeholder 2">
            <a:extLst>
              <a:ext uri="{FF2B5EF4-FFF2-40B4-BE49-F238E27FC236}">
                <a16:creationId xmlns:a16="http://schemas.microsoft.com/office/drawing/2014/main" id="{90AEA273-A989-4B14-BDEE-A091810863B0}"/>
              </a:ext>
            </a:extLst>
          </p:cNvPr>
          <p:cNvSpPr>
            <a:spLocks noGrp="1"/>
          </p:cNvSpPr>
          <p:nvPr>
            <p:ph type="pic" sz="quarter" idx="23" hasCustomPrompt="1"/>
          </p:nvPr>
        </p:nvSpPr>
        <p:spPr>
          <a:xfrm>
            <a:off x="2589213" y="1120775"/>
            <a:ext cx="1630362" cy="1608138"/>
          </a:xfrm>
          <a:prstGeom prst="rect">
            <a:avLst/>
          </a:prstGeom>
        </p:spPr>
        <p:txBody>
          <a:bodyPr/>
          <a:lstStyle>
            <a:lvl1pPr marL="0" indent="0">
              <a:buNone/>
              <a:defRPr sz="1400"/>
            </a:lvl1pPr>
          </a:lstStyle>
          <a:p>
            <a:r>
              <a:rPr lang="en-US" sz="1400"/>
              <a:t>Photo</a:t>
            </a:r>
            <a:endParaRPr lang="en-US"/>
          </a:p>
        </p:txBody>
      </p:sp>
      <p:sp>
        <p:nvSpPr>
          <p:cNvPr id="23" name="Picture Placeholder 2">
            <a:extLst>
              <a:ext uri="{FF2B5EF4-FFF2-40B4-BE49-F238E27FC236}">
                <a16:creationId xmlns:a16="http://schemas.microsoft.com/office/drawing/2014/main" id="{88077089-F9C4-4696-BDBE-6CAD148763C9}"/>
              </a:ext>
            </a:extLst>
          </p:cNvPr>
          <p:cNvSpPr>
            <a:spLocks noGrp="1"/>
          </p:cNvSpPr>
          <p:nvPr>
            <p:ph type="pic" sz="quarter" idx="25" hasCustomPrompt="1"/>
          </p:nvPr>
        </p:nvSpPr>
        <p:spPr>
          <a:xfrm>
            <a:off x="4879551" y="1120775"/>
            <a:ext cx="1630362" cy="1608138"/>
          </a:xfrm>
          <a:prstGeom prst="rect">
            <a:avLst/>
          </a:prstGeom>
        </p:spPr>
        <p:txBody>
          <a:bodyPr/>
          <a:lstStyle>
            <a:lvl1pPr marL="0" indent="0">
              <a:buNone/>
              <a:defRPr sz="1400"/>
            </a:lvl1pPr>
          </a:lstStyle>
          <a:p>
            <a:r>
              <a:rPr lang="en-US" sz="1400"/>
              <a:t>Photo</a:t>
            </a:r>
            <a:endParaRPr lang="en-US"/>
          </a:p>
        </p:txBody>
      </p:sp>
      <p:pic>
        <p:nvPicPr>
          <p:cNvPr id="24" name="Picture 23">
            <a:extLst>
              <a:ext uri="{FF2B5EF4-FFF2-40B4-BE49-F238E27FC236}">
                <a16:creationId xmlns:a16="http://schemas.microsoft.com/office/drawing/2014/main" id="{4705C370-D669-4DED-A071-B77C18700A10}"/>
              </a:ext>
            </a:extLst>
          </p:cNvPr>
          <p:cNvPicPr>
            <a:picLocks noChangeAspect="1"/>
          </p:cNvPicPr>
          <p:nvPr userDrawn="1"/>
        </p:nvPicPr>
        <p:blipFill>
          <a:blip r:embed="rId2"/>
          <a:stretch>
            <a:fillRect/>
          </a:stretch>
        </p:blipFill>
        <p:spPr>
          <a:xfrm>
            <a:off x="274865" y="4845316"/>
            <a:ext cx="666853" cy="182880"/>
          </a:xfrm>
          <a:prstGeom prst="rect">
            <a:avLst/>
          </a:prstGeom>
        </p:spPr>
      </p:pic>
    </p:spTree>
    <p:extLst>
      <p:ext uri="{BB962C8B-B14F-4D97-AF65-F5344CB8AC3E}">
        <p14:creationId xmlns:p14="http://schemas.microsoft.com/office/powerpoint/2010/main" val="2281497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BB6C90-00F8-46AC-B89A-A1CFA788CB31}"/>
              </a:ext>
            </a:extLst>
          </p:cNvPr>
          <p:cNvSpPr>
            <a:spLocks noGrp="1"/>
          </p:cNvSpPr>
          <p:nvPr>
            <p:ph type="sldNum" sz="quarter" idx="11"/>
          </p:nvPr>
        </p:nvSpPr>
        <p:spPr/>
        <p:txBody>
          <a:bodyPr/>
          <a:lstStyle/>
          <a:p>
            <a:fld id="{D9DC73DB-37F3-114B-9123-19F674B875C1}" type="slidenum">
              <a:rPr lang="en-US" smtClean="0"/>
              <a:pPr/>
              <a:t>‹#›</a:t>
            </a:fld>
            <a:endParaRPr lang="en-US"/>
          </a:p>
        </p:txBody>
      </p:sp>
      <p:sp>
        <p:nvSpPr>
          <p:cNvPr id="5" name="Title 1">
            <a:extLst>
              <a:ext uri="{FF2B5EF4-FFF2-40B4-BE49-F238E27FC236}">
                <a16:creationId xmlns:a16="http://schemas.microsoft.com/office/drawing/2014/main" id="{FC45AE48-23B8-4710-899C-0F66BA5AFA41}"/>
              </a:ext>
            </a:extLst>
          </p:cNvPr>
          <p:cNvSpPr>
            <a:spLocks noGrp="1"/>
          </p:cNvSpPr>
          <p:nvPr>
            <p:ph type="title" hasCustomPrompt="1"/>
          </p:nvPr>
        </p:nvSpPr>
        <p:spPr>
          <a:xfrm>
            <a:off x="229604" y="307698"/>
            <a:ext cx="6407187" cy="565050"/>
          </a:xfrm>
          <a:prstGeom prst="rect">
            <a:avLst/>
          </a:prstGeom>
        </p:spPr>
        <p:txBody>
          <a:bodyPr/>
          <a:lstStyle>
            <a:lvl1pPr algn="l">
              <a:lnSpc>
                <a:spcPct val="100000"/>
              </a:lnSpc>
              <a:defRPr sz="3000" b="0" i="0">
                <a:solidFill>
                  <a:srgbClr val="0A0933"/>
                </a:solidFill>
                <a:latin typeface="Calibri" charset="0"/>
                <a:ea typeface="Calibri" charset="0"/>
                <a:cs typeface="Calibri" charset="0"/>
              </a:defRPr>
            </a:lvl1pPr>
          </a:lstStyle>
          <a:p>
            <a:r>
              <a:rPr lang="en-US"/>
              <a:t>Sequence</a:t>
            </a:r>
          </a:p>
        </p:txBody>
      </p:sp>
      <p:sp>
        <p:nvSpPr>
          <p:cNvPr id="6" name="Footer Placeholder 4">
            <a:extLst>
              <a:ext uri="{FF2B5EF4-FFF2-40B4-BE49-F238E27FC236}">
                <a16:creationId xmlns:a16="http://schemas.microsoft.com/office/drawing/2014/main" id="{369C1660-2403-47B2-B2AD-3A5B2FA1B751}"/>
              </a:ext>
            </a:extLst>
          </p:cNvPr>
          <p:cNvSpPr>
            <a:spLocks noGrp="1"/>
          </p:cNvSpPr>
          <p:nvPr>
            <p:ph type="ftr" sz="quarter" idx="12"/>
          </p:nvPr>
        </p:nvSpPr>
        <p:spPr>
          <a:xfrm>
            <a:off x="2204936" y="4848807"/>
            <a:ext cx="2309914" cy="226713"/>
          </a:xfrm>
        </p:spPr>
        <p:txBody>
          <a:bodyPr/>
          <a:lstStyle>
            <a:lvl1pPr>
              <a:defRPr>
                <a:latin typeface="Calibri" charset="0"/>
                <a:ea typeface="Calibri" charset="0"/>
                <a:cs typeface="Calibri" charset="0"/>
              </a:defRPr>
            </a:lvl1pPr>
          </a:lstStyle>
          <a:p>
            <a:r>
              <a:rPr lang="en-US"/>
              <a:t>For Internal Use Only</a:t>
            </a:r>
          </a:p>
        </p:txBody>
      </p:sp>
      <p:grpSp>
        <p:nvGrpSpPr>
          <p:cNvPr id="50" name="Group 49">
            <a:extLst>
              <a:ext uri="{FF2B5EF4-FFF2-40B4-BE49-F238E27FC236}">
                <a16:creationId xmlns:a16="http://schemas.microsoft.com/office/drawing/2014/main" id="{8CD6FC8C-B7F7-464A-A5DD-8DC8CAEA1DDA}"/>
              </a:ext>
            </a:extLst>
          </p:cNvPr>
          <p:cNvGrpSpPr/>
          <p:nvPr userDrawn="1"/>
        </p:nvGrpSpPr>
        <p:grpSpPr>
          <a:xfrm>
            <a:off x="284297" y="1863882"/>
            <a:ext cx="6461880" cy="1770789"/>
            <a:chOff x="306139" y="1791380"/>
            <a:chExt cx="7247270" cy="2009369"/>
          </a:xfrm>
        </p:grpSpPr>
        <p:sp>
          <p:nvSpPr>
            <p:cNvPr id="51" name="Oval 50">
              <a:extLst>
                <a:ext uri="{FF2B5EF4-FFF2-40B4-BE49-F238E27FC236}">
                  <a16:creationId xmlns:a16="http://schemas.microsoft.com/office/drawing/2014/main" id="{88C45788-B51A-491E-92DE-328C08180D61}"/>
                </a:ext>
              </a:extLst>
            </p:cNvPr>
            <p:cNvSpPr/>
            <p:nvPr/>
          </p:nvSpPr>
          <p:spPr>
            <a:xfrm>
              <a:off x="384490" y="1791380"/>
              <a:ext cx="1748452" cy="1748453"/>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2BDAE6E7-48D5-4B09-9528-CE7082E3BCDF}"/>
                </a:ext>
              </a:extLst>
            </p:cNvPr>
            <p:cNvSpPr/>
            <p:nvPr/>
          </p:nvSpPr>
          <p:spPr>
            <a:xfrm>
              <a:off x="3015987" y="1791380"/>
              <a:ext cx="1748452" cy="1748453"/>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94C69A40-13AC-47F8-91CB-A761C3B4BE1B}"/>
                </a:ext>
              </a:extLst>
            </p:cNvPr>
            <p:cNvSpPr/>
            <p:nvPr/>
          </p:nvSpPr>
          <p:spPr>
            <a:xfrm>
              <a:off x="5696840" y="1791380"/>
              <a:ext cx="1748452" cy="1748453"/>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720BE5D7-FB1B-4648-85C0-14F31C1844F2}"/>
                </a:ext>
              </a:extLst>
            </p:cNvPr>
            <p:cNvSpPr/>
            <p:nvPr/>
          </p:nvSpPr>
          <p:spPr>
            <a:xfrm>
              <a:off x="306139" y="2634120"/>
              <a:ext cx="7247270" cy="11666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5" name="Rectangle 54">
            <a:extLst>
              <a:ext uri="{FF2B5EF4-FFF2-40B4-BE49-F238E27FC236}">
                <a16:creationId xmlns:a16="http://schemas.microsoft.com/office/drawing/2014/main" id="{B82FD8E7-94C5-4C87-83FD-659703DF4D45}"/>
              </a:ext>
            </a:extLst>
          </p:cNvPr>
          <p:cNvSpPr/>
          <p:nvPr userDrawn="1"/>
        </p:nvSpPr>
        <p:spPr>
          <a:xfrm>
            <a:off x="898641" y="1898050"/>
            <a:ext cx="470001" cy="769441"/>
          </a:xfrm>
          <a:prstGeom prst="rect">
            <a:avLst/>
          </a:prstGeom>
        </p:spPr>
        <p:txBody>
          <a:bodyPr wrap="none">
            <a:spAutoFit/>
          </a:bodyPr>
          <a:lstStyle/>
          <a:p>
            <a:pPr algn="ctr"/>
            <a:r>
              <a:rPr lang="en-US" sz="4400">
                <a:solidFill>
                  <a:schemeClr val="bg1"/>
                </a:solidFill>
                <a:latin typeface="Calibri" panose="020F0502020204030204" pitchFamily="34" charset="0"/>
                <a:cs typeface="Calibri" panose="020F0502020204030204" pitchFamily="34" charset="0"/>
              </a:rPr>
              <a:t>1</a:t>
            </a:r>
          </a:p>
        </p:txBody>
      </p:sp>
      <p:sp>
        <p:nvSpPr>
          <p:cNvPr id="56" name="Rectangle 55">
            <a:extLst>
              <a:ext uri="{FF2B5EF4-FFF2-40B4-BE49-F238E27FC236}">
                <a16:creationId xmlns:a16="http://schemas.microsoft.com/office/drawing/2014/main" id="{BDA54397-E8BE-4F5C-8402-3876F9B6B167}"/>
              </a:ext>
            </a:extLst>
          </p:cNvPr>
          <p:cNvSpPr/>
          <p:nvPr userDrawn="1"/>
        </p:nvSpPr>
        <p:spPr>
          <a:xfrm>
            <a:off x="3244962" y="1899144"/>
            <a:ext cx="470001" cy="769441"/>
          </a:xfrm>
          <a:prstGeom prst="rect">
            <a:avLst/>
          </a:prstGeom>
        </p:spPr>
        <p:txBody>
          <a:bodyPr wrap="none">
            <a:spAutoFit/>
          </a:bodyPr>
          <a:lstStyle/>
          <a:p>
            <a:pPr algn="ctr"/>
            <a:r>
              <a:rPr lang="en-US" sz="4400">
                <a:solidFill>
                  <a:schemeClr val="bg1"/>
                </a:solidFill>
                <a:latin typeface="Calibri" panose="020F0502020204030204" pitchFamily="34" charset="0"/>
                <a:cs typeface="Calibri" panose="020F0502020204030204" pitchFamily="34" charset="0"/>
              </a:rPr>
              <a:t>2</a:t>
            </a:r>
          </a:p>
        </p:txBody>
      </p:sp>
      <p:sp>
        <p:nvSpPr>
          <p:cNvPr id="57" name="Rectangle 56">
            <a:extLst>
              <a:ext uri="{FF2B5EF4-FFF2-40B4-BE49-F238E27FC236}">
                <a16:creationId xmlns:a16="http://schemas.microsoft.com/office/drawing/2014/main" id="{B3D44D23-E594-41E6-8C5B-597A8EBB198E}"/>
              </a:ext>
            </a:extLst>
          </p:cNvPr>
          <p:cNvSpPr/>
          <p:nvPr userDrawn="1"/>
        </p:nvSpPr>
        <p:spPr>
          <a:xfrm>
            <a:off x="5656384" y="1899144"/>
            <a:ext cx="470000" cy="769441"/>
          </a:xfrm>
          <a:prstGeom prst="rect">
            <a:avLst/>
          </a:prstGeom>
        </p:spPr>
        <p:txBody>
          <a:bodyPr wrap="none">
            <a:spAutoFit/>
          </a:bodyPr>
          <a:lstStyle/>
          <a:p>
            <a:pPr algn="ctr"/>
            <a:r>
              <a:rPr lang="en-US" sz="4400">
                <a:solidFill>
                  <a:schemeClr val="bg1"/>
                </a:solidFill>
                <a:latin typeface="Calibri" panose="020F0502020204030204" pitchFamily="34" charset="0"/>
                <a:cs typeface="Calibri" panose="020F0502020204030204" pitchFamily="34" charset="0"/>
              </a:rPr>
              <a:t>3</a:t>
            </a:r>
          </a:p>
        </p:txBody>
      </p:sp>
      <p:sp>
        <p:nvSpPr>
          <p:cNvPr id="64" name="Right Arrow 16">
            <a:extLst>
              <a:ext uri="{FF2B5EF4-FFF2-40B4-BE49-F238E27FC236}">
                <a16:creationId xmlns:a16="http://schemas.microsoft.com/office/drawing/2014/main" id="{3E9C8D99-AA53-4158-B46E-E4B1178408BA}"/>
              </a:ext>
            </a:extLst>
          </p:cNvPr>
          <p:cNvSpPr/>
          <p:nvPr userDrawn="1"/>
        </p:nvSpPr>
        <p:spPr>
          <a:xfrm>
            <a:off x="2219970" y="2751768"/>
            <a:ext cx="236994" cy="121141"/>
          </a:xfrm>
          <a:prstGeom prst="rightArrow">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ight Arrow 16">
            <a:extLst>
              <a:ext uri="{FF2B5EF4-FFF2-40B4-BE49-F238E27FC236}">
                <a16:creationId xmlns:a16="http://schemas.microsoft.com/office/drawing/2014/main" id="{61E33274-71FB-4E84-A2D4-85A06BD5965A}"/>
              </a:ext>
            </a:extLst>
          </p:cNvPr>
          <p:cNvSpPr/>
          <p:nvPr userDrawn="1"/>
        </p:nvSpPr>
        <p:spPr>
          <a:xfrm flipV="1">
            <a:off x="4629542" y="2751768"/>
            <a:ext cx="236994" cy="121141"/>
          </a:xfrm>
          <a:prstGeom prst="rightArrow">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Text Placeholder 10">
            <a:extLst>
              <a:ext uri="{FF2B5EF4-FFF2-40B4-BE49-F238E27FC236}">
                <a16:creationId xmlns:a16="http://schemas.microsoft.com/office/drawing/2014/main" id="{62A2F0B4-8DCD-40AF-A6A9-E7B77C8FF833}"/>
              </a:ext>
            </a:extLst>
          </p:cNvPr>
          <p:cNvSpPr>
            <a:spLocks noGrp="1"/>
          </p:cNvSpPr>
          <p:nvPr>
            <p:ph type="body" sz="half" idx="2"/>
          </p:nvPr>
        </p:nvSpPr>
        <p:spPr>
          <a:xfrm>
            <a:off x="354157" y="2674357"/>
            <a:ext cx="1558971" cy="275962"/>
          </a:xfrm>
          <a:prstGeom prst="rect">
            <a:avLst/>
          </a:prstGeom>
        </p:spPr>
        <p:txBody>
          <a:bodyPr/>
          <a:lstStyle>
            <a:lvl1pPr marL="0" indent="0">
              <a:buNone/>
              <a:defRPr sz="1000"/>
            </a:lvl1pPr>
          </a:lstStyle>
          <a:p>
            <a:r>
              <a:rPr lang="en-US"/>
              <a:t>Icon label</a:t>
            </a:r>
          </a:p>
        </p:txBody>
      </p:sp>
      <p:sp>
        <p:nvSpPr>
          <p:cNvPr id="67" name="Text Placeholder 10">
            <a:extLst>
              <a:ext uri="{FF2B5EF4-FFF2-40B4-BE49-F238E27FC236}">
                <a16:creationId xmlns:a16="http://schemas.microsoft.com/office/drawing/2014/main" id="{8FC8E637-4056-43B5-9DDE-B8C72E889731}"/>
              </a:ext>
            </a:extLst>
          </p:cNvPr>
          <p:cNvSpPr>
            <a:spLocks noGrp="1"/>
          </p:cNvSpPr>
          <p:nvPr>
            <p:ph type="body" sz="half" idx="13"/>
          </p:nvPr>
        </p:nvSpPr>
        <p:spPr>
          <a:xfrm>
            <a:off x="2700478" y="2668585"/>
            <a:ext cx="1558971" cy="275962"/>
          </a:xfrm>
          <a:prstGeom prst="rect">
            <a:avLst/>
          </a:prstGeom>
        </p:spPr>
        <p:txBody>
          <a:bodyPr/>
          <a:lstStyle>
            <a:lvl1pPr marL="0" indent="0">
              <a:buNone/>
              <a:defRPr sz="1000"/>
            </a:lvl1pPr>
          </a:lstStyle>
          <a:p>
            <a:r>
              <a:rPr lang="en-US"/>
              <a:t>Icon label</a:t>
            </a:r>
          </a:p>
        </p:txBody>
      </p:sp>
      <p:sp>
        <p:nvSpPr>
          <p:cNvPr id="68" name="Text Placeholder 10">
            <a:extLst>
              <a:ext uri="{FF2B5EF4-FFF2-40B4-BE49-F238E27FC236}">
                <a16:creationId xmlns:a16="http://schemas.microsoft.com/office/drawing/2014/main" id="{8545C239-8A24-4812-816A-813F7AE086DB}"/>
              </a:ext>
            </a:extLst>
          </p:cNvPr>
          <p:cNvSpPr>
            <a:spLocks noGrp="1"/>
          </p:cNvSpPr>
          <p:nvPr>
            <p:ph type="body" sz="half" idx="14"/>
          </p:nvPr>
        </p:nvSpPr>
        <p:spPr>
          <a:xfrm>
            <a:off x="5091284" y="2668585"/>
            <a:ext cx="1558971" cy="275962"/>
          </a:xfrm>
          <a:prstGeom prst="rect">
            <a:avLst/>
          </a:prstGeom>
        </p:spPr>
        <p:txBody>
          <a:bodyPr/>
          <a:lstStyle>
            <a:lvl1pPr marL="0" indent="0">
              <a:buNone/>
              <a:defRPr sz="1000"/>
            </a:lvl1pPr>
          </a:lstStyle>
          <a:p>
            <a:r>
              <a:rPr lang="en-US"/>
              <a:t>Icon label</a:t>
            </a:r>
          </a:p>
        </p:txBody>
      </p:sp>
      <p:sp>
        <p:nvSpPr>
          <p:cNvPr id="69" name="Text Placeholder 10">
            <a:extLst>
              <a:ext uri="{FF2B5EF4-FFF2-40B4-BE49-F238E27FC236}">
                <a16:creationId xmlns:a16="http://schemas.microsoft.com/office/drawing/2014/main" id="{1656A996-C018-4772-837C-C0FEF9BF1E43}"/>
              </a:ext>
            </a:extLst>
          </p:cNvPr>
          <p:cNvSpPr>
            <a:spLocks noGrp="1"/>
          </p:cNvSpPr>
          <p:nvPr>
            <p:ph type="body" sz="half" idx="15" hasCustomPrompt="1"/>
          </p:nvPr>
        </p:nvSpPr>
        <p:spPr>
          <a:xfrm>
            <a:off x="350201" y="2998597"/>
            <a:ext cx="1558971" cy="1257144"/>
          </a:xfrm>
          <a:prstGeom prst="rect">
            <a:avLst/>
          </a:prstGeom>
        </p:spPr>
        <p:txBody>
          <a:bodyPr/>
          <a:lstStyle>
            <a:lvl1pPr marL="0" indent="0">
              <a:buNone/>
              <a:defRPr sz="900"/>
            </a:lvl1pPr>
          </a:lstStyle>
          <a:p>
            <a:r>
              <a:rPr lang="en-US"/>
              <a:t>text</a:t>
            </a:r>
          </a:p>
        </p:txBody>
      </p:sp>
      <p:sp>
        <p:nvSpPr>
          <p:cNvPr id="70" name="Text Placeholder 10">
            <a:extLst>
              <a:ext uri="{FF2B5EF4-FFF2-40B4-BE49-F238E27FC236}">
                <a16:creationId xmlns:a16="http://schemas.microsoft.com/office/drawing/2014/main" id="{41B84990-6F73-47C1-A069-918E5BDB7915}"/>
              </a:ext>
            </a:extLst>
          </p:cNvPr>
          <p:cNvSpPr>
            <a:spLocks noGrp="1"/>
          </p:cNvSpPr>
          <p:nvPr>
            <p:ph type="body" sz="half" idx="16" hasCustomPrompt="1"/>
          </p:nvPr>
        </p:nvSpPr>
        <p:spPr>
          <a:xfrm>
            <a:off x="2684597" y="2998597"/>
            <a:ext cx="1558971" cy="1257144"/>
          </a:xfrm>
          <a:prstGeom prst="rect">
            <a:avLst/>
          </a:prstGeom>
        </p:spPr>
        <p:txBody>
          <a:bodyPr/>
          <a:lstStyle>
            <a:lvl1pPr marL="0" indent="0">
              <a:buNone/>
              <a:defRPr sz="900"/>
            </a:lvl1pPr>
          </a:lstStyle>
          <a:p>
            <a:r>
              <a:rPr lang="en-US"/>
              <a:t>text</a:t>
            </a:r>
          </a:p>
        </p:txBody>
      </p:sp>
      <p:sp>
        <p:nvSpPr>
          <p:cNvPr id="71" name="Text Placeholder 10">
            <a:extLst>
              <a:ext uri="{FF2B5EF4-FFF2-40B4-BE49-F238E27FC236}">
                <a16:creationId xmlns:a16="http://schemas.microsoft.com/office/drawing/2014/main" id="{B716A481-2EC6-418B-AFCD-700BC6B2FB4E}"/>
              </a:ext>
            </a:extLst>
          </p:cNvPr>
          <p:cNvSpPr>
            <a:spLocks noGrp="1"/>
          </p:cNvSpPr>
          <p:nvPr>
            <p:ph type="body" sz="half" idx="17" hasCustomPrompt="1"/>
          </p:nvPr>
        </p:nvSpPr>
        <p:spPr>
          <a:xfrm>
            <a:off x="5074924" y="3006257"/>
            <a:ext cx="1558971" cy="1257144"/>
          </a:xfrm>
          <a:prstGeom prst="rect">
            <a:avLst/>
          </a:prstGeom>
        </p:spPr>
        <p:txBody>
          <a:bodyPr/>
          <a:lstStyle>
            <a:lvl1pPr marL="0" indent="0">
              <a:buNone/>
              <a:defRPr sz="900"/>
            </a:lvl1pPr>
          </a:lstStyle>
          <a:p>
            <a:r>
              <a:rPr lang="en-US"/>
              <a:t>text</a:t>
            </a:r>
          </a:p>
        </p:txBody>
      </p:sp>
      <p:pic>
        <p:nvPicPr>
          <p:cNvPr id="23" name="Picture 22">
            <a:extLst>
              <a:ext uri="{FF2B5EF4-FFF2-40B4-BE49-F238E27FC236}">
                <a16:creationId xmlns:a16="http://schemas.microsoft.com/office/drawing/2014/main" id="{B2B69046-4967-4AE6-A74A-DA90853F42D1}"/>
              </a:ext>
            </a:extLst>
          </p:cNvPr>
          <p:cNvPicPr>
            <a:picLocks noChangeAspect="1"/>
          </p:cNvPicPr>
          <p:nvPr userDrawn="1"/>
        </p:nvPicPr>
        <p:blipFill>
          <a:blip r:embed="rId2"/>
          <a:stretch>
            <a:fillRect/>
          </a:stretch>
        </p:blipFill>
        <p:spPr>
          <a:xfrm>
            <a:off x="274865" y="4845316"/>
            <a:ext cx="666853" cy="182880"/>
          </a:xfrm>
          <a:prstGeom prst="rect">
            <a:avLst/>
          </a:prstGeom>
        </p:spPr>
      </p:pic>
    </p:spTree>
    <p:extLst>
      <p:ext uri="{BB962C8B-B14F-4D97-AF65-F5344CB8AC3E}">
        <p14:creationId xmlns:p14="http://schemas.microsoft.com/office/powerpoint/2010/main" val="3099695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B5C237-AB8D-4E31-8CEB-EE0520C4D2AC}"/>
              </a:ext>
            </a:extLst>
          </p:cNvPr>
          <p:cNvSpPr>
            <a:spLocks noGrp="1"/>
          </p:cNvSpPr>
          <p:nvPr>
            <p:ph type="sldNum" sz="quarter" idx="11"/>
          </p:nvPr>
        </p:nvSpPr>
        <p:spPr/>
        <p:txBody>
          <a:bodyPr/>
          <a:lstStyle/>
          <a:p>
            <a:fld id="{D9DC73DB-37F3-114B-9123-19F674B875C1}" type="slidenum">
              <a:rPr lang="en-US" smtClean="0"/>
              <a:pPr/>
              <a:t>‹#›</a:t>
            </a:fld>
            <a:endParaRPr lang="en-US"/>
          </a:p>
        </p:txBody>
      </p:sp>
      <p:sp>
        <p:nvSpPr>
          <p:cNvPr id="5" name="Title 1">
            <a:extLst>
              <a:ext uri="{FF2B5EF4-FFF2-40B4-BE49-F238E27FC236}">
                <a16:creationId xmlns:a16="http://schemas.microsoft.com/office/drawing/2014/main" id="{EC368BBA-A59F-464D-BA9A-F34B162A22A7}"/>
              </a:ext>
            </a:extLst>
          </p:cNvPr>
          <p:cNvSpPr>
            <a:spLocks noGrp="1"/>
          </p:cNvSpPr>
          <p:nvPr>
            <p:ph type="title" hasCustomPrompt="1"/>
          </p:nvPr>
        </p:nvSpPr>
        <p:spPr>
          <a:xfrm>
            <a:off x="229604" y="307698"/>
            <a:ext cx="6407187" cy="565050"/>
          </a:xfrm>
          <a:prstGeom prst="rect">
            <a:avLst/>
          </a:prstGeom>
        </p:spPr>
        <p:txBody>
          <a:bodyPr/>
          <a:lstStyle>
            <a:lvl1pPr algn="l">
              <a:lnSpc>
                <a:spcPct val="100000"/>
              </a:lnSpc>
              <a:defRPr sz="3000" b="0" i="0">
                <a:solidFill>
                  <a:srgbClr val="0A0933"/>
                </a:solidFill>
                <a:latin typeface="Calibri" charset="0"/>
                <a:ea typeface="Calibri" charset="0"/>
                <a:cs typeface="Calibri" charset="0"/>
              </a:defRPr>
            </a:lvl1pPr>
          </a:lstStyle>
          <a:p>
            <a:r>
              <a:rPr lang="en-US"/>
              <a:t>Bar chart</a:t>
            </a:r>
          </a:p>
        </p:txBody>
      </p:sp>
      <p:sp>
        <p:nvSpPr>
          <p:cNvPr id="6" name="Footer Placeholder 4">
            <a:extLst>
              <a:ext uri="{FF2B5EF4-FFF2-40B4-BE49-F238E27FC236}">
                <a16:creationId xmlns:a16="http://schemas.microsoft.com/office/drawing/2014/main" id="{68FB5C30-B880-4829-AD12-F5331F525154}"/>
              </a:ext>
            </a:extLst>
          </p:cNvPr>
          <p:cNvSpPr>
            <a:spLocks noGrp="1"/>
          </p:cNvSpPr>
          <p:nvPr>
            <p:ph type="ftr" sz="quarter" idx="12"/>
          </p:nvPr>
        </p:nvSpPr>
        <p:spPr>
          <a:xfrm>
            <a:off x="2204936" y="4848807"/>
            <a:ext cx="2309914" cy="226713"/>
          </a:xfrm>
        </p:spPr>
        <p:txBody>
          <a:bodyPr/>
          <a:lstStyle>
            <a:lvl1pPr>
              <a:defRPr>
                <a:latin typeface="Calibri" charset="0"/>
                <a:ea typeface="Calibri" charset="0"/>
                <a:cs typeface="Calibri" charset="0"/>
              </a:defRPr>
            </a:lvl1pPr>
          </a:lstStyle>
          <a:p>
            <a:r>
              <a:rPr lang="en-US"/>
              <a:t>For Internal Use Only</a:t>
            </a:r>
          </a:p>
        </p:txBody>
      </p:sp>
      <p:graphicFrame>
        <p:nvGraphicFramePr>
          <p:cNvPr id="8" name="Chart 7">
            <a:extLst>
              <a:ext uri="{FF2B5EF4-FFF2-40B4-BE49-F238E27FC236}">
                <a16:creationId xmlns:a16="http://schemas.microsoft.com/office/drawing/2014/main" id="{7A7278F9-10EC-4150-8699-118C2AF9B02C}"/>
              </a:ext>
            </a:extLst>
          </p:cNvPr>
          <p:cNvGraphicFramePr/>
          <p:nvPr userDrawn="1">
            <p:extLst>
              <p:ext uri="{D42A27DB-BD31-4B8C-83A1-F6EECF244321}">
                <p14:modId xmlns:p14="http://schemas.microsoft.com/office/powerpoint/2010/main" val="2589093854"/>
              </p:ext>
            </p:extLst>
          </p:nvPr>
        </p:nvGraphicFramePr>
        <p:xfrm>
          <a:off x="1971667" y="1700287"/>
          <a:ext cx="4719817" cy="1806059"/>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3">
            <a:extLst>
              <a:ext uri="{FF2B5EF4-FFF2-40B4-BE49-F238E27FC236}">
                <a16:creationId xmlns:a16="http://schemas.microsoft.com/office/drawing/2014/main" id="{2107622C-8DBE-4378-BB7F-113FAF1DAC87}"/>
              </a:ext>
            </a:extLst>
          </p:cNvPr>
          <p:cNvSpPr>
            <a:spLocks noGrp="1"/>
          </p:cNvSpPr>
          <p:nvPr>
            <p:ph type="body" sz="half" idx="18" hasCustomPrompt="1"/>
          </p:nvPr>
        </p:nvSpPr>
        <p:spPr>
          <a:xfrm>
            <a:off x="229605" y="1496221"/>
            <a:ext cx="1868446" cy="2319508"/>
          </a:xfrm>
          <a:prstGeom prst="rect">
            <a:avLst/>
          </a:prstGeom>
        </p:spPr>
        <p:txBody>
          <a:bodyPr/>
          <a:lstStyle>
            <a:lvl1pPr marL="0" indent="0">
              <a:lnSpc>
                <a:spcPts val="1240"/>
              </a:lnSpc>
              <a:buNone/>
              <a:defRPr sz="900" b="0" i="0">
                <a:solidFill>
                  <a:schemeClr val="tx1"/>
                </a:solidFill>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err="1"/>
              <a:t>Lorem</a:t>
            </a:r>
            <a:r>
              <a:rPr lang="en-US"/>
              <a:t> </a:t>
            </a:r>
            <a:r>
              <a:rPr lang="en-US" err="1"/>
              <a:t>ipsum</a:t>
            </a:r>
            <a:r>
              <a:rPr lang="en-US"/>
              <a:t>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Aliquam</a:t>
            </a:r>
            <a:r>
              <a:rPr lang="en-US"/>
              <a:t> id </a:t>
            </a:r>
            <a:r>
              <a:rPr lang="en-US" err="1"/>
              <a:t>nulla</a:t>
            </a:r>
            <a:r>
              <a:rPr lang="en-US"/>
              <a:t>, </a:t>
            </a:r>
            <a:r>
              <a:rPr lang="en-US" err="1"/>
              <a:t>consequat</a:t>
            </a:r>
            <a:r>
              <a:rPr lang="en-US"/>
              <a:t> mi </a:t>
            </a:r>
            <a:r>
              <a:rPr lang="en-US" err="1"/>
              <a:t>nec</a:t>
            </a:r>
            <a:r>
              <a:rPr lang="en-US"/>
              <a:t>, </a:t>
            </a:r>
            <a:r>
              <a:rPr lang="en-US" err="1"/>
              <a:t>suscipit</a:t>
            </a:r>
            <a:r>
              <a:rPr lang="en-US"/>
              <a:t> </a:t>
            </a:r>
            <a:r>
              <a:rPr lang="en-US" err="1"/>
              <a:t>nunc</a:t>
            </a:r>
            <a:r>
              <a:rPr lang="en-US"/>
              <a:t>. </a:t>
            </a:r>
            <a:r>
              <a:rPr lang="en-US" err="1"/>
              <a:t>Vivamus</a:t>
            </a:r>
            <a:r>
              <a:rPr lang="en-US"/>
              <a:t> in lacus </a:t>
            </a:r>
            <a:r>
              <a:rPr lang="en-US" err="1"/>
              <a:t>accumsan</a:t>
            </a:r>
            <a:r>
              <a:rPr lang="en-US"/>
              <a:t>, tempus ex </a:t>
            </a:r>
            <a:r>
              <a:rPr lang="en-US" err="1"/>
              <a:t>ut</a:t>
            </a:r>
            <a:r>
              <a:rPr lang="en-US"/>
              <a:t>, </a:t>
            </a:r>
            <a:r>
              <a:rPr lang="en-US" err="1"/>
              <a:t>eleifend</a:t>
            </a:r>
            <a:r>
              <a:rPr lang="en-US"/>
              <a:t> </a:t>
            </a:r>
            <a:r>
              <a:rPr lang="en-US" err="1"/>
              <a:t>nunc</a:t>
            </a:r>
            <a:r>
              <a:rPr lang="en-US"/>
              <a:t>. </a:t>
            </a:r>
            <a:r>
              <a:rPr lang="en-US" err="1"/>
              <a:t>Vivamus</a:t>
            </a:r>
            <a:r>
              <a:rPr lang="en-US"/>
              <a:t> </a:t>
            </a:r>
            <a:r>
              <a:rPr lang="en-US" err="1"/>
              <a:t>scelerisque</a:t>
            </a:r>
            <a:r>
              <a:rPr lang="en-US"/>
              <a:t> </a:t>
            </a:r>
            <a:r>
              <a:rPr lang="en-US" err="1"/>
              <a:t>justo</a:t>
            </a:r>
            <a:r>
              <a:rPr lang="en-US"/>
              <a:t> et </a:t>
            </a:r>
            <a:r>
              <a:rPr lang="en-US" err="1"/>
              <a:t>mollis</a:t>
            </a:r>
            <a:r>
              <a:rPr lang="en-US"/>
              <a:t>. </a:t>
            </a:r>
            <a:r>
              <a:rPr lang="en-US" err="1"/>
              <a:t>Sed</a:t>
            </a:r>
            <a:r>
              <a:rPr lang="en-US"/>
              <a:t> </a:t>
            </a:r>
            <a:r>
              <a:rPr lang="en-US" err="1"/>
              <a:t>mollis</a:t>
            </a:r>
            <a:r>
              <a:rPr lang="en-US"/>
              <a:t> </a:t>
            </a:r>
            <a:r>
              <a:rPr lang="en-US" err="1"/>
              <a:t>auctor</a:t>
            </a:r>
            <a:r>
              <a:rPr lang="en-US"/>
              <a:t> magna. </a:t>
            </a:r>
            <a:r>
              <a:rPr lang="en-US" err="1"/>
              <a:t>Praesent</a:t>
            </a:r>
            <a:r>
              <a:rPr lang="en-US"/>
              <a:t> </a:t>
            </a:r>
            <a:r>
              <a:rPr lang="en-US" err="1"/>
              <a:t>bibendum</a:t>
            </a:r>
            <a:r>
              <a:rPr lang="en-US"/>
              <a:t> dui </a:t>
            </a:r>
            <a:r>
              <a:rPr lang="en-US" err="1"/>
              <a:t>efficitur</a:t>
            </a:r>
            <a:r>
              <a:rPr lang="en-US"/>
              <a:t> </a:t>
            </a:r>
            <a:r>
              <a:rPr lang="en-US" err="1"/>
              <a:t>euismod</a:t>
            </a:r>
            <a:r>
              <a:rPr lang="en-US"/>
              <a:t> </a:t>
            </a:r>
            <a:r>
              <a:rPr lang="en-US" err="1"/>
              <a:t>vestibulum</a:t>
            </a:r>
            <a:r>
              <a:rPr lang="en-US"/>
              <a:t>. </a:t>
            </a:r>
            <a:r>
              <a:rPr lang="en-US" err="1"/>
              <a:t>Quisque</a:t>
            </a:r>
            <a:r>
              <a:rPr lang="en-US"/>
              <a:t> ac </a:t>
            </a:r>
            <a:r>
              <a:rPr lang="en-US" err="1"/>
              <a:t>lectus</a:t>
            </a:r>
            <a:r>
              <a:rPr lang="en-US"/>
              <a:t> </a:t>
            </a:r>
            <a:r>
              <a:rPr lang="en-US" err="1"/>
              <a:t>facilisis</a:t>
            </a:r>
            <a:r>
              <a:rPr lang="en-US"/>
              <a:t>, </a:t>
            </a:r>
            <a:r>
              <a:rPr lang="en-US" err="1"/>
              <a:t>tincidunt</a:t>
            </a:r>
            <a:r>
              <a:rPr lang="en-US"/>
              <a:t> </a:t>
            </a:r>
            <a:r>
              <a:rPr lang="en-US" err="1"/>
              <a:t>metus</a:t>
            </a:r>
            <a:r>
              <a:rPr lang="en-US"/>
              <a:t> </a:t>
            </a:r>
            <a:r>
              <a:rPr lang="en-US" err="1"/>
              <a:t>quis</a:t>
            </a:r>
            <a:r>
              <a:rPr lang="en-US"/>
              <a:t>, </a:t>
            </a:r>
            <a:r>
              <a:rPr lang="en-US" err="1"/>
              <a:t>finibus</a:t>
            </a:r>
            <a:r>
              <a:rPr lang="en-US"/>
              <a:t> diam. </a:t>
            </a:r>
            <a:r>
              <a:rPr lang="en-US" err="1"/>
              <a:t>Pellentesque</a:t>
            </a:r>
            <a:r>
              <a:rPr lang="en-US"/>
              <a:t> </a:t>
            </a:r>
            <a:r>
              <a:rPr lang="en-US" err="1"/>
              <a:t>facilisis</a:t>
            </a:r>
            <a:r>
              <a:rPr lang="en-US"/>
              <a:t> in magna </a:t>
            </a:r>
            <a:r>
              <a:rPr lang="en-US" err="1"/>
              <a:t>quis</a:t>
            </a:r>
            <a:r>
              <a:rPr lang="en-US"/>
              <a:t> </a:t>
            </a:r>
            <a:r>
              <a:rPr lang="en-US" err="1"/>
              <a:t>aliquam</a:t>
            </a:r>
            <a:r>
              <a:rPr lang="en-US"/>
              <a:t>. </a:t>
            </a:r>
            <a:r>
              <a:rPr lang="en-US" err="1"/>
              <a:t>Nunc</a:t>
            </a:r>
            <a:r>
              <a:rPr lang="en-US"/>
              <a:t> et ex </a:t>
            </a:r>
            <a:r>
              <a:rPr lang="en-US" err="1"/>
              <a:t>tortor</a:t>
            </a:r>
            <a:r>
              <a:rPr lang="en-US"/>
              <a:t>.</a:t>
            </a:r>
          </a:p>
        </p:txBody>
      </p:sp>
      <p:sp>
        <p:nvSpPr>
          <p:cNvPr id="10" name="Text Placeholder 3">
            <a:extLst>
              <a:ext uri="{FF2B5EF4-FFF2-40B4-BE49-F238E27FC236}">
                <a16:creationId xmlns:a16="http://schemas.microsoft.com/office/drawing/2014/main" id="{D3012E36-A089-48EC-BEB7-580839866986}"/>
              </a:ext>
            </a:extLst>
          </p:cNvPr>
          <p:cNvSpPr>
            <a:spLocks noGrp="1"/>
          </p:cNvSpPr>
          <p:nvPr>
            <p:ph type="body" sz="half" idx="2" hasCustomPrompt="1"/>
          </p:nvPr>
        </p:nvSpPr>
        <p:spPr>
          <a:xfrm>
            <a:off x="229605" y="1222626"/>
            <a:ext cx="1868446" cy="275962"/>
          </a:xfrm>
          <a:prstGeom prst="rect">
            <a:avLst/>
          </a:prstGeom>
        </p:spPr>
        <p:txBody>
          <a:bodyPr/>
          <a:lstStyle>
            <a:lvl1pPr marL="0" indent="0">
              <a:lnSpc>
                <a:spcPts val="1240"/>
              </a:lnSpc>
              <a:buNone/>
              <a:defRPr sz="1000" b="0" i="0">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Subhead copy</a:t>
            </a:r>
          </a:p>
        </p:txBody>
      </p:sp>
      <p:pic>
        <p:nvPicPr>
          <p:cNvPr id="12" name="Picture 11">
            <a:extLst>
              <a:ext uri="{FF2B5EF4-FFF2-40B4-BE49-F238E27FC236}">
                <a16:creationId xmlns:a16="http://schemas.microsoft.com/office/drawing/2014/main" id="{CF8BB941-3698-4BCA-9D08-6A27ABC17969}"/>
              </a:ext>
            </a:extLst>
          </p:cNvPr>
          <p:cNvPicPr>
            <a:picLocks noChangeAspect="1"/>
          </p:cNvPicPr>
          <p:nvPr userDrawn="1"/>
        </p:nvPicPr>
        <p:blipFill>
          <a:blip r:embed="rId3"/>
          <a:stretch>
            <a:fillRect/>
          </a:stretch>
        </p:blipFill>
        <p:spPr>
          <a:xfrm>
            <a:off x="274865" y="4845316"/>
            <a:ext cx="666853" cy="182880"/>
          </a:xfrm>
          <a:prstGeom prst="rect">
            <a:avLst/>
          </a:prstGeom>
        </p:spPr>
      </p:pic>
    </p:spTree>
    <p:extLst>
      <p:ext uri="{BB962C8B-B14F-4D97-AF65-F5344CB8AC3E}">
        <p14:creationId xmlns:p14="http://schemas.microsoft.com/office/powerpoint/2010/main" val="584299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F8A57C0-5669-4329-A952-C9D232A07EC5}"/>
              </a:ext>
            </a:extLst>
          </p:cNvPr>
          <p:cNvSpPr>
            <a:spLocks noGrp="1"/>
          </p:cNvSpPr>
          <p:nvPr>
            <p:ph type="sldNum" sz="quarter" idx="11"/>
          </p:nvPr>
        </p:nvSpPr>
        <p:spPr/>
        <p:txBody>
          <a:bodyPr/>
          <a:lstStyle/>
          <a:p>
            <a:fld id="{D9DC73DB-37F3-114B-9123-19F674B875C1}" type="slidenum">
              <a:rPr lang="en-US" smtClean="0"/>
              <a:pPr/>
              <a:t>‹#›</a:t>
            </a:fld>
            <a:endParaRPr lang="en-US"/>
          </a:p>
        </p:txBody>
      </p:sp>
      <p:sp>
        <p:nvSpPr>
          <p:cNvPr id="5" name="Title 1">
            <a:extLst>
              <a:ext uri="{FF2B5EF4-FFF2-40B4-BE49-F238E27FC236}">
                <a16:creationId xmlns:a16="http://schemas.microsoft.com/office/drawing/2014/main" id="{6EF20CC5-949A-4FBC-A100-53FD6367ABF4}"/>
              </a:ext>
            </a:extLst>
          </p:cNvPr>
          <p:cNvSpPr txBox="1">
            <a:spLocks/>
          </p:cNvSpPr>
          <p:nvPr userDrawn="1"/>
        </p:nvSpPr>
        <p:spPr>
          <a:xfrm>
            <a:off x="229604" y="307698"/>
            <a:ext cx="6407187" cy="565050"/>
          </a:xfrm>
          <a:prstGeom prst="rect">
            <a:avLst/>
          </a:prstGeom>
        </p:spPr>
        <p:txBody>
          <a:bodyPr/>
          <a:lstStyle>
            <a:lvl1pPr algn="l" defTabSz="457200" rtl="0" eaLnBrk="1" latinLnBrk="0" hangingPunct="1">
              <a:lnSpc>
                <a:spcPct val="100000"/>
              </a:lnSpc>
              <a:spcBef>
                <a:spcPct val="0"/>
              </a:spcBef>
              <a:buNone/>
              <a:defRPr sz="3000" b="0" i="0" kern="1200">
                <a:solidFill>
                  <a:srgbClr val="0A0933"/>
                </a:solidFill>
                <a:latin typeface="Calibri" charset="0"/>
                <a:ea typeface="Calibri" charset="0"/>
                <a:cs typeface="Calibri" charset="0"/>
              </a:defRPr>
            </a:lvl1pPr>
          </a:lstStyle>
          <a:p>
            <a:r>
              <a:rPr lang="en-US"/>
              <a:t>Line Chart</a:t>
            </a:r>
          </a:p>
        </p:txBody>
      </p:sp>
      <p:sp>
        <p:nvSpPr>
          <p:cNvPr id="6" name="Footer Placeholder 4">
            <a:extLst>
              <a:ext uri="{FF2B5EF4-FFF2-40B4-BE49-F238E27FC236}">
                <a16:creationId xmlns:a16="http://schemas.microsoft.com/office/drawing/2014/main" id="{88E75C17-A128-47E7-BA5A-416F573E5C16}"/>
              </a:ext>
            </a:extLst>
          </p:cNvPr>
          <p:cNvSpPr txBox="1">
            <a:spLocks/>
          </p:cNvSpPr>
          <p:nvPr userDrawn="1"/>
        </p:nvSpPr>
        <p:spPr>
          <a:xfrm>
            <a:off x="2204936" y="4848807"/>
            <a:ext cx="2309914" cy="226713"/>
          </a:xfrm>
          <a:prstGeom prst="rect">
            <a:avLst/>
          </a:prstGeom>
        </p:spPr>
        <p:txBody>
          <a:bodyPr vert="horz" lIns="91440" tIns="45720" rIns="91440" bIns="45720" rtlCol="0" anchor="ctr"/>
          <a:lstStyle>
            <a:defPPr>
              <a:defRPr lang="en-US"/>
            </a:defPPr>
            <a:lvl1pPr marL="0" algn="ctr" defTabSz="457200" rtl="0" eaLnBrk="1" latinLnBrk="0" hangingPunct="1">
              <a:defRPr sz="600" b="0" i="0" kern="1200">
                <a:solidFill>
                  <a:srgbClr val="0A0D42"/>
                </a:solidFill>
                <a:latin typeface="Calibri" charset="0"/>
                <a:ea typeface="Calibri" charset="0"/>
                <a:cs typeface="Calibri"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For Internal Use Only</a:t>
            </a:r>
          </a:p>
        </p:txBody>
      </p:sp>
      <p:graphicFrame>
        <p:nvGraphicFramePr>
          <p:cNvPr id="8" name="Chart 7">
            <a:extLst>
              <a:ext uri="{FF2B5EF4-FFF2-40B4-BE49-F238E27FC236}">
                <a16:creationId xmlns:a16="http://schemas.microsoft.com/office/drawing/2014/main" id="{329A21AF-047D-4B9D-8248-A4FDF1D7C42C}"/>
              </a:ext>
            </a:extLst>
          </p:cNvPr>
          <p:cNvGraphicFramePr/>
          <p:nvPr userDrawn="1">
            <p:extLst>
              <p:ext uri="{D42A27DB-BD31-4B8C-83A1-F6EECF244321}">
                <p14:modId xmlns:p14="http://schemas.microsoft.com/office/powerpoint/2010/main" val="2961435170"/>
              </p:ext>
            </p:extLst>
          </p:nvPr>
        </p:nvGraphicFramePr>
        <p:xfrm>
          <a:off x="90581" y="1577207"/>
          <a:ext cx="4563921" cy="22225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3">
            <a:extLst>
              <a:ext uri="{FF2B5EF4-FFF2-40B4-BE49-F238E27FC236}">
                <a16:creationId xmlns:a16="http://schemas.microsoft.com/office/drawing/2014/main" id="{F2C33482-2DC6-42B0-9D1F-6E72718BF376}"/>
              </a:ext>
            </a:extLst>
          </p:cNvPr>
          <p:cNvSpPr>
            <a:spLocks noGrp="1"/>
          </p:cNvSpPr>
          <p:nvPr>
            <p:ph type="body" sz="half" idx="18" hasCustomPrompt="1"/>
          </p:nvPr>
        </p:nvSpPr>
        <p:spPr>
          <a:xfrm>
            <a:off x="4712228" y="1508814"/>
            <a:ext cx="1868446" cy="1731839"/>
          </a:xfrm>
          <a:prstGeom prst="rect">
            <a:avLst/>
          </a:prstGeom>
        </p:spPr>
        <p:txBody>
          <a:bodyPr/>
          <a:lstStyle>
            <a:lvl1pPr marL="0" indent="0">
              <a:lnSpc>
                <a:spcPts val="1240"/>
              </a:lnSpc>
              <a:buNone/>
              <a:defRPr sz="900" b="0" i="0">
                <a:solidFill>
                  <a:schemeClr val="tx1"/>
                </a:solidFill>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err="1"/>
              <a:t>Lorem</a:t>
            </a:r>
            <a:r>
              <a:rPr lang="en-US"/>
              <a:t> </a:t>
            </a:r>
            <a:r>
              <a:rPr lang="en-US" err="1"/>
              <a:t>ipsum</a:t>
            </a:r>
            <a:r>
              <a:rPr lang="en-US"/>
              <a:t>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Aliquam</a:t>
            </a:r>
            <a:r>
              <a:rPr lang="en-US"/>
              <a:t> id </a:t>
            </a:r>
            <a:r>
              <a:rPr lang="en-US" err="1"/>
              <a:t>nulla</a:t>
            </a:r>
            <a:r>
              <a:rPr lang="en-US"/>
              <a:t>, </a:t>
            </a:r>
            <a:r>
              <a:rPr lang="en-US" err="1"/>
              <a:t>consequat</a:t>
            </a:r>
            <a:r>
              <a:rPr lang="en-US"/>
              <a:t> mi </a:t>
            </a:r>
            <a:r>
              <a:rPr lang="en-US" err="1"/>
              <a:t>nec</a:t>
            </a:r>
            <a:r>
              <a:rPr lang="en-US"/>
              <a:t>, </a:t>
            </a:r>
            <a:r>
              <a:rPr lang="en-US" err="1"/>
              <a:t>suscipit</a:t>
            </a:r>
            <a:r>
              <a:rPr lang="en-US"/>
              <a:t> </a:t>
            </a:r>
            <a:r>
              <a:rPr lang="en-US" err="1"/>
              <a:t>nunc</a:t>
            </a:r>
            <a:r>
              <a:rPr lang="en-US"/>
              <a:t>. </a:t>
            </a:r>
            <a:r>
              <a:rPr lang="en-US" err="1"/>
              <a:t>Vivamus</a:t>
            </a:r>
            <a:r>
              <a:rPr lang="en-US"/>
              <a:t> in lacus </a:t>
            </a:r>
            <a:r>
              <a:rPr lang="en-US" err="1"/>
              <a:t>accumsan</a:t>
            </a:r>
            <a:r>
              <a:rPr lang="en-US"/>
              <a:t>, tempus ex </a:t>
            </a:r>
            <a:r>
              <a:rPr lang="en-US" err="1"/>
              <a:t>ut</a:t>
            </a:r>
            <a:r>
              <a:rPr lang="en-US"/>
              <a:t>, </a:t>
            </a:r>
            <a:r>
              <a:rPr lang="en-US" err="1"/>
              <a:t>eleifend</a:t>
            </a:r>
            <a:r>
              <a:rPr lang="en-US"/>
              <a:t> </a:t>
            </a:r>
            <a:r>
              <a:rPr lang="en-US" err="1"/>
              <a:t>nunc</a:t>
            </a:r>
            <a:r>
              <a:rPr lang="en-US"/>
              <a:t>. </a:t>
            </a:r>
            <a:r>
              <a:rPr lang="en-US" err="1"/>
              <a:t>Vivamus</a:t>
            </a:r>
            <a:r>
              <a:rPr lang="en-US"/>
              <a:t> </a:t>
            </a:r>
            <a:r>
              <a:rPr lang="en-US" err="1"/>
              <a:t>scelerisque</a:t>
            </a:r>
            <a:r>
              <a:rPr lang="en-US"/>
              <a:t> </a:t>
            </a:r>
            <a:r>
              <a:rPr lang="en-US" err="1"/>
              <a:t>justo</a:t>
            </a:r>
            <a:r>
              <a:rPr lang="en-US"/>
              <a:t> et </a:t>
            </a:r>
            <a:r>
              <a:rPr lang="en-US" err="1"/>
              <a:t>mollis</a:t>
            </a:r>
            <a:r>
              <a:rPr lang="en-US"/>
              <a:t>. </a:t>
            </a:r>
            <a:r>
              <a:rPr lang="en-US" err="1"/>
              <a:t>Sed</a:t>
            </a:r>
            <a:r>
              <a:rPr lang="en-US"/>
              <a:t> </a:t>
            </a:r>
            <a:r>
              <a:rPr lang="en-US" err="1"/>
              <a:t>mollis</a:t>
            </a:r>
            <a:r>
              <a:rPr lang="en-US"/>
              <a:t> </a:t>
            </a:r>
            <a:r>
              <a:rPr lang="en-US" err="1"/>
              <a:t>auctor</a:t>
            </a:r>
            <a:r>
              <a:rPr lang="en-US"/>
              <a:t> magna. </a:t>
            </a:r>
            <a:r>
              <a:rPr lang="en-US" err="1"/>
              <a:t>Praesent</a:t>
            </a:r>
            <a:r>
              <a:rPr lang="en-US"/>
              <a:t> </a:t>
            </a:r>
            <a:r>
              <a:rPr lang="en-US" err="1"/>
              <a:t>bibendum</a:t>
            </a:r>
            <a:r>
              <a:rPr lang="en-US"/>
              <a:t> dui </a:t>
            </a:r>
            <a:r>
              <a:rPr lang="en-US" err="1"/>
              <a:t>efficitur</a:t>
            </a:r>
            <a:r>
              <a:rPr lang="en-US"/>
              <a:t> </a:t>
            </a:r>
            <a:r>
              <a:rPr lang="en-US" err="1"/>
              <a:t>euismod</a:t>
            </a:r>
            <a:r>
              <a:rPr lang="en-US"/>
              <a:t> </a:t>
            </a:r>
            <a:r>
              <a:rPr lang="en-US" err="1"/>
              <a:t>vestibulum</a:t>
            </a:r>
            <a:r>
              <a:rPr lang="en-US"/>
              <a:t>. </a:t>
            </a:r>
            <a:r>
              <a:rPr lang="en-US" err="1"/>
              <a:t>Quisque</a:t>
            </a:r>
            <a:r>
              <a:rPr lang="en-US"/>
              <a:t> ac </a:t>
            </a:r>
            <a:r>
              <a:rPr lang="en-US" err="1"/>
              <a:t>lectus</a:t>
            </a:r>
            <a:r>
              <a:rPr lang="en-US"/>
              <a:t> </a:t>
            </a:r>
            <a:r>
              <a:rPr lang="en-US" err="1"/>
              <a:t>facilisis</a:t>
            </a:r>
            <a:r>
              <a:rPr lang="en-US"/>
              <a:t>, </a:t>
            </a:r>
            <a:r>
              <a:rPr lang="en-US" err="1"/>
              <a:t>tincidunt</a:t>
            </a:r>
            <a:r>
              <a:rPr lang="en-US"/>
              <a:t> </a:t>
            </a:r>
            <a:r>
              <a:rPr lang="en-US" err="1"/>
              <a:t>metus</a:t>
            </a:r>
            <a:r>
              <a:rPr lang="en-US"/>
              <a:t> </a:t>
            </a:r>
            <a:r>
              <a:rPr lang="en-US" err="1"/>
              <a:t>quis</a:t>
            </a:r>
            <a:r>
              <a:rPr lang="en-US"/>
              <a:t>, </a:t>
            </a:r>
            <a:r>
              <a:rPr lang="en-US" err="1"/>
              <a:t>finibus</a:t>
            </a:r>
            <a:r>
              <a:rPr lang="en-US"/>
              <a:t> diam. </a:t>
            </a:r>
            <a:r>
              <a:rPr lang="en-US" err="1"/>
              <a:t>Pellentesque</a:t>
            </a:r>
            <a:r>
              <a:rPr lang="en-US"/>
              <a:t> </a:t>
            </a:r>
            <a:r>
              <a:rPr lang="en-US" err="1"/>
              <a:t>facilisis</a:t>
            </a:r>
            <a:r>
              <a:rPr lang="en-US"/>
              <a:t> in magna </a:t>
            </a:r>
            <a:r>
              <a:rPr lang="en-US" err="1"/>
              <a:t>quis</a:t>
            </a:r>
            <a:r>
              <a:rPr lang="en-US"/>
              <a:t> </a:t>
            </a:r>
            <a:r>
              <a:rPr lang="en-US" err="1"/>
              <a:t>aliquam</a:t>
            </a:r>
            <a:r>
              <a:rPr lang="en-US"/>
              <a:t>. </a:t>
            </a:r>
            <a:r>
              <a:rPr lang="en-US" err="1"/>
              <a:t>Nunc</a:t>
            </a:r>
            <a:r>
              <a:rPr lang="en-US"/>
              <a:t> et ex </a:t>
            </a:r>
            <a:r>
              <a:rPr lang="en-US" err="1"/>
              <a:t>tortor</a:t>
            </a:r>
            <a:r>
              <a:rPr lang="en-US"/>
              <a:t>.</a:t>
            </a:r>
          </a:p>
        </p:txBody>
      </p:sp>
      <p:sp>
        <p:nvSpPr>
          <p:cNvPr id="10" name="Text Placeholder 3">
            <a:extLst>
              <a:ext uri="{FF2B5EF4-FFF2-40B4-BE49-F238E27FC236}">
                <a16:creationId xmlns:a16="http://schemas.microsoft.com/office/drawing/2014/main" id="{BCCA8009-9FBA-4385-B80E-5BFB53E26BAC}"/>
              </a:ext>
            </a:extLst>
          </p:cNvPr>
          <p:cNvSpPr>
            <a:spLocks noGrp="1"/>
          </p:cNvSpPr>
          <p:nvPr>
            <p:ph type="body" sz="half" idx="2" hasCustomPrompt="1"/>
          </p:nvPr>
        </p:nvSpPr>
        <p:spPr>
          <a:xfrm>
            <a:off x="4712228" y="1235219"/>
            <a:ext cx="1868446" cy="275962"/>
          </a:xfrm>
          <a:prstGeom prst="rect">
            <a:avLst/>
          </a:prstGeom>
        </p:spPr>
        <p:txBody>
          <a:bodyPr/>
          <a:lstStyle>
            <a:lvl1pPr marL="0" indent="0">
              <a:lnSpc>
                <a:spcPts val="1240"/>
              </a:lnSpc>
              <a:buNone/>
              <a:defRPr sz="1000" b="0" i="0">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Subhead copy</a:t>
            </a:r>
          </a:p>
        </p:txBody>
      </p:sp>
      <p:grpSp>
        <p:nvGrpSpPr>
          <p:cNvPr id="11" name="Group 10">
            <a:extLst>
              <a:ext uri="{FF2B5EF4-FFF2-40B4-BE49-F238E27FC236}">
                <a16:creationId xmlns:a16="http://schemas.microsoft.com/office/drawing/2014/main" id="{599743C6-4E52-44DE-B62E-B72A7051B496}"/>
              </a:ext>
            </a:extLst>
          </p:cNvPr>
          <p:cNvGrpSpPr/>
          <p:nvPr userDrawn="1"/>
        </p:nvGrpSpPr>
        <p:grpSpPr>
          <a:xfrm>
            <a:off x="2697222" y="1956020"/>
            <a:ext cx="398838" cy="437532"/>
            <a:chOff x="6968951" y="1381649"/>
            <a:chExt cx="498294" cy="559056"/>
          </a:xfrm>
        </p:grpSpPr>
        <p:sp>
          <p:nvSpPr>
            <p:cNvPr id="12" name="Oval 11">
              <a:extLst>
                <a:ext uri="{FF2B5EF4-FFF2-40B4-BE49-F238E27FC236}">
                  <a16:creationId xmlns:a16="http://schemas.microsoft.com/office/drawing/2014/main" id="{24EAF60E-0110-44B8-AEB5-A9A0585FEECD}"/>
                </a:ext>
              </a:extLst>
            </p:cNvPr>
            <p:cNvSpPr/>
            <p:nvPr/>
          </p:nvSpPr>
          <p:spPr>
            <a:xfrm>
              <a:off x="6968951" y="1381649"/>
              <a:ext cx="498294" cy="498294"/>
            </a:xfrm>
            <a:prstGeom prst="ellipse">
              <a:avLst/>
            </a:prstGeom>
            <a:solidFill>
              <a:schemeClr val="accent6"/>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00">
                  <a:latin typeface="Calibri" panose="020F0502020204030204" pitchFamily="34" charset="0"/>
                  <a:cs typeface="Calibri" panose="020F0502020204030204" pitchFamily="34" charset="0"/>
                </a:rPr>
                <a:t>5M</a:t>
              </a:r>
            </a:p>
          </p:txBody>
        </p:sp>
        <p:sp>
          <p:nvSpPr>
            <p:cNvPr id="13" name="Isosceles Triangle 12">
              <a:extLst>
                <a:ext uri="{FF2B5EF4-FFF2-40B4-BE49-F238E27FC236}">
                  <a16:creationId xmlns:a16="http://schemas.microsoft.com/office/drawing/2014/main" id="{F5A43985-B490-4D64-B049-D1038A0723FA}"/>
                </a:ext>
              </a:extLst>
            </p:cNvPr>
            <p:cNvSpPr/>
            <p:nvPr/>
          </p:nvSpPr>
          <p:spPr>
            <a:xfrm flipH="1" flipV="1">
              <a:off x="7140190" y="1819181"/>
              <a:ext cx="157995" cy="121524"/>
            </a:xfrm>
            <a:prstGeom prst="triangle">
              <a:avLst/>
            </a:prstGeom>
            <a:solidFill>
              <a:srgbClr val="F83433"/>
            </a:solidFill>
            <a:ln>
              <a:solidFill>
                <a:srgbClr val="F834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5" name="Picture 14">
            <a:extLst>
              <a:ext uri="{FF2B5EF4-FFF2-40B4-BE49-F238E27FC236}">
                <a16:creationId xmlns:a16="http://schemas.microsoft.com/office/drawing/2014/main" id="{999EEBB4-EAF5-487A-B665-DDD4EE74CE99}"/>
              </a:ext>
            </a:extLst>
          </p:cNvPr>
          <p:cNvPicPr>
            <a:picLocks noChangeAspect="1"/>
          </p:cNvPicPr>
          <p:nvPr userDrawn="1"/>
        </p:nvPicPr>
        <p:blipFill>
          <a:blip r:embed="rId3"/>
          <a:stretch>
            <a:fillRect/>
          </a:stretch>
        </p:blipFill>
        <p:spPr>
          <a:xfrm>
            <a:off x="274865" y="4845316"/>
            <a:ext cx="666853" cy="182880"/>
          </a:xfrm>
          <a:prstGeom prst="rect">
            <a:avLst/>
          </a:prstGeom>
        </p:spPr>
      </p:pic>
    </p:spTree>
    <p:extLst>
      <p:ext uri="{BB962C8B-B14F-4D97-AF65-F5344CB8AC3E}">
        <p14:creationId xmlns:p14="http://schemas.microsoft.com/office/powerpoint/2010/main" val="182772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10" name="Text Placeholder 3"/>
          <p:cNvSpPr>
            <a:spLocks noGrp="1"/>
          </p:cNvSpPr>
          <p:nvPr>
            <p:ph type="body" sz="half" idx="18"/>
          </p:nvPr>
        </p:nvSpPr>
        <p:spPr>
          <a:xfrm>
            <a:off x="229604" y="1222210"/>
            <a:ext cx="6321437" cy="2179283"/>
          </a:xfrm>
          <a:prstGeom prst="rect">
            <a:avLst/>
          </a:prstGeom>
        </p:spPr>
        <p:txBody>
          <a:bodyPr/>
          <a:lstStyle>
            <a:lvl1pPr marL="0" indent="0">
              <a:lnSpc>
                <a:spcPct val="100000"/>
              </a:lnSpc>
              <a:buNone/>
              <a:defRPr sz="600" b="0" i="0" baseline="0">
                <a:solidFill>
                  <a:schemeClr val="accent4"/>
                </a:solidFill>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a:p>
        </p:txBody>
      </p:sp>
      <p:sp>
        <p:nvSpPr>
          <p:cNvPr id="7" name="Slide Number Placeholder 6"/>
          <p:cNvSpPr>
            <a:spLocks noGrp="1"/>
          </p:cNvSpPr>
          <p:nvPr>
            <p:ph type="sldNum" sz="quarter" idx="12"/>
          </p:nvPr>
        </p:nvSpPr>
        <p:spPr/>
        <p:txBody>
          <a:bodyPr/>
          <a:lstStyle/>
          <a:p>
            <a:fld id="{D9DC73DB-37F3-114B-9123-19F674B875C1}" type="slidenum">
              <a:rPr lang="en-US" smtClean="0"/>
              <a:t>‹#›</a:t>
            </a:fld>
            <a:endParaRPr lang="en-US"/>
          </a:p>
        </p:txBody>
      </p:sp>
      <p:sp>
        <p:nvSpPr>
          <p:cNvPr id="8" name="Title 1"/>
          <p:cNvSpPr>
            <a:spLocks noGrp="1"/>
          </p:cNvSpPr>
          <p:nvPr>
            <p:ph type="title" hasCustomPrompt="1"/>
          </p:nvPr>
        </p:nvSpPr>
        <p:spPr>
          <a:xfrm>
            <a:off x="229605" y="307698"/>
            <a:ext cx="6407186" cy="565050"/>
          </a:xfrm>
          <a:prstGeom prst="rect">
            <a:avLst/>
          </a:prstGeom>
        </p:spPr>
        <p:txBody>
          <a:bodyPr/>
          <a:lstStyle>
            <a:lvl1pPr algn="l">
              <a:lnSpc>
                <a:spcPct val="100000"/>
              </a:lnSpc>
              <a:defRPr sz="3000" b="0" i="0">
                <a:latin typeface="Calibri" charset="0"/>
                <a:ea typeface="Calibri" charset="0"/>
                <a:cs typeface="Calibri" charset="0"/>
              </a:defRPr>
            </a:lvl1pPr>
          </a:lstStyle>
          <a:p>
            <a:r>
              <a:rPr lang="en-US"/>
              <a:t>Disclosures</a:t>
            </a:r>
          </a:p>
        </p:txBody>
      </p:sp>
      <p:cxnSp>
        <p:nvCxnSpPr>
          <p:cNvPr id="13" name="Straight Connector 12"/>
          <p:cNvCxnSpPr/>
          <p:nvPr userDrawn="1"/>
        </p:nvCxnSpPr>
        <p:spPr>
          <a:xfrm>
            <a:off x="287259" y="1076150"/>
            <a:ext cx="6263782" cy="0"/>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Footer Placeholder 4">
            <a:extLst>
              <a:ext uri="{FF2B5EF4-FFF2-40B4-BE49-F238E27FC236}">
                <a16:creationId xmlns:a16="http://schemas.microsoft.com/office/drawing/2014/main" id="{727FA803-D8A5-4235-A090-EC1C1373818E}"/>
              </a:ext>
            </a:extLst>
          </p:cNvPr>
          <p:cNvSpPr>
            <a:spLocks noGrp="1"/>
          </p:cNvSpPr>
          <p:nvPr>
            <p:ph type="ftr" sz="quarter" idx="11"/>
          </p:nvPr>
        </p:nvSpPr>
        <p:spPr>
          <a:xfrm>
            <a:off x="2204936" y="4848807"/>
            <a:ext cx="2309914" cy="226713"/>
          </a:xfrm>
        </p:spPr>
        <p:txBody>
          <a:bodyPr/>
          <a:lstStyle>
            <a:lvl1pPr>
              <a:defRPr>
                <a:latin typeface="Calibri" charset="0"/>
                <a:ea typeface="Calibri" charset="0"/>
                <a:cs typeface="Calibri" charset="0"/>
              </a:defRPr>
            </a:lvl1pPr>
          </a:lstStyle>
          <a:p>
            <a:r>
              <a:rPr lang="en-US"/>
              <a:t>For Internal Use Only</a:t>
            </a:r>
          </a:p>
        </p:txBody>
      </p:sp>
      <p:pic>
        <p:nvPicPr>
          <p:cNvPr id="14" name="Picture 13">
            <a:extLst>
              <a:ext uri="{FF2B5EF4-FFF2-40B4-BE49-F238E27FC236}">
                <a16:creationId xmlns:a16="http://schemas.microsoft.com/office/drawing/2014/main" id="{F760DFBB-DA16-4306-8A83-665A6303507E}"/>
              </a:ext>
            </a:extLst>
          </p:cNvPr>
          <p:cNvPicPr>
            <a:picLocks noChangeAspect="1"/>
          </p:cNvPicPr>
          <p:nvPr userDrawn="1"/>
        </p:nvPicPr>
        <p:blipFill>
          <a:blip r:embed="rId2"/>
          <a:stretch>
            <a:fillRect/>
          </a:stretch>
        </p:blipFill>
        <p:spPr>
          <a:xfrm>
            <a:off x="274865" y="4845316"/>
            <a:ext cx="666853" cy="182880"/>
          </a:xfrm>
          <a:prstGeom prst="rect">
            <a:avLst/>
          </a:prstGeom>
        </p:spPr>
      </p:pic>
    </p:spTree>
    <p:extLst>
      <p:ext uri="{BB962C8B-B14F-4D97-AF65-F5344CB8AC3E}">
        <p14:creationId xmlns:p14="http://schemas.microsoft.com/office/powerpoint/2010/main" val="1321129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605" y="307698"/>
            <a:ext cx="6407186" cy="565050"/>
          </a:xfrm>
          <a:prstGeom prst="rect">
            <a:avLst/>
          </a:prstGeom>
        </p:spPr>
        <p:txBody>
          <a:bodyPr/>
          <a:lstStyle>
            <a:lvl1pPr algn="l">
              <a:lnSpc>
                <a:spcPct val="100000"/>
              </a:lnSpc>
              <a:defRPr sz="3000" b="0" i="0">
                <a:latin typeface="Calibri" charset="0"/>
                <a:ea typeface="Calibri" charset="0"/>
                <a:cs typeface="Calibri" charset="0"/>
              </a:defRPr>
            </a:lvl1pPr>
          </a:lstStyle>
          <a:p>
            <a:r>
              <a:rPr lang="en-US"/>
              <a:t>Click to edit title</a:t>
            </a:r>
          </a:p>
        </p:txBody>
      </p:sp>
      <p:sp>
        <p:nvSpPr>
          <p:cNvPr id="3" name="Content Placeholder 2"/>
          <p:cNvSpPr>
            <a:spLocks noGrp="1"/>
          </p:cNvSpPr>
          <p:nvPr>
            <p:ph idx="1" hasCustomPrompt="1"/>
          </p:nvPr>
        </p:nvSpPr>
        <p:spPr>
          <a:xfrm>
            <a:off x="229605" y="1200152"/>
            <a:ext cx="6407186" cy="3180391"/>
          </a:xfrm>
          <a:prstGeom prst="rect">
            <a:avLst/>
          </a:prstGeom>
        </p:spPr>
        <p:txBody>
          <a:bodyPr/>
          <a:lstStyle>
            <a:lvl1pPr marL="115888" indent="-115888">
              <a:lnSpc>
                <a:spcPct val="100000"/>
              </a:lnSpc>
              <a:spcBef>
                <a:spcPts val="300"/>
              </a:spcBef>
              <a:defRPr sz="1100" b="0" i="0">
                <a:latin typeface="Calibri" charset="0"/>
                <a:ea typeface="Calibri" charset="0"/>
                <a:cs typeface="Calibri" charset="0"/>
              </a:defRPr>
            </a:lvl1pPr>
            <a:lvl2pPr marL="230188" indent="-114300">
              <a:lnSpc>
                <a:spcPct val="100000"/>
              </a:lnSpc>
              <a:spcBef>
                <a:spcPts val="300"/>
              </a:spcBef>
              <a:buFont typeface="Arial"/>
              <a:buChar char="•"/>
              <a:defRPr sz="1100" b="0" i="0">
                <a:latin typeface="Calibri" charset="0"/>
                <a:ea typeface="Calibri" charset="0"/>
                <a:cs typeface="Calibri" charset="0"/>
              </a:defRPr>
            </a:lvl2pPr>
            <a:lvl3pPr marL="339725" indent="-109538">
              <a:lnSpc>
                <a:spcPct val="100000"/>
              </a:lnSpc>
              <a:spcBef>
                <a:spcPts val="300"/>
              </a:spcBef>
              <a:buFont typeface="Arial"/>
              <a:buChar char="•"/>
              <a:defRPr sz="1100" b="0" i="0">
                <a:latin typeface="Calibri" charset="0"/>
                <a:ea typeface="Calibri" charset="0"/>
                <a:cs typeface="Calibri" charset="0"/>
              </a:defRPr>
            </a:lvl3pPr>
            <a:lvl4pPr marL="455613" indent="-115888">
              <a:lnSpc>
                <a:spcPct val="100000"/>
              </a:lnSpc>
              <a:spcBef>
                <a:spcPts val="300"/>
              </a:spcBef>
              <a:buFont typeface="Arial"/>
              <a:buChar char="•"/>
              <a:defRPr sz="1100" b="0" i="0">
                <a:latin typeface="Calibri" charset="0"/>
                <a:ea typeface="Calibri" charset="0"/>
                <a:cs typeface="Calibri" charset="0"/>
              </a:defRPr>
            </a:lvl4pPr>
            <a:lvl5pPr marL="571500" indent="-115888">
              <a:lnSpc>
                <a:spcPct val="100000"/>
              </a:lnSpc>
              <a:spcBef>
                <a:spcPts val="300"/>
              </a:spcBef>
              <a:buFont typeface="Arial"/>
              <a:buChar char="•"/>
              <a:defRPr sz="1100" b="0" i="0">
                <a:latin typeface="Calibri" charset="0"/>
                <a:ea typeface="Calibri" charset="0"/>
                <a:cs typeface="Calibri" charset="0"/>
              </a:defRPr>
            </a:lvl5pPr>
          </a:lstStyle>
          <a:p>
            <a:pPr lvl="0"/>
            <a:r>
              <a:rPr lang="en-US"/>
              <a:t>Click to edit text </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2204936" y="4848807"/>
            <a:ext cx="2309914" cy="226713"/>
          </a:xfrm>
        </p:spPr>
        <p:txBody>
          <a:bodyPr/>
          <a:lstStyle>
            <a:lvl1pPr>
              <a:defRPr>
                <a:latin typeface="Calibri" charset="0"/>
                <a:ea typeface="Calibri" charset="0"/>
                <a:cs typeface="Calibri" charset="0"/>
              </a:defRPr>
            </a:lvl1pPr>
          </a:lstStyle>
          <a:p>
            <a:r>
              <a:rPr lang="en-US"/>
              <a:t>For Internal Use Only.</a:t>
            </a:r>
          </a:p>
        </p:txBody>
      </p:sp>
      <p:sp>
        <p:nvSpPr>
          <p:cNvPr id="6" name="Slide Number Placeholder 5"/>
          <p:cNvSpPr>
            <a:spLocks noGrp="1"/>
          </p:cNvSpPr>
          <p:nvPr>
            <p:ph type="sldNum" sz="quarter" idx="12"/>
          </p:nvPr>
        </p:nvSpPr>
        <p:spPr/>
        <p:txBody>
          <a:bodyPr/>
          <a:lstStyle/>
          <a:p>
            <a:fld id="{D9DC73DB-37F3-114B-9123-19F674B875C1}" type="slidenum">
              <a:rPr lang="en-US" smtClean="0"/>
              <a:t>‹#›</a:t>
            </a:fld>
            <a:endParaRPr lang="en-US"/>
          </a:p>
        </p:txBody>
      </p:sp>
      <p:pic>
        <p:nvPicPr>
          <p:cNvPr id="7" name="Picture 6"/>
          <p:cNvPicPr>
            <a:picLocks noChangeAspect="1"/>
          </p:cNvPicPr>
          <p:nvPr userDrawn="1"/>
        </p:nvPicPr>
        <p:blipFill>
          <a:blip r:embed="rId2"/>
          <a:stretch>
            <a:fillRect/>
          </a:stretch>
        </p:blipFill>
        <p:spPr>
          <a:xfrm>
            <a:off x="274865" y="4845316"/>
            <a:ext cx="666853" cy="182880"/>
          </a:xfrm>
          <a:prstGeom prst="rect">
            <a:avLst/>
          </a:prstGeom>
        </p:spPr>
      </p:pic>
    </p:spTree>
    <p:extLst>
      <p:ext uri="{BB962C8B-B14F-4D97-AF65-F5344CB8AC3E}">
        <p14:creationId xmlns:p14="http://schemas.microsoft.com/office/powerpoint/2010/main" val="3523191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9" name="Content Placeholder 2"/>
          <p:cNvSpPr>
            <a:spLocks noGrp="1"/>
          </p:cNvSpPr>
          <p:nvPr>
            <p:ph idx="15" hasCustomPrompt="1"/>
          </p:nvPr>
        </p:nvSpPr>
        <p:spPr>
          <a:xfrm>
            <a:off x="3475376" y="1200152"/>
            <a:ext cx="3131471" cy="3180391"/>
          </a:xfrm>
          <a:prstGeom prst="rect">
            <a:avLst/>
          </a:prstGeom>
        </p:spPr>
        <p:txBody>
          <a:bodyPr/>
          <a:lstStyle>
            <a:lvl1pPr marL="115888" indent="-115888">
              <a:lnSpc>
                <a:spcPct val="100000"/>
              </a:lnSpc>
              <a:spcBef>
                <a:spcPts val="300"/>
              </a:spcBef>
              <a:defRPr sz="1100" b="0" i="0">
                <a:latin typeface="Calibri" charset="0"/>
                <a:ea typeface="Calibri" charset="0"/>
                <a:cs typeface="Calibri" charset="0"/>
              </a:defRPr>
            </a:lvl1pPr>
            <a:lvl2pPr marL="230188" indent="-114300">
              <a:lnSpc>
                <a:spcPct val="100000"/>
              </a:lnSpc>
              <a:spcBef>
                <a:spcPts val="300"/>
              </a:spcBef>
              <a:buFont typeface="Arial"/>
              <a:buChar char="•"/>
              <a:defRPr sz="1100" b="0" i="0">
                <a:latin typeface="Calibri" charset="0"/>
                <a:ea typeface="Calibri" charset="0"/>
                <a:cs typeface="Calibri" charset="0"/>
              </a:defRPr>
            </a:lvl2pPr>
            <a:lvl3pPr marL="339725" indent="-109538">
              <a:lnSpc>
                <a:spcPct val="100000"/>
              </a:lnSpc>
              <a:spcBef>
                <a:spcPts val="300"/>
              </a:spcBef>
              <a:buFont typeface="Arial"/>
              <a:buChar char="•"/>
              <a:defRPr sz="1100" b="0" i="0">
                <a:latin typeface="Calibri" charset="0"/>
                <a:ea typeface="Calibri" charset="0"/>
                <a:cs typeface="Calibri" charset="0"/>
              </a:defRPr>
            </a:lvl3pPr>
            <a:lvl4pPr marL="455613" indent="-115888">
              <a:lnSpc>
                <a:spcPct val="100000"/>
              </a:lnSpc>
              <a:spcBef>
                <a:spcPts val="300"/>
              </a:spcBef>
              <a:buFont typeface="Arial"/>
              <a:buChar char="•"/>
              <a:defRPr sz="1100" b="0" i="0">
                <a:latin typeface="Calibri" charset="0"/>
                <a:ea typeface="Calibri" charset="0"/>
                <a:cs typeface="Calibri" charset="0"/>
              </a:defRPr>
            </a:lvl4pPr>
            <a:lvl5pPr marL="571500" indent="-115888">
              <a:lnSpc>
                <a:spcPct val="100000"/>
              </a:lnSpc>
              <a:spcBef>
                <a:spcPts val="300"/>
              </a:spcBef>
              <a:buFont typeface="Arial"/>
              <a:buChar char="•"/>
              <a:defRPr sz="1100" b="0" i="0">
                <a:latin typeface="Calibri" charset="0"/>
                <a:ea typeface="Calibri" charset="0"/>
                <a:cs typeface="Calibri" charset="0"/>
              </a:defRPr>
            </a:lvl5pPr>
          </a:lstStyle>
          <a:p>
            <a:pPr lvl="0"/>
            <a:r>
              <a:rPr lang="en-US"/>
              <a:t>Click to edit text </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4" hasCustomPrompt="1"/>
          </p:nvPr>
        </p:nvSpPr>
        <p:spPr>
          <a:xfrm>
            <a:off x="229605" y="1200152"/>
            <a:ext cx="3131471" cy="3180391"/>
          </a:xfrm>
          <a:prstGeom prst="rect">
            <a:avLst/>
          </a:prstGeom>
        </p:spPr>
        <p:txBody>
          <a:bodyPr/>
          <a:lstStyle>
            <a:lvl1pPr marL="115888" indent="-115888">
              <a:lnSpc>
                <a:spcPct val="100000"/>
              </a:lnSpc>
              <a:spcBef>
                <a:spcPts val="300"/>
              </a:spcBef>
              <a:defRPr sz="1100" b="0" i="0">
                <a:latin typeface="Calibri" charset="0"/>
                <a:ea typeface="Calibri" charset="0"/>
                <a:cs typeface="Calibri" charset="0"/>
              </a:defRPr>
            </a:lvl1pPr>
            <a:lvl2pPr marL="230188" indent="-114300">
              <a:lnSpc>
                <a:spcPct val="100000"/>
              </a:lnSpc>
              <a:spcBef>
                <a:spcPts val="300"/>
              </a:spcBef>
              <a:buFont typeface="Arial"/>
              <a:buChar char="•"/>
              <a:defRPr sz="1100" b="0" i="0">
                <a:latin typeface="Calibri" charset="0"/>
                <a:ea typeface="Calibri" charset="0"/>
                <a:cs typeface="Calibri" charset="0"/>
              </a:defRPr>
            </a:lvl2pPr>
            <a:lvl3pPr marL="339725" indent="-109538">
              <a:lnSpc>
                <a:spcPct val="100000"/>
              </a:lnSpc>
              <a:spcBef>
                <a:spcPts val="300"/>
              </a:spcBef>
              <a:buFont typeface="Arial"/>
              <a:buChar char="•"/>
              <a:defRPr sz="1100" b="0" i="0">
                <a:latin typeface="Calibri" charset="0"/>
                <a:ea typeface="Calibri" charset="0"/>
                <a:cs typeface="Calibri" charset="0"/>
              </a:defRPr>
            </a:lvl3pPr>
            <a:lvl4pPr marL="455613" indent="-115888">
              <a:lnSpc>
                <a:spcPct val="100000"/>
              </a:lnSpc>
              <a:spcBef>
                <a:spcPts val="300"/>
              </a:spcBef>
              <a:buFont typeface="Arial"/>
              <a:buChar char="•"/>
              <a:defRPr sz="1100" b="0" i="0">
                <a:latin typeface="Calibri" charset="0"/>
                <a:ea typeface="Calibri" charset="0"/>
                <a:cs typeface="Calibri" charset="0"/>
              </a:defRPr>
            </a:lvl4pPr>
            <a:lvl5pPr marL="571500" indent="-115888">
              <a:lnSpc>
                <a:spcPct val="100000"/>
              </a:lnSpc>
              <a:spcBef>
                <a:spcPts val="300"/>
              </a:spcBef>
              <a:buFont typeface="Arial"/>
              <a:buChar char="•"/>
              <a:defRPr sz="1100" b="0" i="0">
                <a:latin typeface="Calibri" charset="0"/>
                <a:ea typeface="Calibri" charset="0"/>
                <a:cs typeface="Calibri" charset="0"/>
              </a:defRPr>
            </a:lvl5pPr>
          </a:lstStyle>
          <a:p>
            <a:pPr lvl="0"/>
            <a:r>
              <a:rPr lang="en-US"/>
              <a:t>Click to edit text </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a:xfrm>
            <a:off x="229604" y="307698"/>
            <a:ext cx="6407187" cy="565050"/>
          </a:xfrm>
          <a:prstGeom prst="rect">
            <a:avLst/>
          </a:prstGeom>
        </p:spPr>
        <p:txBody>
          <a:bodyPr/>
          <a:lstStyle>
            <a:lvl1pPr algn="l">
              <a:lnSpc>
                <a:spcPct val="100000"/>
              </a:lnSpc>
              <a:defRPr sz="3000" b="0" i="0">
                <a:latin typeface="Calibri" charset="0"/>
                <a:ea typeface="Calibri" charset="0"/>
                <a:cs typeface="Calibri" charset="0"/>
              </a:defRPr>
            </a:lvl1pPr>
          </a:lstStyle>
          <a:p>
            <a:r>
              <a:rPr lang="en-US"/>
              <a:t>Click to edit title</a:t>
            </a:r>
          </a:p>
        </p:txBody>
      </p:sp>
      <p:sp>
        <p:nvSpPr>
          <p:cNvPr id="6" name="Slide Number Placeholder 5"/>
          <p:cNvSpPr>
            <a:spLocks noGrp="1"/>
          </p:cNvSpPr>
          <p:nvPr>
            <p:ph type="sldNum" sz="quarter" idx="12"/>
          </p:nvPr>
        </p:nvSpPr>
        <p:spPr/>
        <p:txBody>
          <a:bodyPr/>
          <a:lstStyle/>
          <a:p>
            <a:fld id="{D9DC73DB-37F3-114B-9123-19F674B875C1}" type="slidenum">
              <a:rPr lang="en-US" smtClean="0"/>
              <a:t>‹#›</a:t>
            </a:fld>
            <a:endParaRPr lang="en-US"/>
          </a:p>
        </p:txBody>
      </p:sp>
      <p:sp>
        <p:nvSpPr>
          <p:cNvPr id="14" name="Footer Placeholder 4">
            <a:extLst>
              <a:ext uri="{FF2B5EF4-FFF2-40B4-BE49-F238E27FC236}">
                <a16:creationId xmlns:a16="http://schemas.microsoft.com/office/drawing/2014/main" id="{B6DC961F-4337-4C98-AF93-4DE06ECC3E69}"/>
              </a:ext>
            </a:extLst>
          </p:cNvPr>
          <p:cNvSpPr>
            <a:spLocks noGrp="1"/>
          </p:cNvSpPr>
          <p:nvPr>
            <p:ph type="ftr" sz="quarter" idx="11"/>
          </p:nvPr>
        </p:nvSpPr>
        <p:spPr>
          <a:xfrm>
            <a:off x="2204936" y="4848807"/>
            <a:ext cx="2309914" cy="226713"/>
          </a:xfrm>
        </p:spPr>
        <p:txBody>
          <a:bodyPr/>
          <a:lstStyle>
            <a:lvl1pPr>
              <a:defRPr>
                <a:latin typeface="Calibri" charset="0"/>
                <a:ea typeface="Calibri" charset="0"/>
                <a:cs typeface="Calibri" charset="0"/>
              </a:defRPr>
            </a:lvl1pPr>
          </a:lstStyle>
          <a:p>
            <a:r>
              <a:rPr lang="en-US"/>
              <a:t>For Internal Use Only.</a:t>
            </a:r>
          </a:p>
        </p:txBody>
      </p:sp>
      <p:pic>
        <p:nvPicPr>
          <p:cNvPr id="13" name="Picture 12">
            <a:extLst>
              <a:ext uri="{FF2B5EF4-FFF2-40B4-BE49-F238E27FC236}">
                <a16:creationId xmlns:a16="http://schemas.microsoft.com/office/drawing/2014/main" id="{C568DD6D-C25F-4F9F-ACF8-2CE46E96222B}"/>
              </a:ext>
            </a:extLst>
          </p:cNvPr>
          <p:cNvPicPr>
            <a:picLocks noChangeAspect="1"/>
          </p:cNvPicPr>
          <p:nvPr userDrawn="1"/>
        </p:nvPicPr>
        <p:blipFill>
          <a:blip r:embed="rId2"/>
          <a:stretch>
            <a:fillRect/>
          </a:stretch>
        </p:blipFill>
        <p:spPr>
          <a:xfrm>
            <a:off x="274865" y="4845316"/>
            <a:ext cx="666853" cy="182880"/>
          </a:xfrm>
          <a:prstGeom prst="rect">
            <a:avLst/>
          </a:prstGeom>
        </p:spPr>
      </p:pic>
    </p:spTree>
    <p:extLst>
      <p:ext uri="{BB962C8B-B14F-4D97-AF65-F5344CB8AC3E}">
        <p14:creationId xmlns:p14="http://schemas.microsoft.com/office/powerpoint/2010/main" val="2585024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Teal">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0870" y="1542974"/>
            <a:ext cx="6190165" cy="1021556"/>
          </a:xfrm>
          <a:prstGeom prst="rect">
            <a:avLst/>
          </a:prstGeom>
        </p:spPr>
        <p:txBody>
          <a:bodyPr anchor="t"/>
          <a:lstStyle>
            <a:lvl1pPr algn="l">
              <a:defRPr sz="4500" b="0" i="0" cap="none">
                <a:solidFill>
                  <a:srgbClr val="FFFFFF"/>
                </a:solidFill>
                <a:latin typeface="Calibri" charset="0"/>
                <a:ea typeface="Calibri" charset="0"/>
                <a:cs typeface="Calibri" charset="0"/>
              </a:defRPr>
            </a:lvl1pPr>
          </a:lstStyle>
          <a:p>
            <a:r>
              <a:rPr lang="en-US"/>
              <a:t>Click to edit</a:t>
            </a:r>
          </a:p>
        </p:txBody>
      </p:sp>
      <p:sp>
        <p:nvSpPr>
          <p:cNvPr id="3" name="Text Placeholder 2"/>
          <p:cNvSpPr>
            <a:spLocks noGrp="1"/>
          </p:cNvSpPr>
          <p:nvPr>
            <p:ph type="body" idx="1" hasCustomPrompt="1"/>
          </p:nvPr>
        </p:nvSpPr>
        <p:spPr>
          <a:xfrm>
            <a:off x="180869" y="2506366"/>
            <a:ext cx="6198557" cy="382275"/>
          </a:xfrm>
          <a:prstGeom prst="rect">
            <a:avLst/>
          </a:prstGeom>
        </p:spPr>
        <p:txBody>
          <a:bodyPr anchor="b"/>
          <a:lstStyle>
            <a:lvl1pPr marL="0" indent="0">
              <a:buNone/>
              <a:defRPr sz="1500" b="0" i="0">
                <a:solidFill>
                  <a:srgbClr val="FFFFFF"/>
                </a:solidFill>
                <a:latin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 text</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9DC73DB-37F3-114B-9123-19F674B875C1}" type="slidenum">
              <a:rPr lang="en-US" smtClean="0"/>
              <a:pPr/>
              <a:t>‹#›</a:t>
            </a:fld>
            <a:endParaRPr lang="en-US"/>
          </a:p>
        </p:txBody>
      </p:sp>
      <p:sp>
        <p:nvSpPr>
          <p:cNvPr id="8" name="Text Placeholder 2"/>
          <p:cNvSpPr>
            <a:spLocks noGrp="1"/>
          </p:cNvSpPr>
          <p:nvPr>
            <p:ph type="body" idx="13" hasCustomPrompt="1"/>
          </p:nvPr>
        </p:nvSpPr>
        <p:spPr>
          <a:xfrm>
            <a:off x="193459" y="1247672"/>
            <a:ext cx="1560515" cy="179026"/>
          </a:xfrm>
          <a:prstGeom prst="rect">
            <a:avLst/>
          </a:prstGeom>
        </p:spPr>
        <p:txBody>
          <a:bodyPr anchor="b"/>
          <a:lstStyle>
            <a:lvl1pPr marL="0" indent="0">
              <a:buNone/>
              <a:defRPr sz="536" b="0" i="0" baseline="0">
                <a:solidFill>
                  <a:srgbClr val="FFFFFF"/>
                </a:solidFill>
                <a:latin typeface="Calibri" charset="0"/>
                <a:ea typeface="Calibri" charset="0"/>
                <a:cs typeface="Calibri"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section #</a:t>
            </a:r>
          </a:p>
        </p:txBody>
      </p:sp>
      <p:sp>
        <p:nvSpPr>
          <p:cNvPr id="9" name="Footer Placeholder 4">
            <a:extLst>
              <a:ext uri="{FF2B5EF4-FFF2-40B4-BE49-F238E27FC236}">
                <a16:creationId xmlns:a16="http://schemas.microsoft.com/office/drawing/2014/main" id="{1386FA79-07E9-4827-A224-25C379D6C4BE}"/>
              </a:ext>
            </a:extLst>
          </p:cNvPr>
          <p:cNvSpPr>
            <a:spLocks noGrp="1"/>
          </p:cNvSpPr>
          <p:nvPr>
            <p:ph type="ftr" sz="quarter" idx="11"/>
          </p:nvPr>
        </p:nvSpPr>
        <p:spPr>
          <a:xfrm>
            <a:off x="2204936" y="4848807"/>
            <a:ext cx="2309914" cy="226713"/>
          </a:xfrm>
        </p:spPr>
        <p:txBody>
          <a:bodyPr/>
          <a:lstStyle>
            <a:lvl1pPr>
              <a:defRPr>
                <a:solidFill>
                  <a:schemeClr val="bg1"/>
                </a:solidFill>
                <a:latin typeface="Calibri" charset="0"/>
                <a:ea typeface="Calibri" charset="0"/>
                <a:cs typeface="Calibri" charset="0"/>
              </a:defRPr>
            </a:lvl1pPr>
          </a:lstStyle>
          <a:p>
            <a:r>
              <a:rPr lang="en-US"/>
              <a:t>For Internal Use Only</a:t>
            </a:r>
          </a:p>
        </p:txBody>
      </p:sp>
      <p:pic>
        <p:nvPicPr>
          <p:cNvPr id="12" name="Picture 11">
            <a:extLst>
              <a:ext uri="{FF2B5EF4-FFF2-40B4-BE49-F238E27FC236}">
                <a16:creationId xmlns:a16="http://schemas.microsoft.com/office/drawing/2014/main" id="{E6281E4F-762C-4FEA-BB67-9500598CA94B}"/>
              </a:ext>
            </a:extLst>
          </p:cNvPr>
          <p:cNvPicPr>
            <a:picLocks noChangeAspect="1"/>
          </p:cNvPicPr>
          <p:nvPr userDrawn="1"/>
        </p:nvPicPr>
        <p:blipFill>
          <a:blip r:embed="rId2"/>
          <a:stretch>
            <a:fillRect/>
          </a:stretch>
        </p:blipFill>
        <p:spPr>
          <a:xfrm>
            <a:off x="379527" y="4830579"/>
            <a:ext cx="367284" cy="183642"/>
          </a:xfrm>
          <a:prstGeom prst="rect">
            <a:avLst/>
          </a:prstGeom>
        </p:spPr>
      </p:pic>
    </p:spTree>
    <p:extLst>
      <p:ext uri="{BB962C8B-B14F-4D97-AF65-F5344CB8AC3E}">
        <p14:creationId xmlns:p14="http://schemas.microsoft.com/office/powerpoint/2010/main" val="1051123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0870" y="1542974"/>
            <a:ext cx="6190165" cy="1021556"/>
          </a:xfrm>
          <a:prstGeom prst="rect">
            <a:avLst/>
          </a:prstGeom>
        </p:spPr>
        <p:txBody>
          <a:bodyPr anchor="t"/>
          <a:lstStyle>
            <a:lvl1pPr algn="l">
              <a:defRPr sz="4500" b="0" i="0" cap="none">
                <a:solidFill>
                  <a:srgbClr val="FFFFFF"/>
                </a:solidFill>
                <a:latin typeface="Calibri" charset="0"/>
                <a:ea typeface="Calibri" charset="0"/>
                <a:cs typeface="Calibri" charset="0"/>
              </a:defRPr>
            </a:lvl1pPr>
          </a:lstStyle>
          <a:p>
            <a:r>
              <a:rPr lang="en-US"/>
              <a:t>Click to edit</a:t>
            </a:r>
          </a:p>
        </p:txBody>
      </p:sp>
      <p:sp>
        <p:nvSpPr>
          <p:cNvPr id="3" name="Text Placeholder 2"/>
          <p:cNvSpPr>
            <a:spLocks noGrp="1"/>
          </p:cNvSpPr>
          <p:nvPr>
            <p:ph type="body" idx="1" hasCustomPrompt="1"/>
          </p:nvPr>
        </p:nvSpPr>
        <p:spPr>
          <a:xfrm>
            <a:off x="180869" y="2506366"/>
            <a:ext cx="6198557" cy="382275"/>
          </a:xfrm>
          <a:prstGeom prst="rect">
            <a:avLst/>
          </a:prstGeom>
        </p:spPr>
        <p:txBody>
          <a:bodyPr anchor="b"/>
          <a:lstStyle>
            <a:lvl1pPr marL="0" indent="0">
              <a:buNone/>
              <a:defRPr sz="1500" b="0" i="0">
                <a:solidFill>
                  <a:srgbClr val="FFFFFF"/>
                </a:solidFill>
                <a:latin typeface="Calibri" charset="0"/>
                <a:ea typeface="Calibri" charset="0"/>
                <a:cs typeface="Calibri"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 text</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9DC73DB-37F3-114B-9123-19F674B875C1}" type="slidenum">
              <a:rPr lang="en-US" smtClean="0"/>
              <a:pPr/>
              <a:t>‹#›</a:t>
            </a:fld>
            <a:endParaRPr lang="en-US"/>
          </a:p>
        </p:txBody>
      </p:sp>
      <p:sp>
        <p:nvSpPr>
          <p:cNvPr id="8" name="Text Placeholder 2"/>
          <p:cNvSpPr>
            <a:spLocks noGrp="1"/>
          </p:cNvSpPr>
          <p:nvPr>
            <p:ph type="body" idx="13" hasCustomPrompt="1"/>
          </p:nvPr>
        </p:nvSpPr>
        <p:spPr>
          <a:xfrm>
            <a:off x="193459" y="1247672"/>
            <a:ext cx="1560515" cy="179026"/>
          </a:xfrm>
          <a:prstGeom prst="rect">
            <a:avLst/>
          </a:prstGeom>
        </p:spPr>
        <p:txBody>
          <a:bodyPr anchor="b"/>
          <a:lstStyle>
            <a:lvl1pPr marL="0" indent="0">
              <a:buNone/>
              <a:defRPr sz="530" b="0" i="0" baseline="0">
                <a:solidFill>
                  <a:srgbClr val="FFFFFF"/>
                </a:solidFill>
                <a:latin typeface="Calibri" charset="0"/>
                <a:ea typeface="Calibri" charset="0"/>
                <a:cs typeface="Calibri"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section #</a:t>
            </a:r>
          </a:p>
        </p:txBody>
      </p:sp>
      <p:sp>
        <p:nvSpPr>
          <p:cNvPr id="9" name="Footer Placeholder 4">
            <a:extLst>
              <a:ext uri="{FF2B5EF4-FFF2-40B4-BE49-F238E27FC236}">
                <a16:creationId xmlns:a16="http://schemas.microsoft.com/office/drawing/2014/main" id="{023693C5-2DA1-437F-9CC6-1DFD2B747BC6}"/>
              </a:ext>
            </a:extLst>
          </p:cNvPr>
          <p:cNvSpPr>
            <a:spLocks noGrp="1"/>
          </p:cNvSpPr>
          <p:nvPr>
            <p:ph type="ftr" sz="quarter" idx="11"/>
          </p:nvPr>
        </p:nvSpPr>
        <p:spPr>
          <a:xfrm>
            <a:off x="2204936" y="4848807"/>
            <a:ext cx="2309914" cy="226713"/>
          </a:xfrm>
        </p:spPr>
        <p:txBody>
          <a:bodyPr/>
          <a:lstStyle>
            <a:lvl1pPr>
              <a:defRPr>
                <a:solidFill>
                  <a:schemeClr val="bg1"/>
                </a:solidFill>
                <a:latin typeface="Calibri" charset="0"/>
                <a:ea typeface="Calibri" charset="0"/>
                <a:cs typeface="Calibri" charset="0"/>
              </a:defRPr>
            </a:lvl1pPr>
          </a:lstStyle>
          <a:p>
            <a:r>
              <a:rPr lang="en-US"/>
              <a:t>For Internal Use Only</a:t>
            </a:r>
          </a:p>
        </p:txBody>
      </p:sp>
      <p:pic>
        <p:nvPicPr>
          <p:cNvPr id="11" name="Picture 10">
            <a:extLst>
              <a:ext uri="{FF2B5EF4-FFF2-40B4-BE49-F238E27FC236}">
                <a16:creationId xmlns:a16="http://schemas.microsoft.com/office/drawing/2014/main" id="{67D4138A-18B7-46EA-B87E-13F153993CE7}"/>
              </a:ext>
            </a:extLst>
          </p:cNvPr>
          <p:cNvPicPr>
            <a:picLocks noChangeAspect="1"/>
          </p:cNvPicPr>
          <p:nvPr userDrawn="1"/>
        </p:nvPicPr>
        <p:blipFill>
          <a:blip r:embed="rId2"/>
          <a:stretch>
            <a:fillRect/>
          </a:stretch>
        </p:blipFill>
        <p:spPr>
          <a:xfrm>
            <a:off x="379527" y="4830579"/>
            <a:ext cx="367284" cy="183642"/>
          </a:xfrm>
          <a:prstGeom prst="rect">
            <a:avLst/>
          </a:prstGeom>
        </p:spPr>
      </p:pic>
    </p:spTree>
    <p:extLst>
      <p:ext uri="{BB962C8B-B14F-4D97-AF65-F5344CB8AC3E}">
        <p14:creationId xmlns:p14="http://schemas.microsoft.com/office/powerpoint/2010/main" val="1304674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9DC73DB-37F3-114B-9123-19F674B875C1}" type="slidenum">
              <a:rPr lang="en-US" smtClean="0"/>
              <a:t>‹#›</a:t>
            </a:fld>
            <a:endParaRPr lang="en-US"/>
          </a:p>
        </p:txBody>
      </p:sp>
      <p:graphicFrame>
        <p:nvGraphicFramePr>
          <p:cNvPr id="5" name="Content Placeholder 6">
            <a:extLst>
              <a:ext uri="{FF2B5EF4-FFF2-40B4-BE49-F238E27FC236}">
                <a16:creationId xmlns:a16="http://schemas.microsoft.com/office/drawing/2014/main" id="{81BC6866-7DDA-4FE5-926E-97BFA060B016}"/>
              </a:ext>
            </a:extLst>
          </p:cNvPr>
          <p:cNvGraphicFramePr>
            <a:graphicFrameLocks/>
          </p:cNvGraphicFramePr>
          <p:nvPr userDrawn="1">
            <p:extLst>
              <p:ext uri="{D42A27DB-BD31-4B8C-83A1-F6EECF244321}">
                <p14:modId xmlns:p14="http://schemas.microsoft.com/office/powerpoint/2010/main" val="528621418"/>
              </p:ext>
            </p:extLst>
          </p:nvPr>
        </p:nvGraphicFramePr>
        <p:xfrm>
          <a:off x="417160" y="1461335"/>
          <a:ext cx="6023680" cy="2636594"/>
        </p:xfrm>
        <a:graphic>
          <a:graphicData uri="http://schemas.openxmlformats.org/drawingml/2006/table">
            <a:tbl>
              <a:tblPr firstRow="1" bandRow="1">
                <a:tableStyleId>{5C22544A-7EE6-4342-B048-85BDC9FD1C3A}</a:tableStyleId>
              </a:tblPr>
              <a:tblGrid>
                <a:gridCol w="1367919">
                  <a:extLst>
                    <a:ext uri="{9D8B030D-6E8A-4147-A177-3AD203B41FA5}">
                      <a16:colId xmlns:a16="http://schemas.microsoft.com/office/drawing/2014/main" val="20000"/>
                    </a:ext>
                  </a:extLst>
                </a:gridCol>
                <a:gridCol w="1041553">
                  <a:extLst>
                    <a:ext uri="{9D8B030D-6E8A-4147-A177-3AD203B41FA5}">
                      <a16:colId xmlns:a16="http://schemas.microsoft.com/office/drawing/2014/main" val="20001"/>
                    </a:ext>
                  </a:extLst>
                </a:gridCol>
                <a:gridCol w="1204736">
                  <a:extLst>
                    <a:ext uri="{9D8B030D-6E8A-4147-A177-3AD203B41FA5}">
                      <a16:colId xmlns:a16="http://schemas.microsoft.com/office/drawing/2014/main" val="20002"/>
                    </a:ext>
                  </a:extLst>
                </a:gridCol>
                <a:gridCol w="1204736">
                  <a:extLst>
                    <a:ext uri="{9D8B030D-6E8A-4147-A177-3AD203B41FA5}">
                      <a16:colId xmlns:a16="http://schemas.microsoft.com/office/drawing/2014/main" val="20003"/>
                    </a:ext>
                  </a:extLst>
                </a:gridCol>
                <a:gridCol w="1204736">
                  <a:extLst>
                    <a:ext uri="{9D8B030D-6E8A-4147-A177-3AD203B41FA5}">
                      <a16:colId xmlns:a16="http://schemas.microsoft.com/office/drawing/2014/main" val="20004"/>
                    </a:ext>
                  </a:extLst>
                </a:gridCol>
              </a:tblGrid>
              <a:tr h="2389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a:solidFill>
                            <a:schemeClr val="bg1"/>
                          </a:solidFill>
                          <a:latin typeface="+mj-lt"/>
                          <a:cs typeface="Calibri" panose="020F0502020204030204" pitchFamily="34" charset="0"/>
                        </a:rPr>
                        <a:t>Heading</a:t>
                      </a:r>
                    </a:p>
                  </a:txBody>
                  <a:tcPr marL="79644" marR="79644" marT="39822" marB="39822">
                    <a:lnL w="6350" cap="flat" cmpd="sng" algn="ctr">
                      <a:no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0A0D42"/>
                    </a:solidFill>
                  </a:tcPr>
                </a:tc>
                <a:tc>
                  <a:txBody>
                    <a:bodyPr/>
                    <a:lstStyle/>
                    <a:p>
                      <a:pPr algn="r"/>
                      <a:endParaRPr lang="en-US" sz="1100" b="1" i="0">
                        <a:solidFill>
                          <a:schemeClr val="bg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0A0D42"/>
                    </a:solidFill>
                  </a:tcPr>
                </a:tc>
                <a:tc>
                  <a:txBody>
                    <a:bodyPr/>
                    <a:lstStyle/>
                    <a:p>
                      <a:pPr algn="r"/>
                      <a:endParaRPr lang="en-US" sz="1100" b="1" i="0">
                        <a:solidFill>
                          <a:schemeClr val="bg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tx1"/>
                    </a:solidFill>
                  </a:tcPr>
                </a:tc>
                <a:tc>
                  <a:txBody>
                    <a:bodyPr/>
                    <a:lstStyle/>
                    <a:p>
                      <a:pPr algn="r"/>
                      <a:endParaRPr lang="en-US" sz="1100" b="1" i="0">
                        <a:solidFill>
                          <a:schemeClr val="bg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tx1"/>
                    </a:solidFill>
                  </a:tcPr>
                </a:tc>
                <a:tc>
                  <a:txBody>
                    <a:bodyPr/>
                    <a:lstStyle/>
                    <a:p>
                      <a:pPr algn="r"/>
                      <a:endParaRPr lang="en-US" sz="1100" b="1" i="0">
                        <a:solidFill>
                          <a:schemeClr val="bg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38931">
                <a:tc>
                  <a:txBody>
                    <a:bodyPr/>
                    <a:lstStyle/>
                    <a:p>
                      <a:endParaRPr lang="en-US" sz="900" b="0" i="0">
                        <a:solidFill>
                          <a:schemeClr val="tx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5">
                        <a:alpha val="20000"/>
                      </a:schemeClr>
                    </a:solid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r h="238931">
                <a:tc>
                  <a:txBody>
                    <a:bodyPr/>
                    <a:lstStyle/>
                    <a:p>
                      <a:endParaRPr lang="en-US" sz="900" b="0" i="0">
                        <a:solidFill>
                          <a:schemeClr val="tx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5">
                        <a:alpha val="20000"/>
                      </a:schemeClr>
                    </a:solid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2"/>
                  </a:ext>
                </a:extLst>
              </a:tr>
              <a:tr h="238931">
                <a:tc>
                  <a:txBody>
                    <a:bodyPr/>
                    <a:lstStyle/>
                    <a:p>
                      <a:endParaRPr lang="en-US" sz="900" b="0" i="0">
                        <a:solidFill>
                          <a:schemeClr val="tx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5">
                        <a:alpha val="20000"/>
                      </a:schemeClr>
                    </a:solid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r h="238931">
                <a:tc>
                  <a:txBody>
                    <a:bodyPr/>
                    <a:lstStyle/>
                    <a:p>
                      <a:endParaRPr lang="en-US" sz="900" b="0" i="0">
                        <a:solidFill>
                          <a:schemeClr val="tx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5">
                        <a:alpha val="20000"/>
                      </a:schemeClr>
                    </a:solid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4"/>
                  </a:ext>
                </a:extLst>
              </a:tr>
              <a:tr h="238931">
                <a:tc>
                  <a:txBody>
                    <a:bodyPr/>
                    <a:lstStyle/>
                    <a:p>
                      <a:endParaRPr lang="en-US" sz="900" b="0" i="0">
                        <a:solidFill>
                          <a:schemeClr val="tx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5">
                        <a:alpha val="20000"/>
                      </a:schemeClr>
                    </a:solid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5"/>
                  </a:ext>
                </a:extLst>
              </a:tr>
              <a:tr h="238931">
                <a:tc>
                  <a:txBody>
                    <a:bodyPr/>
                    <a:lstStyle/>
                    <a:p>
                      <a:endParaRPr lang="en-US" sz="900" b="0" i="0">
                        <a:solidFill>
                          <a:schemeClr val="tx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5">
                        <a:alpha val="20000"/>
                      </a:schemeClr>
                    </a:solid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6"/>
                  </a:ext>
                </a:extLst>
              </a:tr>
              <a:tr h="238931">
                <a:tc>
                  <a:txBody>
                    <a:bodyPr/>
                    <a:lstStyle/>
                    <a:p>
                      <a:endParaRPr lang="en-US" sz="900" b="0" i="0">
                        <a:solidFill>
                          <a:schemeClr val="tx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5">
                        <a:alpha val="20000"/>
                      </a:schemeClr>
                    </a:solid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7"/>
                  </a:ext>
                </a:extLst>
              </a:tr>
              <a:tr h="238931">
                <a:tc>
                  <a:txBody>
                    <a:bodyPr/>
                    <a:lstStyle/>
                    <a:p>
                      <a:endParaRPr lang="en-US" sz="900" b="0" i="0">
                        <a:solidFill>
                          <a:schemeClr val="tx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5">
                        <a:alpha val="20000"/>
                      </a:schemeClr>
                    </a:solid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8"/>
                  </a:ext>
                </a:extLst>
              </a:tr>
              <a:tr h="238931">
                <a:tc>
                  <a:txBody>
                    <a:bodyPr/>
                    <a:lstStyle/>
                    <a:p>
                      <a:endParaRPr lang="en-US" sz="900" b="0" i="0">
                        <a:solidFill>
                          <a:schemeClr val="tx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5">
                        <a:alpha val="20000"/>
                      </a:schemeClr>
                    </a:solid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r"/>
                      <a:endParaRPr lang="en-US" sz="900" b="0" i="0">
                        <a:solidFill>
                          <a:schemeClr val="tx1"/>
                        </a:solidFill>
                        <a:latin typeface="Calibri" panose="020F0502020204030204" pitchFamily="34" charset="0"/>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9"/>
                  </a:ext>
                </a:extLst>
              </a:tr>
              <a:tr h="238931">
                <a:tc>
                  <a:txBody>
                    <a:bodyPr/>
                    <a:lstStyle/>
                    <a:p>
                      <a:r>
                        <a:rPr lang="en-US" sz="900" b="0" i="0">
                          <a:solidFill>
                            <a:schemeClr val="bg1"/>
                          </a:solidFill>
                          <a:latin typeface="+mj-lt"/>
                          <a:cs typeface="Calibri" panose="020F0502020204030204" pitchFamily="34" charset="0"/>
                        </a:rPr>
                        <a:t>Totals</a:t>
                      </a: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3">
                        <a:alpha val="81000"/>
                      </a:schemeClr>
                    </a:solidFill>
                  </a:tcPr>
                </a:tc>
                <a:tc>
                  <a:txBody>
                    <a:bodyPr/>
                    <a:lstStyle/>
                    <a:p>
                      <a:pPr algn="r"/>
                      <a:endParaRPr lang="en-US" sz="900" b="0" i="0">
                        <a:solidFill>
                          <a:schemeClr val="bg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3">
                        <a:alpha val="81000"/>
                      </a:schemeClr>
                    </a:solidFill>
                  </a:tcPr>
                </a:tc>
                <a:tc>
                  <a:txBody>
                    <a:bodyPr/>
                    <a:lstStyle/>
                    <a:p>
                      <a:pPr algn="r"/>
                      <a:endParaRPr lang="en-US" sz="900" b="0" i="0">
                        <a:solidFill>
                          <a:schemeClr val="bg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3">
                        <a:alpha val="81000"/>
                      </a:schemeClr>
                    </a:solidFill>
                  </a:tcPr>
                </a:tc>
                <a:tc>
                  <a:txBody>
                    <a:bodyPr/>
                    <a:lstStyle/>
                    <a:p>
                      <a:pPr algn="r"/>
                      <a:endParaRPr lang="en-US" sz="900" b="0" i="0">
                        <a:solidFill>
                          <a:schemeClr val="bg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3">
                        <a:alpha val="81000"/>
                      </a:schemeClr>
                    </a:solidFill>
                  </a:tcPr>
                </a:tc>
                <a:tc>
                  <a:txBody>
                    <a:bodyPr/>
                    <a:lstStyle/>
                    <a:p>
                      <a:pPr algn="r"/>
                      <a:endParaRPr lang="en-US" sz="900" b="0" i="0">
                        <a:solidFill>
                          <a:schemeClr val="bg1"/>
                        </a:solidFill>
                        <a:latin typeface="+mj-lt"/>
                        <a:cs typeface="Calibri" panose="020F0502020204030204" pitchFamily="34" charset="0"/>
                      </a:endParaRPr>
                    </a:p>
                  </a:txBody>
                  <a:tcPr marL="79644" marR="79644" marT="39822" marB="39822">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3">
                        <a:alpha val="81000"/>
                      </a:schemeClr>
                    </a:solidFill>
                  </a:tcPr>
                </a:tc>
                <a:extLst>
                  <a:ext uri="{0D108BD9-81ED-4DB2-BD59-A6C34878D82A}">
                    <a16:rowId xmlns:a16="http://schemas.microsoft.com/office/drawing/2014/main" val="10010"/>
                  </a:ext>
                </a:extLst>
              </a:tr>
            </a:tbl>
          </a:graphicData>
        </a:graphic>
      </p:graphicFrame>
      <p:sp>
        <p:nvSpPr>
          <p:cNvPr id="6" name="Title 1">
            <a:extLst>
              <a:ext uri="{FF2B5EF4-FFF2-40B4-BE49-F238E27FC236}">
                <a16:creationId xmlns:a16="http://schemas.microsoft.com/office/drawing/2014/main" id="{1BA3D5F1-7DA2-47D8-8F58-7B9A325E6670}"/>
              </a:ext>
            </a:extLst>
          </p:cNvPr>
          <p:cNvSpPr>
            <a:spLocks noGrp="1"/>
          </p:cNvSpPr>
          <p:nvPr>
            <p:ph type="title" hasCustomPrompt="1"/>
          </p:nvPr>
        </p:nvSpPr>
        <p:spPr>
          <a:xfrm>
            <a:off x="229605" y="307698"/>
            <a:ext cx="6407186" cy="565050"/>
          </a:xfrm>
          <a:prstGeom prst="rect">
            <a:avLst/>
          </a:prstGeom>
        </p:spPr>
        <p:txBody>
          <a:bodyPr/>
          <a:lstStyle>
            <a:lvl1pPr algn="l">
              <a:lnSpc>
                <a:spcPct val="100000"/>
              </a:lnSpc>
              <a:defRPr sz="3000" b="0" i="0">
                <a:solidFill>
                  <a:schemeClr val="tx1"/>
                </a:solidFill>
                <a:latin typeface="Calibri" charset="0"/>
                <a:ea typeface="Calibri" charset="0"/>
                <a:cs typeface="Calibri" charset="0"/>
              </a:defRPr>
            </a:lvl1pPr>
          </a:lstStyle>
          <a:p>
            <a:r>
              <a:rPr lang="en-US"/>
              <a:t>Click to edit title</a:t>
            </a:r>
          </a:p>
        </p:txBody>
      </p:sp>
      <p:sp>
        <p:nvSpPr>
          <p:cNvPr id="7" name="Footer Placeholder 4">
            <a:extLst>
              <a:ext uri="{FF2B5EF4-FFF2-40B4-BE49-F238E27FC236}">
                <a16:creationId xmlns:a16="http://schemas.microsoft.com/office/drawing/2014/main" id="{1C8B93CB-1305-4688-8BF3-0DE78C8860A4}"/>
              </a:ext>
            </a:extLst>
          </p:cNvPr>
          <p:cNvSpPr>
            <a:spLocks noGrp="1"/>
          </p:cNvSpPr>
          <p:nvPr>
            <p:ph type="ftr" sz="quarter" idx="11"/>
          </p:nvPr>
        </p:nvSpPr>
        <p:spPr>
          <a:xfrm>
            <a:off x="2204936" y="4848807"/>
            <a:ext cx="2309914" cy="226713"/>
          </a:xfrm>
        </p:spPr>
        <p:txBody>
          <a:bodyPr/>
          <a:lstStyle>
            <a:lvl1pPr>
              <a:defRPr>
                <a:latin typeface="Calibri" charset="0"/>
                <a:ea typeface="Calibri" charset="0"/>
                <a:cs typeface="Calibri" charset="0"/>
              </a:defRPr>
            </a:lvl1pPr>
          </a:lstStyle>
          <a:p>
            <a:r>
              <a:rPr lang="en-US"/>
              <a:t>For Internal Use Only</a:t>
            </a:r>
          </a:p>
        </p:txBody>
      </p:sp>
      <p:pic>
        <p:nvPicPr>
          <p:cNvPr id="12" name="Picture 11">
            <a:extLst>
              <a:ext uri="{FF2B5EF4-FFF2-40B4-BE49-F238E27FC236}">
                <a16:creationId xmlns:a16="http://schemas.microsoft.com/office/drawing/2014/main" id="{8C2FADD8-9F4D-4950-AE66-BDD2D14F2830}"/>
              </a:ext>
            </a:extLst>
          </p:cNvPr>
          <p:cNvPicPr>
            <a:picLocks noChangeAspect="1"/>
          </p:cNvPicPr>
          <p:nvPr userDrawn="1"/>
        </p:nvPicPr>
        <p:blipFill>
          <a:blip r:embed="rId2"/>
          <a:stretch>
            <a:fillRect/>
          </a:stretch>
        </p:blipFill>
        <p:spPr>
          <a:xfrm>
            <a:off x="274865" y="4845316"/>
            <a:ext cx="666853" cy="182880"/>
          </a:xfrm>
          <a:prstGeom prst="rect">
            <a:avLst/>
          </a:prstGeom>
        </p:spPr>
      </p:pic>
    </p:spTree>
    <p:extLst>
      <p:ext uri="{BB962C8B-B14F-4D97-AF65-F5344CB8AC3E}">
        <p14:creationId xmlns:p14="http://schemas.microsoft.com/office/powerpoint/2010/main" val="207744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3" name="Text Placeholder 3"/>
          <p:cNvSpPr>
            <a:spLocks noGrp="1"/>
          </p:cNvSpPr>
          <p:nvPr>
            <p:ph type="body" sz="half" idx="19" hasCustomPrompt="1"/>
          </p:nvPr>
        </p:nvSpPr>
        <p:spPr>
          <a:xfrm>
            <a:off x="2219756" y="1499933"/>
            <a:ext cx="1868446" cy="1854969"/>
          </a:xfrm>
          <a:prstGeom prst="rect">
            <a:avLst/>
          </a:prstGeom>
        </p:spPr>
        <p:txBody>
          <a:bodyPr/>
          <a:lstStyle>
            <a:lvl1pPr marL="0" indent="0">
              <a:lnSpc>
                <a:spcPct val="100000"/>
              </a:lnSpc>
              <a:spcBef>
                <a:spcPts val="300"/>
              </a:spcBef>
              <a:buNone/>
              <a:defRPr sz="900" b="0" i="0">
                <a:solidFill>
                  <a:schemeClr val="tx1"/>
                </a:solidFill>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err="1"/>
              <a:t>Lorem</a:t>
            </a:r>
            <a:r>
              <a:rPr lang="en-US"/>
              <a:t> </a:t>
            </a:r>
            <a:r>
              <a:rPr lang="en-US" err="1"/>
              <a:t>ipsum</a:t>
            </a:r>
            <a:r>
              <a:rPr lang="en-US"/>
              <a:t>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Aliquam</a:t>
            </a:r>
            <a:r>
              <a:rPr lang="en-US"/>
              <a:t> id </a:t>
            </a:r>
            <a:r>
              <a:rPr lang="en-US" err="1"/>
              <a:t>nulla</a:t>
            </a:r>
            <a:r>
              <a:rPr lang="en-US"/>
              <a:t>, </a:t>
            </a:r>
            <a:r>
              <a:rPr lang="en-US" err="1"/>
              <a:t>consequat</a:t>
            </a:r>
            <a:r>
              <a:rPr lang="en-US"/>
              <a:t> mi </a:t>
            </a:r>
            <a:r>
              <a:rPr lang="en-US" err="1"/>
              <a:t>nec</a:t>
            </a:r>
            <a:r>
              <a:rPr lang="en-US"/>
              <a:t>, </a:t>
            </a:r>
            <a:r>
              <a:rPr lang="en-US" err="1"/>
              <a:t>suscipit</a:t>
            </a:r>
            <a:r>
              <a:rPr lang="en-US"/>
              <a:t> </a:t>
            </a:r>
            <a:r>
              <a:rPr lang="en-US" err="1"/>
              <a:t>nunc</a:t>
            </a:r>
            <a:r>
              <a:rPr lang="en-US"/>
              <a:t>. </a:t>
            </a:r>
            <a:r>
              <a:rPr lang="en-US" err="1"/>
              <a:t>Vivamus</a:t>
            </a:r>
            <a:r>
              <a:rPr lang="en-US"/>
              <a:t> in lacus </a:t>
            </a:r>
            <a:r>
              <a:rPr lang="en-US" err="1"/>
              <a:t>accumsan</a:t>
            </a:r>
            <a:r>
              <a:rPr lang="en-US"/>
              <a:t>, tempus ex </a:t>
            </a:r>
            <a:r>
              <a:rPr lang="en-US" err="1"/>
              <a:t>ut</a:t>
            </a:r>
            <a:r>
              <a:rPr lang="en-US"/>
              <a:t>, </a:t>
            </a:r>
            <a:r>
              <a:rPr lang="en-US" err="1"/>
              <a:t>eleifend</a:t>
            </a:r>
            <a:r>
              <a:rPr lang="en-US"/>
              <a:t> </a:t>
            </a:r>
            <a:r>
              <a:rPr lang="en-US" err="1"/>
              <a:t>nunc</a:t>
            </a:r>
            <a:r>
              <a:rPr lang="en-US"/>
              <a:t>. </a:t>
            </a:r>
            <a:r>
              <a:rPr lang="en-US" err="1"/>
              <a:t>Vivamus</a:t>
            </a:r>
            <a:r>
              <a:rPr lang="en-US"/>
              <a:t> </a:t>
            </a:r>
            <a:r>
              <a:rPr lang="en-US" err="1"/>
              <a:t>scelerisque</a:t>
            </a:r>
            <a:r>
              <a:rPr lang="en-US"/>
              <a:t> </a:t>
            </a:r>
            <a:r>
              <a:rPr lang="en-US" err="1"/>
              <a:t>justo</a:t>
            </a:r>
            <a:r>
              <a:rPr lang="en-US"/>
              <a:t> et </a:t>
            </a:r>
            <a:r>
              <a:rPr lang="en-US" err="1"/>
              <a:t>mollis</a:t>
            </a:r>
            <a:r>
              <a:rPr lang="en-US"/>
              <a:t>. </a:t>
            </a:r>
            <a:r>
              <a:rPr lang="en-US" err="1"/>
              <a:t>Sed</a:t>
            </a:r>
            <a:r>
              <a:rPr lang="en-US"/>
              <a:t> </a:t>
            </a:r>
            <a:r>
              <a:rPr lang="en-US" err="1"/>
              <a:t>mollis</a:t>
            </a:r>
            <a:r>
              <a:rPr lang="en-US"/>
              <a:t> </a:t>
            </a:r>
            <a:r>
              <a:rPr lang="en-US" err="1"/>
              <a:t>auctor</a:t>
            </a:r>
            <a:r>
              <a:rPr lang="en-US"/>
              <a:t> magna. </a:t>
            </a:r>
            <a:r>
              <a:rPr lang="en-US" err="1"/>
              <a:t>Praesent</a:t>
            </a:r>
            <a:r>
              <a:rPr lang="en-US"/>
              <a:t> </a:t>
            </a:r>
            <a:r>
              <a:rPr lang="en-US" err="1"/>
              <a:t>bibendum</a:t>
            </a:r>
            <a:r>
              <a:rPr lang="en-US"/>
              <a:t> dui </a:t>
            </a:r>
            <a:r>
              <a:rPr lang="en-US" err="1"/>
              <a:t>efficitur</a:t>
            </a:r>
            <a:r>
              <a:rPr lang="en-US"/>
              <a:t> </a:t>
            </a:r>
            <a:r>
              <a:rPr lang="en-US" err="1"/>
              <a:t>euismod</a:t>
            </a:r>
            <a:r>
              <a:rPr lang="en-US"/>
              <a:t> </a:t>
            </a:r>
            <a:r>
              <a:rPr lang="en-US" err="1"/>
              <a:t>vestibulum</a:t>
            </a:r>
            <a:r>
              <a:rPr lang="en-US"/>
              <a:t>. </a:t>
            </a:r>
            <a:r>
              <a:rPr lang="en-US" err="1"/>
              <a:t>Quisque</a:t>
            </a:r>
            <a:r>
              <a:rPr lang="en-US"/>
              <a:t> ac </a:t>
            </a:r>
            <a:r>
              <a:rPr lang="en-US" err="1"/>
              <a:t>lectus</a:t>
            </a:r>
            <a:r>
              <a:rPr lang="en-US"/>
              <a:t> </a:t>
            </a:r>
            <a:r>
              <a:rPr lang="en-US" err="1"/>
              <a:t>facilisis</a:t>
            </a:r>
            <a:r>
              <a:rPr lang="en-US"/>
              <a:t>, </a:t>
            </a:r>
            <a:r>
              <a:rPr lang="en-US" err="1"/>
              <a:t>tincidunt</a:t>
            </a:r>
            <a:r>
              <a:rPr lang="en-US"/>
              <a:t> </a:t>
            </a:r>
            <a:r>
              <a:rPr lang="en-US" err="1"/>
              <a:t>metus</a:t>
            </a:r>
            <a:r>
              <a:rPr lang="en-US"/>
              <a:t> </a:t>
            </a:r>
            <a:r>
              <a:rPr lang="en-US" err="1"/>
              <a:t>quis</a:t>
            </a:r>
            <a:r>
              <a:rPr lang="en-US"/>
              <a:t>, </a:t>
            </a:r>
            <a:r>
              <a:rPr lang="en-US" err="1"/>
              <a:t>finibus</a:t>
            </a:r>
            <a:r>
              <a:rPr lang="en-US"/>
              <a:t> diam. </a:t>
            </a:r>
            <a:r>
              <a:rPr lang="en-US" err="1"/>
              <a:t>Pellentesque</a:t>
            </a:r>
            <a:r>
              <a:rPr lang="en-US"/>
              <a:t> </a:t>
            </a:r>
            <a:r>
              <a:rPr lang="en-US" err="1"/>
              <a:t>facilisis</a:t>
            </a:r>
            <a:r>
              <a:rPr lang="en-US"/>
              <a:t> in magna </a:t>
            </a:r>
            <a:r>
              <a:rPr lang="en-US" err="1"/>
              <a:t>quis</a:t>
            </a:r>
            <a:r>
              <a:rPr lang="en-US"/>
              <a:t> </a:t>
            </a:r>
            <a:r>
              <a:rPr lang="en-US" err="1"/>
              <a:t>aliquam</a:t>
            </a:r>
            <a:r>
              <a:rPr lang="en-US"/>
              <a:t>. </a:t>
            </a:r>
            <a:r>
              <a:rPr lang="en-US" err="1"/>
              <a:t>Nunc</a:t>
            </a:r>
            <a:r>
              <a:rPr lang="en-US"/>
              <a:t> et ex </a:t>
            </a:r>
            <a:r>
              <a:rPr lang="en-US" err="1"/>
              <a:t>tortor</a:t>
            </a:r>
            <a:r>
              <a:rPr lang="en-US"/>
              <a:t>.</a:t>
            </a:r>
          </a:p>
        </p:txBody>
      </p:sp>
      <p:sp>
        <p:nvSpPr>
          <p:cNvPr id="14" name="Text Placeholder 3"/>
          <p:cNvSpPr>
            <a:spLocks noGrp="1"/>
          </p:cNvSpPr>
          <p:nvPr>
            <p:ph type="body" sz="half" idx="20" hasCustomPrompt="1"/>
          </p:nvPr>
        </p:nvSpPr>
        <p:spPr>
          <a:xfrm>
            <a:off x="4212531" y="1499933"/>
            <a:ext cx="1868446" cy="1854969"/>
          </a:xfrm>
          <a:prstGeom prst="rect">
            <a:avLst/>
          </a:prstGeom>
        </p:spPr>
        <p:txBody>
          <a:bodyPr/>
          <a:lstStyle>
            <a:lvl1pPr marL="0" indent="0">
              <a:lnSpc>
                <a:spcPct val="100000"/>
              </a:lnSpc>
              <a:spcBef>
                <a:spcPts val="300"/>
              </a:spcBef>
              <a:buNone/>
              <a:defRPr sz="900" b="0" i="0">
                <a:solidFill>
                  <a:schemeClr val="tx1"/>
                </a:solidFill>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err="1"/>
              <a:t>Lorem</a:t>
            </a:r>
            <a:r>
              <a:rPr lang="en-US"/>
              <a:t> </a:t>
            </a:r>
            <a:r>
              <a:rPr lang="en-US" err="1"/>
              <a:t>ipsum</a:t>
            </a:r>
            <a:r>
              <a:rPr lang="en-US"/>
              <a:t>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Aliquam</a:t>
            </a:r>
            <a:r>
              <a:rPr lang="en-US"/>
              <a:t> id </a:t>
            </a:r>
            <a:r>
              <a:rPr lang="en-US" err="1"/>
              <a:t>nulla</a:t>
            </a:r>
            <a:r>
              <a:rPr lang="en-US"/>
              <a:t>, </a:t>
            </a:r>
            <a:r>
              <a:rPr lang="en-US" err="1"/>
              <a:t>consequat</a:t>
            </a:r>
            <a:r>
              <a:rPr lang="en-US"/>
              <a:t> mi </a:t>
            </a:r>
            <a:r>
              <a:rPr lang="en-US" err="1"/>
              <a:t>nec</a:t>
            </a:r>
            <a:r>
              <a:rPr lang="en-US"/>
              <a:t>, </a:t>
            </a:r>
            <a:r>
              <a:rPr lang="en-US" err="1"/>
              <a:t>suscipit</a:t>
            </a:r>
            <a:r>
              <a:rPr lang="en-US"/>
              <a:t> </a:t>
            </a:r>
            <a:r>
              <a:rPr lang="en-US" err="1"/>
              <a:t>nunc</a:t>
            </a:r>
            <a:r>
              <a:rPr lang="en-US"/>
              <a:t>. </a:t>
            </a:r>
            <a:r>
              <a:rPr lang="en-US" err="1"/>
              <a:t>Vivamus</a:t>
            </a:r>
            <a:r>
              <a:rPr lang="en-US"/>
              <a:t> in lacus </a:t>
            </a:r>
            <a:r>
              <a:rPr lang="en-US" err="1"/>
              <a:t>accumsan</a:t>
            </a:r>
            <a:r>
              <a:rPr lang="en-US"/>
              <a:t>, tempus ex </a:t>
            </a:r>
            <a:r>
              <a:rPr lang="en-US" err="1"/>
              <a:t>ut</a:t>
            </a:r>
            <a:r>
              <a:rPr lang="en-US"/>
              <a:t>, </a:t>
            </a:r>
            <a:r>
              <a:rPr lang="en-US" err="1"/>
              <a:t>eleifend</a:t>
            </a:r>
            <a:r>
              <a:rPr lang="en-US"/>
              <a:t> </a:t>
            </a:r>
            <a:r>
              <a:rPr lang="en-US" err="1"/>
              <a:t>nunc</a:t>
            </a:r>
            <a:r>
              <a:rPr lang="en-US"/>
              <a:t>. </a:t>
            </a:r>
            <a:r>
              <a:rPr lang="en-US" err="1"/>
              <a:t>Vivamus</a:t>
            </a:r>
            <a:r>
              <a:rPr lang="en-US"/>
              <a:t> </a:t>
            </a:r>
            <a:r>
              <a:rPr lang="en-US" err="1"/>
              <a:t>scelerisque</a:t>
            </a:r>
            <a:r>
              <a:rPr lang="en-US"/>
              <a:t> </a:t>
            </a:r>
            <a:r>
              <a:rPr lang="en-US" err="1"/>
              <a:t>justo</a:t>
            </a:r>
            <a:r>
              <a:rPr lang="en-US"/>
              <a:t> et </a:t>
            </a:r>
            <a:r>
              <a:rPr lang="en-US" err="1"/>
              <a:t>mollis</a:t>
            </a:r>
            <a:r>
              <a:rPr lang="en-US"/>
              <a:t>. </a:t>
            </a:r>
            <a:r>
              <a:rPr lang="en-US" err="1"/>
              <a:t>Sed</a:t>
            </a:r>
            <a:r>
              <a:rPr lang="en-US"/>
              <a:t> </a:t>
            </a:r>
            <a:r>
              <a:rPr lang="en-US" err="1"/>
              <a:t>mollis</a:t>
            </a:r>
            <a:r>
              <a:rPr lang="en-US"/>
              <a:t> </a:t>
            </a:r>
            <a:r>
              <a:rPr lang="en-US" err="1"/>
              <a:t>auctor</a:t>
            </a:r>
            <a:r>
              <a:rPr lang="en-US"/>
              <a:t> magna. </a:t>
            </a:r>
            <a:r>
              <a:rPr lang="en-US" err="1"/>
              <a:t>Praesent</a:t>
            </a:r>
            <a:r>
              <a:rPr lang="en-US"/>
              <a:t> </a:t>
            </a:r>
            <a:r>
              <a:rPr lang="en-US" err="1"/>
              <a:t>bibendum</a:t>
            </a:r>
            <a:r>
              <a:rPr lang="en-US"/>
              <a:t> dui </a:t>
            </a:r>
            <a:r>
              <a:rPr lang="en-US" err="1"/>
              <a:t>efficitur</a:t>
            </a:r>
            <a:r>
              <a:rPr lang="en-US"/>
              <a:t> </a:t>
            </a:r>
            <a:r>
              <a:rPr lang="en-US" err="1"/>
              <a:t>euismod</a:t>
            </a:r>
            <a:r>
              <a:rPr lang="en-US"/>
              <a:t> </a:t>
            </a:r>
            <a:r>
              <a:rPr lang="en-US" err="1"/>
              <a:t>vestibulum</a:t>
            </a:r>
            <a:r>
              <a:rPr lang="en-US"/>
              <a:t>. </a:t>
            </a:r>
            <a:r>
              <a:rPr lang="en-US" err="1"/>
              <a:t>Quisque</a:t>
            </a:r>
            <a:r>
              <a:rPr lang="en-US"/>
              <a:t> ac </a:t>
            </a:r>
            <a:r>
              <a:rPr lang="en-US" err="1"/>
              <a:t>lectus</a:t>
            </a:r>
            <a:r>
              <a:rPr lang="en-US"/>
              <a:t> </a:t>
            </a:r>
            <a:r>
              <a:rPr lang="en-US" err="1"/>
              <a:t>facilisis</a:t>
            </a:r>
            <a:r>
              <a:rPr lang="en-US"/>
              <a:t>, </a:t>
            </a:r>
            <a:r>
              <a:rPr lang="en-US" err="1"/>
              <a:t>tincidunt</a:t>
            </a:r>
            <a:r>
              <a:rPr lang="en-US"/>
              <a:t> </a:t>
            </a:r>
            <a:r>
              <a:rPr lang="en-US" err="1"/>
              <a:t>metus</a:t>
            </a:r>
            <a:r>
              <a:rPr lang="en-US"/>
              <a:t> </a:t>
            </a:r>
            <a:r>
              <a:rPr lang="en-US" err="1"/>
              <a:t>quis</a:t>
            </a:r>
            <a:r>
              <a:rPr lang="en-US"/>
              <a:t>, </a:t>
            </a:r>
            <a:r>
              <a:rPr lang="en-US" err="1"/>
              <a:t>finibus</a:t>
            </a:r>
            <a:r>
              <a:rPr lang="en-US"/>
              <a:t> diam. </a:t>
            </a:r>
            <a:r>
              <a:rPr lang="en-US" err="1"/>
              <a:t>Pellentesque</a:t>
            </a:r>
            <a:r>
              <a:rPr lang="en-US"/>
              <a:t> </a:t>
            </a:r>
            <a:r>
              <a:rPr lang="en-US" err="1"/>
              <a:t>facilisis</a:t>
            </a:r>
            <a:r>
              <a:rPr lang="en-US"/>
              <a:t> in magna </a:t>
            </a:r>
            <a:r>
              <a:rPr lang="en-US" err="1"/>
              <a:t>quis</a:t>
            </a:r>
            <a:r>
              <a:rPr lang="en-US"/>
              <a:t> </a:t>
            </a:r>
            <a:r>
              <a:rPr lang="en-US" err="1"/>
              <a:t>aliquam</a:t>
            </a:r>
            <a:r>
              <a:rPr lang="en-US"/>
              <a:t>. </a:t>
            </a:r>
            <a:r>
              <a:rPr lang="en-US" err="1"/>
              <a:t>Nunc</a:t>
            </a:r>
            <a:r>
              <a:rPr lang="en-US"/>
              <a:t> et ex </a:t>
            </a:r>
            <a:r>
              <a:rPr lang="en-US" err="1"/>
              <a:t>tortor</a:t>
            </a:r>
            <a:r>
              <a:rPr lang="en-US"/>
              <a:t>.</a:t>
            </a:r>
          </a:p>
        </p:txBody>
      </p:sp>
      <p:sp>
        <p:nvSpPr>
          <p:cNvPr id="12" name="Text Placeholder 3"/>
          <p:cNvSpPr>
            <a:spLocks noGrp="1"/>
          </p:cNvSpPr>
          <p:nvPr>
            <p:ph type="body" sz="half" idx="18" hasCustomPrompt="1"/>
          </p:nvPr>
        </p:nvSpPr>
        <p:spPr>
          <a:xfrm>
            <a:off x="229605" y="1496221"/>
            <a:ext cx="1868446" cy="1854969"/>
          </a:xfrm>
          <a:prstGeom prst="rect">
            <a:avLst/>
          </a:prstGeom>
        </p:spPr>
        <p:txBody>
          <a:bodyPr/>
          <a:lstStyle>
            <a:lvl1pPr marL="0" indent="0">
              <a:lnSpc>
                <a:spcPct val="100000"/>
              </a:lnSpc>
              <a:spcBef>
                <a:spcPts val="300"/>
              </a:spcBef>
              <a:buNone/>
              <a:defRPr sz="900" b="0" i="0">
                <a:solidFill>
                  <a:schemeClr val="tx1"/>
                </a:solidFill>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err="1"/>
              <a:t>Lorem</a:t>
            </a:r>
            <a:r>
              <a:rPr lang="en-US"/>
              <a:t> </a:t>
            </a:r>
            <a:r>
              <a:rPr lang="en-US" err="1"/>
              <a:t>ipsum</a:t>
            </a:r>
            <a:r>
              <a:rPr lang="en-US"/>
              <a:t>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Aliquam</a:t>
            </a:r>
            <a:r>
              <a:rPr lang="en-US"/>
              <a:t> id </a:t>
            </a:r>
            <a:r>
              <a:rPr lang="en-US" err="1"/>
              <a:t>nulla</a:t>
            </a:r>
            <a:r>
              <a:rPr lang="en-US"/>
              <a:t>, </a:t>
            </a:r>
            <a:r>
              <a:rPr lang="en-US" err="1"/>
              <a:t>consequat</a:t>
            </a:r>
            <a:r>
              <a:rPr lang="en-US"/>
              <a:t> mi </a:t>
            </a:r>
            <a:r>
              <a:rPr lang="en-US" err="1"/>
              <a:t>nec</a:t>
            </a:r>
            <a:r>
              <a:rPr lang="en-US"/>
              <a:t>, </a:t>
            </a:r>
            <a:r>
              <a:rPr lang="en-US" err="1"/>
              <a:t>suscipit</a:t>
            </a:r>
            <a:r>
              <a:rPr lang="en-US"/>
              <a:t> </a:t>
            </a:r>
            <a:r>
              <a:rPr lang="en-US" err="1"/>
              <a:t>nunc</a:t>
            </a:r>
            <a:r>
              <a:rPr lang="en-US"/>
              <a:t>. </a:t>
            </a:r>
            <a:r>
              <a:rPr lang="en-US" err="1"/>
              <a:t>Vivamus</a:t>
            </a:r>
            <a:r>
              <a:rPr lang="en-US"/>
              <a:t> in lacus </a:t>
            </a:r>
            <a:r>
              <a:rPr lang="en-US" err="1"/>
              <a:t>accumsan</a:t>
            </a:r>
            <a:r>
              <a:rPr lang="en-US"/>
              <a:t>, tempus ex </a:t>
            </a:r>
            <a:r>
              <a:rPr lang="en-US" err="1"/>
              <a:t>ut</a:t>
            </a:r>
            <a:r>
              <a:rPr lang="en-US"/>
              <a:t>, </a:t>
            </a:r>
            <a:r>
              <a:rPr lang="en-US" err="1"/>
              <a:t>eleifend</a:t>
            </a:r>
            <a:r>
              <a:rPr lang="en-US"/>
              <a:t> </a:t>
            </a:r>
            <a:r>
              <a:rPr lang="en-US" err="1"/>
              <a:t>nunc</a:t>
            </a:r>
            <a:r>
              <a:rPr lang="en-US"/>
              <a:t>. </a:t>
            </a:r>
            <a:r>
              <a:rPr lang="en-US" err="1"/>
              <a:t>Vivamus</a:t>
            </a:r>
            <a:r>
              <a:rPr lang="en-US"/>
              <a:t> </a:t>
            </a:r>
            <a:r>
              <a:rPr lang="en-US" err="1"/>
              <a:t>scelerisque</a:t>
            </a:r>
            <a:r>
              <a:rPr lang="en-US"/>
              <a:t> </a:t>
            </a:r>
            <a:r>
              <a:rPr lang="en-US" err="1"/>
              <a:t>justo</a:t>
            </a:r>
            <a:r>
              <a:rPr lang="en-US"/>
              <a:t> et </a:t>
            </a:r>
            <a:r>
              <a:rPr lang="en-US" err="1"/>
              <a:t>mollis</a:t>
            </a:r>
            <a:r>
              <a:rPr lang="en-US"/>
              <a:t>. </a:t>
            </a:r>
            <a:r>
              <a:rPr lang="en-US" err="1"/>
              <a:t>Sed</a:t>
            </a:r>
            <a:r>
              <a:rPr lang="en-US"/>
              <a:t> </a:t>
            </a:r>
            <a:r>
              <a:rPr lang="en-US" err="1"/>
              <a:t>mollis</a:t>
            </a:r>
            <a:r>
              <a:rPr lang="en-US"/>
              <a:t> </a:t>
            </a:r>
            <a:r>
              <a:rPr lang="en-US" err="1"/>
              <a:t>auctor</a:t>
            </a:r>
            <a:r>
              <a:rPr lang="en-US"/>
              <a:t> magna. </a:t>
            </a:r>
            <a:r>
              <a:rPr lang="en-US" err="1"/>
              <a:t>Praesent</a:t>
            </a:r>
            <a:r>
              <a:rPr lang="en-US"/>
              <a:t> </a:t>
            </a:r>
            <a:r>
              <a:rPr lang="en-US" err="1"/>
              <a:t>bibendum</a:t>
            </a:r>
            <a:r>
              <a:rPr lang="en-US"/>
              <a:t> dui </a:t>
            </a:r>
            <a:r>
              <a:rPr lang="en-US" err="1"/>
              <a:t>efficitur</a:t>
            </a:r>
            <a:r>
              <a:rPr lang="en-US"/>
              <a:t> </a:t>
            </a:r>
            <a:r>
              <a:rPr lang="en-US" err="1"/>
              <a:t>euismod</a:t>
            </a:r>
            <a:r>
              <a:rPr lang="en-US"/>
              <a:t> </a:t>
            </a:r>
            <a:r>
              <a:rPr lang="en-US" err="1"/>
              <a:t>vestibulum</a:t>
            </a:r>
            <a:r>
              <a:rPr lang="en-US"/>
              <a:t>. </a:t>
            </a:r>
            <a:r>
              <a:rPr lang="en-US" err="1"/>
              <a:t>Quisque</a:t>
            </a:r>
            <a:r>
              <a:rPr lang="en-US"/>
              <a:t> ac </a:t>
            </a:r>
            <a:r>
              <a:rPr lang="en-US" err="1"/>
              <a:t>lectus</a:t>
            </a:r>
            <a:r>
              <a:rPr lang="en-US"/>
              <a:t> </a:t>
            </a:r>
            <a:r>
              <a:rPr lang="en-US" err="1"/>
              <a:t>facilisis</a:t>
            </a:r>
            <a:r>
              <a:rPr lang="en-US"/>
              <a:t>, </a:t>
            </a:r>
            <a:r>
              <a:rPr lang="en-US" err="1"/>
              <a:t>tincidunt</a:t>
            </a:r>
            <a:r>
              <a:rPr lang="en-US"/>
              <a:t> </a:t>
            </a:r>
            <a:r>
              <a:rPr lang="en-US" err="1"/>
              <a:t>metus</a:t>
            </a:r>
            <a:r>
              <a:rPr lang="en-US"/>
              <a:t> </a:t>
            </a:r>
            <a:r>
              <a:rPr lang="en-US" err="1"/>
              <a:t>quis</a:t>
            </a:r>
            <a:r>
              <a:rPr lang="en-US"/>
              <a:t>, </a:t>
            </a:r>
            <a:r>
              <a:rPr lang="en-US" err="1"/>
              <a:t>finibus</a:t>
            </a:r>
            <a:r>
              <a:rPr lang="en-US"/>
              <a:t> diam. </a:t>
            </a:r>
            <a:r>
              <a:rPr lang="en-US" err="1"/>
              <a:t>Pellentesque</a:t>
            </a:r>
            <a:r>
              <a:rPr lang="en-US"/>
              <a:t> </a:t>
            </a:r>
            <a:r>
              <a:rPr lang="en-US" err="1"/>
              <a:t>facilisis</a:t>
            </a:r>
            <a:r>
              <a:rPr lang="en-US"/>
              <a:t> in magna </a:t>
            </a:r>
            <a:r>
              <a:rPr lang="en-US" err="1"/>
              <a:t>quis</a:t>
            </a:r>
            <a:r>
              <a:rPr lang="en-US"/>
              <a:t> </a:t>
            </a:r>
            <a:r>
              <a:rPr lang="en-US" err="1"/>
              <a:t>aliquam</a:t>
            </a:r>
            <a:r>
              <a:rPr lang="en-US"/>
              <a:t>. </a:t>
            </a:r>
            <a:r>
              <a:rPr lang="en-US" err="1"/>
              <a:t>Nunc</a:t>
            </a:r>
            <a:r>
              <a:rPr lang="en-US"/>
              <a:t> et ex </a:t>
            </a:r>
            <a:r>
              <a:rPr lang="en-US" err="1"/>
              <a:t>tortor</a:t>
            </a:r>
            <a:r>
              <a:rPr lang="en-US"/>
              <a:t>.</a:t>
            </a:r>
          </a:p>
        </p:txBody>
      </p:sp>
      <p:sp>
        <p:nvSpPr>
          <p:cNvPr id="16" name="Text Placeholder 3"/>
          <p:cNvSpPr>
            <a:spLocks noGrp="1"/>
          </p:cNvSpPr>
          <p:nvPr>
            <p:ph type="body" sz="half" idx="2" hasCustomPrompt="1"/>
          </p:nvPr>
        </p:nvSpPr>
        <p:spPr>
          <a:xfrm>
            <a:off x="229605" y="1222626"/>
            <a:ext cx="1868446" cy="275962"/>
          </a:xfrm>
          <a:prstGeom prst="rect">
            <a:avLst/>
          </a:prstGeom>
        </p:spPr>
        <p:txBody>
          <a:bodyPr/>
          <a:lstStyle>
            <a:lvl1pPr marL="0" indent="0">
              <a:lnSpc>
                <a:spcPts val="1240"/>
              </a:lnSpc>
              <a:buNone/>
              <a:defRPr sz="1000" b="0" i="0">
                <a:solidFill>
                  <a:schemeClr val="tx1"/>
                </a:solidFill>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Subhead copy</a:t>
            </a:r>
          </a:p>
        </p:txBody>
      </p:sp>
      <p:sp>
        <p:nvSpPr>
          <p:cNvPr id="18" name="Text Placeholder 3"/>
          <p:cNvSpPr>
            <a:spLocks noGrp="1"/>
          </p:cNvSpPr>
          <p:nvPr>
            <p:ph type="body" sz="half" idx="13" hasCustomPrompt="1"/>
          </p:nvPr>
        </p:nvSpPr>
        <p:spPr>
          <a:xfrm>
            <a:off x="2219756" y="1222625"/>
            <a:ext cx="1868446" cy="275962"/>
          </a:xfrm>
          <a:prstGeom prst="rect">
            <a:avLst/>
          </a:prstGeom>
        </p:spPr>
        <p:txBody>
          <a:bodyPr/>
          <a:lstStyle>
            <a:lvl1pPr marL="0" indent="0">
              <a:lnSpc>
                <a:spcPts val="1240"/>
              </a:lnSpc>
              <a:buNone/>
              <a:defRPr sz="1000" b="0" i="0">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Subhead copy</a:t>
            </a:r>
          </a:p>
        </p:txBody>
      </p:sp>
      <p:sp>
        <p:nvSpPr>
          <p:cNvPr id="19" name="Text Placeholder 3"/>
          <p:cNvSpPr>
            <a:spLocks noGrp="1"/>
          </p:cNvSpPr>
          <p:nvPr>
            <p:ph type="body" sz="half" idx="14" hasCustomPrompt="1"/>
          </p:nvPr>
        </p:nvSpPr>
        <p:spPr>
          <a:xfrm>
            <a:off x="4212531" y="1222626"/>
            <a:ext cx="1868446" cy="275962"/>
          </a:xfrm>
          <a:prstGeom prst="rect">
            <a:avLst/>
          </a:prstGeom>
        </p:spPr>
        <p:txBody>
          <a:bodyPr/>
          <a:lstStyle>
            <a:lvl1pPr marL="0" indent="0">
              <a:lnSpc>
                <a:spcPts val="1240"/>
              </a:lnSpc>
              <a:buNone/>
              <a:defRPr sz="1000" b="0" i="0">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Subhead copy</a:t>
            </a:r>
          </a:p>
        </p:txBody>
      </p:sp>
      <p:sp>
        <p:nvSpPr>
          <p:cNvPr id="5" name="Slide Number Placeholder 4"/>
          <p:cNvSpPr>
            <a:spLocks noGrp="1"/>
          </p:cNvSpPr>
          <p:nvPr>
            <p:ph type="sldNum" sz="quarter" idx="12"/>
          </p:nvPr>
        </p:nvSpPr>
        <p:spPr/>
        <p:txBody>
          <a:bodyPr/>
          <a:lstStyle/>
          <a:p>
            <a:fld id="{D9DC73DB-37F3-114B-9123-19F674B875C1}" type="slidenum">
              <a:rPr lang="en-US" smtClean="0"/>
              <a:t>‹#›</a:t>
            </a:fld>
            <a:endParaRPr lang="en-US"/>
          </a:p>
        </p:txBody>
      </p:sp>
      <p:sp>
        <p:nvSpPr>
          <p:cNvPr id="6" name="Title 1"/>
          <p:cNvSpPr>
            <a:spLocks noGrp="1"/>
          </p:cNvSpPr>
          <p:nvPr>
            <p:ph type="title" hasCustomPrompt="1"/>
          </p:nvPr>
        </p:nvSpPr>
        <p:spPr>
          <a:xfrm>
            <a:off x="229605" y="307698"/>
            <a:ext cx="6407186" cy="565050"/>
          </a:xfrm>
          <a:prstGeom prst="rect">
            <a:avLst/>
          </a:prstGeom>
        </p:spPr>
        <p:txBody>
          <a:bodyPr/>
          <a:lstStyle>
            <a:lvl1pPr algn="l">
              <a:lnSpc>
                <a:spcPct val="100000"/>
              </a:lnSpc>
              <a:defRPr sz="3000" b="0" i="0">
                <a:solidFill>
                  <a:schemeClr val="tx1"/>
                </a:solidFill>
                <a:latin typeface="Calibri" charset="0"/>
                <a:ea typeface="Calibri" charset="0"/>
                <a:cs typeface="Calibri" charset="0"/>
              </a:defRPr>
            </a:lvl1pPr>
          </a:lstStyle>
          <a:p>
            <a:r>
              <a:rPr lang="en-US"/>
              <a:t>Click to edit title</a:t>
            </a:r>
          </a:p>
        </p:txBody>
      </p:sp>
      <p:sp>
        <p:nvSpPr>
          <p:cNvPr id="21" name="Footer Placeholder 4">
            <a:extLst>
              <a:ext uri="{FF2B5EF4-FFF2-40B4-BE49-F238E27FC236}">
                <a16:creationId xmlns:a16="http://schemas.microsoft.com/office/drawing/2014/main" id="{5070FDAC-4C4B-40AE-84E8-2BE3CF127525}"/>
              </a:ext>
            </a:extLst>
          </p:cNvPr>
          <p:cNvSpPr>
            <a:spLocks noGrp="1"/>
          </p:cNvSpPr>
          <p:nvPr>
            <p:ph type="ftr" sz="quarter" idx="11"/>
          </p:nvPr>
        </p:nvSpPr>
        <p:spPr>
          <a:xfrm>
            <a:off x="2204936" y="4848807"/>
            <a:ext cx="2309914" cy="226713"/>
          </a:xfrm>
        </p:spPr>
        <p:txBody>
          <a:bodyPr/>
          <a:lstStyle>
            <a:lvl1pPr>
              <a:defRPr>
                <a:latin typeface="Calibri" charset="0"/>
                <a:ea typeface="Calibri" charset="0"/>
                <a:cs typeface="Calibri" charset="0"/>
              </a:defRPr>
            </a:lvl1pPr>
          </a:lstStyle>
          <a:p>
            <a:r>
              <a:rPr lang="en-US"/>
              <a:t>For Internal Use Only</a:t>
            </a:r>
          </a:p>
        </p:txBody>
      </p:sp>
      <p:pic>
        <p:nvPicPr>
          <p:cNvPr id="17" name="Picture 16">
            <a:extLst>
              <a:ext uri="{FF2B5EF4-FFF2-40B4-BE49-F238E27FC236}">
                <a16:creationId xmlns:a16="http://schemas.microsoft.com/office/drawing/2014/main" id="{28AF5EC9-F6ED-461B-B2F7-87FCDB280E96}"/>
              </a:ext>
            </a:extLst>
          </p:cNvPr>
          <p:cNvPicPr>
            <a:picLocks noChangeAspect="1"/>
          </p:cNvPicPr>
          <p:nvPr userDrawn="1"/>
        </p:nvPicPr>
        <p:blipFill>
          <a:blip r:embed="rId2"/>
          <a:stretch>
            <a:fillRect/>
          </a:stretch>
        </p:blipFill>
        <p:spPr>
          <a:xfrm>
            <a:off x="274865" y="4845316"/>
            <a:ext cx="666853" cy="182880"/>
          </a:xfrm>
          <a:prstGeom prst="rect">
            <a:avLst/>
          </a:prstGeom>
        </p:spPr>
      </p:pic>
    </p:spTree>
    <p:extLst>
      <p:ext uri="{BB962C8B-B14F-4D97-AF65-F5344CB8AC3E}">
        <p14:creationId xmlns:p14="http://schemas.microsoft.com/office/powerpoint/2010/main" val="778858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9" name="Content Placeholder 2"/>
          <p:cNvSpPr>
            <a:spLocks noGrp="1"/>
          </p:cNvSpPr>
          <p:nvPr>
            <p:ph idx="14" hasCustomPrompt="1"/>
          </p:nvPr>
        </p:nvSpPr>
        <p:spPr>
          <a:xfrm>
            <a:off x="3651241" y="1312846"/>
            <a:ext cx="2899800" cy="1976758"/>
          </a:xfrm>
          <a:prstGeom prst="rect">
            <a:avLst/>
          </a:prstGeom>
        </p:spPr>
        <p:txBody>
          <a:bodyPr/>
          <a:lstStyle>
            <a:lvl1pPr marL="115888" indent="-115888">
              <a:lnSpc>
                <a:spcPct val="100000"/>
              </a:lnSpc>
              <a:spcBef>
                <a:spcPts val="300"/>
              </a:spcBef>
              <a:defRPr sz="1100" b="0" i="0">
                <a:latin typeface="Calibri" charset="0"/>
                <a:ea typeface="Calibri" charset="0"/>
                <a:cs typeface="Calibri" charset="0"/>
              </a:defRPr>
            </a:lvl1pPr>
            <a:lvl2pPr marL="230188" indent="-114300">
              <a:lnSpc>
                <a:spcPct val="100000"/>
              </a:lnSpc>
              <a:spcBef>
                <a:spcPts val="300"/>
              </a:spcBef>
              <a:buFont typeface="Lucida Grande"/>
              <a:buChar char="–"/>
              <a:defRPr sz="1100" b="0" i="0">
                <a:latin typeface="Calibri" charset="0"/>
                <a:ea typeface="Calibri" charset="0"/>
                <a:cs typeface="Calibri" charset="0"/>
              </a:defRPr>
            </a:lvl2pPr>
            <a:lvl3pPr marL="339725" indent="-109538">
              <a:lnSpc>
                <a:spcPct val="100000"/>
              </a:lnSpc>
              <a:spcBef>
                <a:spcPts val="300"/>
              </a:spcBef>
              <a:buFont typeface="Arial"/>
              <a:buChar char="•"/>
              <a:defRPr sz="1100" b="0" i="0">
                <a:latin typeface="Calibri" charset="0"/>
                <a:ea typeface="Calibri" charset="0"/>
                <a:cs typeface="Calibri" charset="0"/>
              </a:defRPr>
            </a:lvl3pPr>
            <a:lvl4pPr marL="455613" indent="-115888">
              <a:lnSpc>
                <a:spcPct val="100000"/>
              </a:lnSpc>
              <a:spcBef>
                <a:spcPts val="300"/>
              </a:spcBef>
              <a:buFont typeface="Arial"/>
              <a:buChar char="•"/>
              <a:defRPr sz="1100" b="0" i="0">
                <a:latin typeface="Calibri" charset="0"/>
                <a:ea typeface="Calibri" charset="0"/>
                <a:cs typeface="Calibri" charset="0"/>
              </a:defRPr>
            </a:lvl4pPr>
            <a:lvl5pPr marL="571500" indent="-115888">
              <a:lnSpc>
                <a:spcPct val="100000"/>
              </a:lnSpc>
              <a:spcBef>
                <a:spcPts val="300"/>
              </a:spcBef>
              <a:buFont typeface="Arial"/>
              <a:buChar char="•"/>
              <a:defRPr sz="1100" b="0" i="0">
                <a:latin typeface="Calibri" charset="0"/>
                <a:ea typeface="Calibri" charset="0"/>
                <a:cs typeface="Calibri" charset="0"/>
              </a:defRPr>
            </a:lvl5pPr>
          </a:lstStyle>
          <a:p>
            <a:pPr lvl="0"/>
            <a:r>
              <a:rPr lang="en-US"/>
              <a:t>Click to edit text </a:t>
            </a:r>
          </a:p>
          <a:p>
            <a:pPr lvl="1"/>
            <a:r>
              <a:rPr lang="en-US"/>
              <a:t>Second level</a:t>
            </a:r>
          </a:p>
          <a:p>
            <a:pPr lvl="2"/>
            <a:r>
              <a:rPr lang="en-US"/>
              <a:t>Third level</a:t>
            </a:r>
          </a:p>
          <a:p>
            <a:pPr lvl="3"/>
            <a:r>
              <a:rPr lang="en-US"/>
              <a:t>Fourth level</a:t>
            </a:r>
          </a:p>
          <a:p>
            <a:pPr lvl="4"/>
            <a:r>
              <a:rPr lang="en-US"/>
              <a:t>Fifth level</a:t>
            </a:r>
          </a:p>
        </p:txBody>
      </p:sp>
      <p:sp>
        <p:nvSpPr>
          <p:cNvPr id="10" name="Text Placeholder 3"/>
          <p:cNvSpPr>
            <a:spLocks noGrp="1"/>
          </p:cNvSpPr>
          <p:nvPr>
            <p:ph type="body" sz="half" idx="18" hasCustomPrompt="1"/>
          </p:nvPr>
        </p:nvSpPr>
        <p:spPr>
          <a:xfrm>
            <a:off x="229603" y="1378857"/>
            <a:ext cx="3421637" cy="1910746"/>
          </a:xfrm>
          <a:prstGeom prst="rect">
            <a:avLst/>
          </a:prstGeom>
        </p:spPr>
        <p:txBody>
          <a:bodyPr/>
          <a:lstStyle>
            <a:lvl1pPr marL="0" indent="0">
              <a:lnSpc>
                <a:spcPct val="100000"/>
              </a:lnSpc>
              <a:spcBef>
                <a:spcPts val="300"/>
              </a:spcBef>
              <a:buNone/>
              <a:defRPr sz="1100" b="0" i="0">
                <a:solidFill>
                  <a:schemeClr val="tx1"/>
                </a:solidFill>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err="1"/>
              <a:t>Cras</a:t>
            </a:r>
            <a:r>
              <a:rPr lang="en-US"/>
              <a:t> </a:t>
            </a:r>
            <a:r>
              <a:rPr lang="en-US" err="1"/>
              <a:t>eleifend</a:t>
            </a:r>
            <a:r>
              <a:rPr lang="en-US"/>
              <a:t> </a:t>
            </a:r>
            <a:r>
              <a:rPr lang="en-US" err="1"/>
              <a:t>euismod</a:t>
            </a:r>
            <a:r>
              <a:rPr lang="en-US"/>
              <a:t> </a:t>
            </a:r>
            <a:r>
              <a:rPr lang="en-US" err="1"/>
              <a:t>velit</a:t>
            </a:r>
            <a:r>
              <a:rPr lang="en-US"/>
              <a:t>, sit </a:t>
            </a:r>
            <a:r>
              <a:rPr lang="en-US" err="1"/>
              <a:t>amet</a:t>
            </a:r>
            <a:r>
              <a:rPr lang="en-US"/>
              <a:t> </a:t>
            </a:r>
            <a:r>
              <a:rPr lang="en-US" err="1"/>
              <a:t>vestibulum</a:t>
            </a:r>
            <a:r>
              <a:rPr lang="en-US"/>
              <a:t> </a:t>
            </a:r>
            <a:r>
              <a:rPr lang="en-US" err="1"/>
              <a:t>velit</a:t>
            </a:r>
            <a:r>
              <a:rPr lang="en-US"/>
              <a:t> </a:t>
            </a:r>
            <a:r>
              <a:rPr lang="en-US" err="1"/>
              <a:t>laoreet</a:t>
            </a:r>
            <a:r>
              <a:rPr lang="en-US"/>
              <a:t> sit </a:t>
            </a:r>
            <a:r>
              <a:rPr lang="en-US" err="1"/>
              <a:t>amet</a:t>
            </a:r>
            <a:r>
              <a:rPr lang="en-US"/>
              <a:t>. </a:t>
            </a:r>
            <a:r>
              <a:rPr lang="en-US" err="1"/>
              <a:t>Phasellus</a:t>
            </a:r>
            <a:r>
              <a:rPr lang="en-US"/>
              <a:t> </a:t>
            </a:r>
            <a:r>
              <a:rPr lang="en-US" err="1"/>
              <a:t>eget</a:t>
            </a:r>
            <a:r>
              <a:rPr lang="en-US"/>
              <a:t> </a:t>
            </a:r>
            <a:r>
              <a:rPr lang="en-US" err="1"/>
              <a:t>libero</a:t>
            </a:r>
            <a:r>
              <a:rPr lang="en-US"/>
              <a:t> id </a:t>
            </a:r>
            <a:r>
              <a:rPr lang="en-US" err="1"/>
              <a:t>diam</a:t>
            </a:r>
            <a:r>
              <a:rPr lang="en-US"/>
              <a:t> </a:t>
            </a:r>
            <a:r>
              <a:rPr lang="en-US" err="1"/>
              <a:t>varius</a:t>
            </a:r>
            <a:r>
              <a:rPr lang="en-US"/>
              <a:t> </a:t>
            </a:r>
            <a:r>
              <a:rPr lang="en-US" err="1"/>
              <a:t>ornare</a:t>
            </a:r>
            <a:r>
              <a:rPr lang="en-US"/>
              <a:t>. Maecenas </a:t>
            </a:r>
            <a:r>
              <a:rPr lang="en-US" err="1"/>
              <a:t>eleifend</a:t>
            </a:r>
            <a:r>
              <a:rPr lang="en-US"/>
              <a:t> </a:t>
            </a:r>
            <a:r>
              <a:rPr lang="en-US" err="1"/>
              <a:t>nunc</a:t>
            </a:r>
            <a:r>
              <a:rPr lang="en-US"/>
              <a:t> </a:t>
            </a:r>
            <a:r>
              <a:rPr lang="en-US" err="1"/>
              <a:t>enim</a:t>
            </a:r>
            <a:r>
              <a:rPr lang="en-US"/>
              <a:t>. In </a:t>
            </a:r>
            <a:r>
              <a:rPr lang="en-US" err="1"/>
              <a:t>blandit</a:t>
            </a:r>
            <a:r>
              <a:rPr lang="en-US"/>
              <a:t> </a:t>
            </a:r>
            <a:r>
              <a:rPr lang="en-US" err="1"/>
              <a:t>egestas</a:t>
            </a:r>
            <a:r>
              <a:rPr lang="en-US"/>
              <a:t> </a:t>
            </a:r>
            <a:r>
              <a:rPr lang="en-US" err="1"/>
              <a:t>odio</a:t>
            </a:r>
            <a:r>
              <a:rPr lang="en-US"/>
              <a:t>, </a:t>
            </a:r>
            <a:r>
              <a:rPr lang="en-US" err="1"/>
              <a:t>sed</a:t>
            </a:r>
            <a:r>
              <a:rPr lang="en-US"/>
              <a:t> </a:t>
            </a:r>
            <a:r>
              <a:rPr lang="en-US" err="1"/>
              <a:t>auctor</a:t>
            </a:r>
            <a:r>
              <a:rPr lang="en-US"/>
              <a:t> </a:t>
            </a:r>
            <a:r>
              <a:rPr lang="en-US" err="1"/>
              <a:t>orci</a:t>
            </a:r>
            <a:r>
              <a:rPr lang="en-US"/>
              <a:t>. Integer quam </a:t>
            </a:r>
            <a:r>
              <a:rPr lang="en-US" err="1"/>
              <a:t>augue</a:t>
            </a:r>
            <a:r>
              <a:rPr lang="en-US"/>
              <a:t>, </a:t>
            </a:r>
            <a:r>
              <a:rPr lang="en-US" err="1"/>
              <a:t>pharetra</a:t>
            </a:r>
            <a:r>
              <a:rPr lang="en-US"/>
              <a:t> at </a:t>
            </a:r>
            <a:r>
              <a:rPr lang="en-US" err="1"/>
              <a:t>felis</a:t>
            </a:r>
            <a:r>
              <a:rPr lang="en-US"/>
              <a:t> ac, </a:t>
            </a:r>
            <a:r>
              <a:rPr lang="en-US" err="1"/>
              <a:t>interdum</a:t>
            </a:r>
            <a:r>
              <a:rPr lang="en-US"/>
              <a:t> dictum </a:t>
            </a:r>
            <a:r>
              <a:rPr lang="en-US" err="1"/>
              <a:t>turpis</a:t>
            </a:r>
            <a:r>
              <a:rPr lang="en-US"/>
              <a:t>. </a:t>
            </a:r>
            <a:r>
              <a:rPr lang="en-US" err="1"/>
              <a:t>Nulla</a:t>
            </a:r>
            <a:r>
              <a:rPr lang="en-US"/>
              <a:t> </a:t>
            </a:r>
            <a:r>
              <a:rPr lang="en-US" err="1"/>
              <a:t>rhoncus</a:t>
            </a:r>
            <a:r>
              <a:rPr lang="en-US"/>
              <a:t> </a:t>
            </a:r>
            <a:r>
              <a:rPr lang="en-US" err="1"/>
              <a:t>luctus</a:t>
            </a:r>
            <a:r>
              <a:rPr lang="en-US"/>
              <a:t> </a:t>
            </a:r>
            <a:r>
              <a:rPr lang="en-US" err="1"/>
              <a:t>porta</a:t>
            </a:r>
            <a:r>
              <a:rPr lang="en-US"/>
              <a:t>. </a:t>
            </a:r>
            <a:r>
              <a:rPr lang="en-US" err="1"/>
              <a:t>Nullam</a:t>
            </a:r>
            <a:r>
              <a:rPr lang="en-US"/>
              <a:t> </a:t>
            </a:r>
            <a:r>
              <a:rPr lang="en-US" err="1"/>
              <a:t>tristique</a:t>
            </a:r>
            <a:r>
              <a:rPr lang="en-US"/>
              <a:t> </a:t>
            </a:r>
            <a:r>
              <a:rPr lang="en-US" err="1"/>
              <a:t>lacinia</a:t>
            </a:r>
            <a:r>
              <a:rPr lang="en-US"/>
              <a:t> </a:t>
            </a:r>
            <a:r>
              <a:rPr lang="en-US" err="1"/>
              <a:t>elit</a:t>
            </a:r>
            <a:r>
              <a:rPr lang="en-US"/>
              <a:t> non </a:t>
            </a:r>
            <a:r>
              <a:rPr lang="en-US" err="1"/>
              <a:t>ullamcorper</a:t>
            </a:r>
            <a:r>
              <a:rPr lang="en-US"/>
              <a:t>. </a:t>
            </a:r>
            <a:r>
              <a:rPr lang="en-US" err="1"/>
              <a:t>Aenean</a:t>
            </a:r>
            <a:r>
              <a:rPr lang="en-US"/>
              <a:t> tempus </a:t>
            </a:r>
            <a:r>
              <a:rPr lang="en-US" err="1"/>
              <a:t>tellus</a:t>
            </a:r>
            <a:r>
              <a:rPr lang="en-US"/>
              <a:t> at </a:t>
            </a:r>
            <a:r>
              <a:rPr lang="en-US" err="1"/>
              <a:t>dapibus</a:t>
            </a:r>
            <a:r>
              <a:rPr lang="en-US"/>
              <a:t> </a:t>
            </a:r>
            <a:r>
              <a:rPr lang="en-US" err="1"/>
              <a:t>mattis</a:t>
            </a:r>
            <a:r>
              <a:rPr lang="en-US"/>
              <a:t>.</a:t>
            </a:r>
          </a:p>
        </p:txBody>
      </p:sp>
      <p:sp>
        <p:nvSpPr>
          <p:cNvPr id="7" name="Slide Number Placeholder 6"/>
          <p:cNvSpPr>
            <a:spLocks noGrp="1"/>
          </p:cNvSpPr>
          <p:nvPr>
            <p:ph type="sldNum" sz="quarter" idx="12"/>
          </p:nvPr>
        </p:nvSpPr>
        <p:spPr/>
        <p:txBody>
          <a:bodyPr/>
          <a:lstStyle/>
          <a:p>
            <a:fld id="{D9DC73DB-37F3-114B-9123-19F674B875C1}" type="slidenum">
              <a:rPr lang="en-US" smtClean="0"/>
              <a:t>‹#›</a:t>
            </a:fld>
            <a:endParaRPr lang="en-US"/>
          </a:p>
        </p:txBody>
      </p:sp>
      <p:sp>
        <p:nvSpPr>
          <p:cNvPr id="8" name="Title 1"/>
          <p:cNvSpPr>
            <a:spLocks noGrp="1"/>
          </p:cNvSpPr>
          <p:nvPr>
            <p:ph type="title" hasCustomPrompt="1"/>
          </p:nvPr>
        </p:nvSpPr>
        <p:spPr>
          <a:xfrm>
            <a:off x="229605" y="307698"/>
            <a:ext cx="6407186" cy="565050"/>
          </a:xfrm>
          <a:prstGeom prst="rect">
            <a:avLst/>
          </a:prstGeom>
        </p:spPr>
        <p:txBody>
          <a:bodyPr/>
          <a:lstStyle>
            <a:lvl1pPr algn="l">
              <a:lnSpc>
                <a:spcPct val="100000"/>
              </a:lnSpc>
              <a:defRPr sz="3000" b="0" i="0">
                <a:latin typeface="Calibri" charset="0"/>
                <a:ea typeface="Calibri" charset="0"/>
                <a:cs typeface="Calibri" charset="0"/>
              </a:defRPr>
            </a:lvl1pPr>
          </a:lstStyle>
          <a:p>
            <a:r>
              <a:rPr lang="en-US"/>
              <a:t>Click to edit title</a:t>
            </a:r>
          </a:p>
        </p:txBody>
      </p:sp>
      <p:cxnSp>
        <p:nvCxnSpPr>
          <p:cNvPr id="13" name="Straight Connector 12"/>
          <p:cNvCxnSpPr/>
          <p:nvPr userDrawn="1"/>
        </p:nvCxnSpPr>
        <p:spPr>
          <a:xfrm>
            <a:off x="287259" y="1076150"/>
            <a:ext cx="6263782" cy="0"/>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Footer Placeholder 4">
            <a:extLst>
              <a:ext uri="{FF2B5EF4-FFF2-40B4-BE49-F238E27FC236}">
                <a16:creationId xmlns:a16="http://schemas.microsoft.com/office/drawing/2014/main" id="{68034CA5-4865-4867-A78B-1FC431E4CF77}"/>
              </a:ext>
            </a:extLst>
          </p:cNvPr>
          <p:cNvSpPr>
            <a:spLocks noGrp="1"/>
          </p:cNvSpPr>
          <p:nvPr>
            <p:ph type="ftr" sz="quarter" idx="11"/>
          </p:nvPr>
        </p:nvSpPr>
        <p:spPr>
          <a:xfrm>
            <a:off x="2204936" y="4848807"/>
            <a:ext cx="2309914" cy="226713"/>
          </a:xfrm>
        </p:spPr>
        <p:txBody>
          <a:bodyPr/>
          <a:lstStyle>
            <a:lvl1pPr>
              <a:defRPr>
                <a:latin typeface="Calibri" charset="0"/>
                <a:ea typeface="Calibri" charset="0"/>
                <a:cs typeface="Calibri" charset="0"/>
              </a:defRPr>
            </a:lvl1pPr>
          </a:lstStyle>
          <a:p>
            <a:r>
              <a:rPr lang="en-US"/>
              <a:t>For Internal Use Only</a:t>
            </a:r>
          </a:p>
        </p:txBody>
      </p:sp>
      <p:pic>
        <p:nvPicPr>
          <p:cNvPr id="15" name="Picture 14">
            <a:extLst>
              <a:ext uri="{FF2B5EF4-FFF2-40B4-BE49-F238E27FC236}">
                <a16:creationId xmlns:a16="http://schemas.microsoft.com/office/drawing/2014/main" id="{3A981E9D-3290-4FBB-9B48-964C866AFB45}"/>
              </a:ext>
            </a:extLst>
          </p:cNvPr>
          <p:cNvPicPr>
            <a:picLocks noChangeAspect="1"/>
          </p:cNvPicPr>
          <p:nvPr userDrawn="1"/>
        </p:nvPicPr>
        <p:blipFill>
          <a:blip r:embed="rId2"/>
          <a:stretch>
            <a:fillRect/>
          </a:stretch>
        </p:blipFill>
        <p:spPr>
          <a:xfrm>
            <a:off x="274865" y="4845316"/>
            <a:ext cx="666853" cy="182880"/>
          </a:xfrm>
          <a:prstGeom prst="rect">
            <a:avLst/>
          </a:prstGeom>
        </p:spPr>
      </p:pic>
    </p:spTree>
    <p:extLst>
      <p:ext uri="{BB962C8B-B14F-4D97-AF65-F5344CB8AC3E}">
        <p14:creationId xmlns:p14="http://schemas.microsoft.com/office/powerpoint/2010/main" val="169093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3 Columns">
    <p:spTree>
      <p:nvGrpSpPr>
        <p:cNvPr id="1" name=""/>
        <p:cNvGrpSpPr/>
        <p:nvPr/>
      </p:nvGrpSpPr>
      <p:grpSpPr>
        <a:xfrm>
          <a:off x="0" y="0"/>
          <a:ext cx="0" cy="0"/>
          <a:chOff x="0" y="0"/>
          <a:chExt cx="0" cy="0"/>
        </a:xfrm>
      </p:grpSpPr>
      <p:sp>
        <p:nvSpPr>
          <p:cNvPr id="10" name="Text Placeholder 3"/>
          <p:cNvSpPr>
            <a:spLocks noGrp="1"/>
          </p:cNvSpPr>
          <p:nvPr>
            <p:ph type="body" sz="half" idx="18" hasCustomPrompt="1"/>
          </p:nvPr>
        </p:nvSpPr>
        <p:spPr>
          <a:xfrm>
            <a:off x="229605" y="1496221"/>
            <a:ext cx="1868446" cy="1731839"/>
          </a:xfrm>
          <a:prstGeom prst="rect">
            <a:avLst/>
          </a:prstGeom>
        </p:spPr>
        <p:txBody>
          <a:bodyPr/>
          <a:lstStyle>
            <a:lvl1pPr marL="0" indent="0">
              <a:lnSpc>
                <a:spcPts val="1240"/>
              </a:lnSpc>
              <a:buNone/>
              <a:defRPr sz="900" b="0" i="0">
                <a:solidFill>
                  <a:schemeClr val="tx1"/>
                </a:solidFill>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err="1"/>
              <a:t>Lorem</a:t>
            </a:r>
            <a:r>
              <a:rPr lang="en-US"/>
              <a:t> </a:t>
            </a:r>
            <a:r>
              <a:rPr lang="en-US" err="1"/>
              <a:t>ipsum</a:t>
            </a:r>
            <a:r>
              <a:rPr lang="en-US"/>
              <a:t>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Aliquam</a:t>
            </a:r>
            <a:r>
              <a:rPr lang="en-US"/>
              <a:t> id </a:t>
            </a:r>
            <a:r>
              <a:rPr lang="en-US" err="1"/>
              <a:t>nulla</a:t>
            </a:r>
            <a:r>
              <a:rPr lang="en-US"/>
              <a:t>, </a:t>
            </a:r>
            <a:r>
              <a:rPr lang="en-US" err="1"/>
              <a:t>consequat</a:t>
            </a:r>
            <a:r>
              <a:rPr lang="en-US"/>
              <a:t> mi </a:t>
            </a:r>
            <a:r>
              <a:rPr lang="en-US" err="1"/>
              <a:t>nec</a:t>
            </a:r>
            <a:r>
              <a:rPr lang="en-US"/>
              <a:t>, </a:t>
            </a:r>
            <a:r>
              <a:rPr lang="en-US" err="1"/>
              <a:t>suscipit</a:t>
            </a:r>
            <a:r>
              <a:rPr lang="en-US"/>
              <a:t> </a:t>
            </a:r>
            <a:r>
              <a:rPr lang="en-US" err="1"/>
              <a:t>nunc</a:t>
            </a:r>
            <a:r>
              <a:rPr lang="en-US"/>
              <a:t>. </a:t>
            </a:r>
            <a:r>
              <a:rPr lang="en-US" err="1"/>
              <a:t>Vivamus</a:t>
            </a:r>
            <a:r>
              <a:rPr lang="en-US"/>
              <a:t> in lacus </a:t>
            </a:r>
            <a:r>
              <a:rPr lang="en-US" err="1"/>
              <a:t>accumsan</a:t>
            </a:r>
            <a:r>
              <a:rPr lang="en-US"/>
              <a:t>, tempus ex </a:t>
            </a:r>
            <a:r>
              <a:rPr lang="en-US" err="1"/>
              <a:t>ut</a:t>
            </a:r>
            <a:r>
              <a:rPr lang="en-US"/>
              <a:t>, </a:t>
            </a:r>
            <a:r>
              <a:rPr lang="en-US" err="1"/>
              <a:t>eleifend</a:t>
            </a:r>
            <a:r>
              <a:rPr lang="en-US"/>
              <a:t> </a:t>
            </a:r>
            <a:r>
              <a:rPr lang="en-US" err="1"/>
              <a:t>nunc</a:t>
            </a:r>
            <a:r>
              <a:rPr lang="en-US"/>
              <a:t>. </a:t>
            </a:r>
            <a:r>
              <a:rPr lang="en-US" err="1"/>
              <a:t>Vivamus</a:t>
            </a:r>
            <a:r>
              <a:rPr lang="en-US"/>
              <a:t> </a:t>
            </a:r>
            <a:r>
              <a:rPr lang="en-US" err="1"/>
              <a:t>scelerisque</a:t>
            </a:r>
            <a:r>
              <a:rPr lang="en-US"/>
              <a:t> </a:t>
            </a:r>
            <a:r>
              <a:rPr lang="en-US" err="1"/>
              <a:t>justo</a:t>
            </a:r>
            <a:r>
              <a:rPr lang="en-US"/>
              <a:t> et </a:t>
            </a:r>
            <a:r>
              <a:rPr lang="en-US" err="1"/>
              <a:t>mollis</a:t>
            </a:r>
            <a:r>
              <a:rPr lang="en-US"/>
              <a:t>. </a:t>
            </a:r>
            <a:r>
              <a:rPr lang="en-US" err="1"/>
              <a:t>Sed</a:t>
            </a:r>
            <a:r>
              <a:rPr lang="en-US"/>
              <a:t> </a:t>
            </a:r>
            <a:r>
              <a:rPr lang="en-US" err="1"/>
              <a:t>mollis</a:t>
            </a:r>
            <a:r>
              <a:rPr lang="en-US"/>
              <a:t> </a:t>
            </a:r>
            <a:r>
              <a:rPr lang="en-US" err="1"/>
              <a:t>auctor</a:t>
            </a:r>
            <a:r>
              <a:rPr lang="en-US"/>
              <a:t> magna. </a:t>
            </a:r>
            <a:r>
              <a:rPr lang="en-US" err="1"/>
              <a:t>Praesent</a:t>
            </a:r>
            <a:r>
              <a:rPr lang="en-US"/>
              <a:t> </a:t>
            </a:r>
            <a:r>
              <a:rPr lang="en-US" err="1"/>
              <a:t>bibendum</a:t>
            </a:r>
            <a:r>
              <a:rPr lang="en-US"/>
              <a:t> dui </a:t>
            </a:r>
            <a:r>
              <a:rPr lang="en-US" err="1"/>
              <a:t>efficitur</a:t>
            </a:r>
            <a:r>
              <a:rPr lang="en-US"/>
              <a:t> </a:t>
            </a:r>
            <a:r>
              <a:rPr lang="en-US" err="1"/>
              <a:t>euismod</a:t>
            </a:r>
            <a:r>
              <a:rPr lang="en-US"/>
              <a:t> </a:t>
            </a:r>
            <a:r>
              <a:rPr lang="en-US" err="1"/>
              <a:t>vestibulum</a:t>
            </a:r>
            <a:r>
              <a:rPr lang="en-US"/>
              <a:t>. </a:t>
            </a:r>
            <a:r>
              <a:rPr lang="en-US" err="1"/>
              <a:t>Quisque</a:t>
            </a:r>
            <a:r>
              <a:rPr lang="en-US"/>
              <a:t> ac </a:t>
            </a:r>
            <a:r>
              <a:rPr lang="en-US" err="1"/>
              <a:t>lectus</a:t>
            </a:r>
            <a:r>
              <a:rPr lang="en-US"/>
              <a:t> </a:t>
            </a:r>
            <a:r>
              <a:rPr lang="en-US" err="1"/>
              <a:t>facilisis</a:t>
            </a:r>
            <a:r>
              <a:rPr lang="en-US"/>
              <a:t>, </a:t>
            </a:r>
            <a:r>
              <a:rPr lang="en-US" err="1"/>
              <a:t>tincidunt</a:t>
            </a:r>
            <a:r>
              <a:rPr lang="en-US"/>
              <a:t> </a:t>
            </a:r>
            <a:r>
              <a:rPr lang="en-US" err="1"/>
              <a:t>metus</a:t>
            </a:r>
            <a:r>
              <a:rPr lang="en-US"/>
              <a:t> </a:t>
            </a:r>
            <a:r>
              <a:rPr lang="en-US" err="1"/>
              <a:t>quis</a:t>
            </a:r>
            <a:r>
              <a:rPr lang="en-US"/>
              <a:t>, </a:t>
            </a:r>
            <a:r>
              <a:rPr lang="en-US" err="1"/>
              <a:t>finibus</a:t>
            </a:r>
            <a:r>
              <a:rPr lang="en-US"/>
              <a:t> diam. </a:t>
            </a:r>
            <a:r>
              <a:rPr lang="en-US" err="1"/>
              <a:t>Pellentesque</a:t>
            </a:r>
            <a:r>
              <a:rPr lang="en-US"/>
              <a:t> </a:t>
            </a:r>
            <a:r>
              <a:rPr lang="en-US" err="1"/>
              <a:t>facilisis</a:t>
            </a:r>
            <a:r>
              <a:rPr lang="en-US"/>
              <a:t> in magna </a:t>
            </a:r>
            <a:r>
              <a:rPr lang="en-US" err="1"/>
              <a:t>quis</a:t>
            </a:r>
            <a:r>
              <a:rPr lang="en-US"/>
              <a:t> </a:t>
            </a:r>
            <a:r>
              <a:rPr lang="en-US" err="1"/>
              <a:t>aliquam</a:t>
            </a:r>
            <a:r>
              <a:rPr lang="en-US"/>
              <a:t>. </a:t>
            </a:r>
            <a:r>
              <a:rPr lang="en-US" err="1"/>
              <a:t>Nunc</a:t>
            </a:r>
            <a:r>
              <a:rPr lang="en-US"/>
              <a:t> et ex </a:t>
            </a:r>
            <a:r>
              <a:rPr lang="en-US" err="1"/>
              <a:t>tortor</a:t>
            </a:r>
            <a:r>
              <a:rPr lang="en-US"/>
              <a:t>.</a:t>
            </a:r>
          </a:p>
        </p:txBody>
      </p:sp>
      <p:sp>
        <p:nvSpPr>
          <p:cNvPr id="16" name="Text Placeholder 3"/>
          <p:cNvSpPr>
            <a:spLocks noGrp="1"/>
          </p:cNvSpPr>
          <p:nvPr>
            <p:ph type="body" sz="half" idx="2" hasCustomPrompt="1"/>
          </p:nvPr>
        </p:nvSpPr>
        <p:spPr>
          <a:xfrm>
            <a:off x="229605" y="1222626"/>
            <a:ext cx="1868446" cy="275962"/>
          </a:xfrm>
          <a:prstGeom prst="rect">
            <a:avLst/>
          </a:prstGeom>
        </p:spPr>
        <p:txBody>
          <a:bodyPr/>
          <a:lstStyle>
            <a:lvl1pPr marL="0" indent="0">
              <a:lnSpc>
                <a:spcPts val="1240"/>
              </a:lnSpc>
              <a:buNone/>
              <a:defRPr sz="1000" b="0" i="0">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Subhead copy</a:t>
            </a:r>
          </a:p>
        </p:txBody>
      </p:sp>
      <p:sp>
        <p:nvSpPr>
          <p:cNvPr id="5" name="Slide Number Placeholder 4"/>
          <p:cNvSpPr>
            <a:spLocks noGrp="1"/>
          </p:cNvSpPr>
          <p:nvPr>
            <p:ph type="sldNum" sz="quarter" idx="12"/>
          </p:nvPr>
        </p:nvSpPr>
        <p:spPr/>
        <p:txBody>
          <a:bodyPr/>
          <a:lstStyle/>
          <a:p>
            <a:fld id="{D9DC73DB-37F3-114B-9123-19F674B875C1}" type="slidenum">
              <a:rPr lang="en-US" smtClean="0"/>
              <a:t>‹#›</a:t>
            </a:fld>
            <a:endParaRPr lang="en-US"/>
          </a:p>
        </p:txBody>
      </p:sp>
      <p:sp>
        <p:nvSpPr>
          <p:cNvPr id="6" name="Title 1"/>
          <p:cNvSpPr>
            <a:spLocks noGrp="1"/>
          </p:cNvSpPr>
          <p:nvPr>
            <p:ph type="title" hasCustomPrompt="1"/>
          </p:nvPr>
        </p:nvSpPr>
        <p:spPr>
          <a:xfrm>
            <a:off x="229605" y="307698"/>
            <a:ext cx="6407186" cy="565050"/>
          </a:xfrm>
          <a:prstGeom prst="rect">
            <a:avLst/>
          </a:prstGeom>
        </p:spPr>
        <p:txBody>
          <a:bodyPr/>
          <a:lstStyle>
            <a:lvl1pPr algn="l">
              <a:lnSpc>
                <a:spcPct val="100000"/>
              </a:lnSpc>
              <a:defRPr sz="3000" b="0" i="0">
                <a:latin typeface="Calibri" charset="0"/>
                <a:ea typeface="Calibri" charset="0"/>
                <a:cs typeface="Calibri" charset="0"/>
              </a:defRPr>
            </a:lvl1pPr>
          </a:lstStyle>
          <a:p>
            <a:r>
              <a:rPr lang="en-US"/>
              <a:t>Click to edit title</a:t>
            </a:r>
          </a:p>
        </p:txBody>
      </p:sp>
      <p:sp>
        <p:nvSpPr>
          <p:cNvPr id="12" name="Content Placeholder 2"/>
          <p:cNvSpPr>
            <a:spLocks noGrp="1"/>
          </p:cNvSpPr>
          <p:nvPr>
            <p:ph idx="13" hasCustomPrompt="1"/>
          </p:nvPr>
        </p:nvSpPr>
        <p:spPr>
          <a:xfrm>
            <a:off x="2286875" y="1222626"/>
            <a:ext cx="4349917" cy="2626432"/>
          </a:xfrm>
          <a:prstGeom prst="rect">
            <a:avLst/>
          </a:prstGeom>
        </p:spPr>
        <p:txBody>
          <a:bodyPr/>
          <a:lstStyle>
            <a:lvl1pPr marL="0" indent="0">
              <a:lnSpc>
                <a:spcPts val="1380"/>
              </a:lnSpc>
              <a:buNone/>
              <a:defRPr sz="900" b="1" i="0">
                <a:latin typeface="Calibri" charset="0"/>
                <a:ea typeface="Calibri" charset="0"/>
                <a:cs typeface="Calibri" charset="0"/>
              </a:defRPr>
            </a:lvl1pPr>
            <a:lvl2pPr marL="458788" indent="-230188">
              <a:lnSpc>
                <a:spcPts val="1980"/>
              </a:lnSpc>
              <a:buFont typeface="Arial"/>
              <a:buChar char="•"/>
              <a:defRPr sz="1400" b="0" i="0">
                <a:latin typeface="Larsseit Medium"/>
                <a:cs typeface="Larsseit Medium"/>
              </a:defRPr>
            </a:lvl2pPr>
            <a:lvl3pPr marL="687388" indent="-228600">
              <a:lnSpc>
                <a:spcPts val="1980"/>
              </a:lnSpc>
              <a:buFont typeface="Arial"/>
              <a:buChar char="•"/>
              <a:defRPr sz="1400" b="0" i="0">
                <a:latin typeface="Larsseit Medium"/>
                <a:cs typeface="Larsseit Medium"/>
              </a:defRPr>
            </a:lvl3pPr>
            <a:lvl4pPr marL="911225" indent="-223838">
              <a:lnSpc>
                <a:spcPts val="1980"/>
              </a:lnSpc>
              <a:buFont typeface="Arial"/>
              <a:buChar char="•"/>
              <a:defRPr sz="1400" b="0" i="0">
                <a:latin typeface="Larsseit Medium"/>
                <a:cs typeface="Larsseit Medium"/>
              </a:defRPr>
            </a:lvl4pPr>
            <a:lvl5pPr marL="1141413" indent="-230188">
              <a:lnSpc>
                <a:spcPts val="1980"/>
              </a:lnSpc>
              <a:buFont typeface="Arial"/>
              <a:buChar char="•"/>
              <a:defRPr sz="1400" b="0" i="0">
                <a:latin typeface="Larsseit Medium"/>
                <a:cs typeface="Larsseit Medium"/>
              </a:defRPr>
            </a:lvl5pPr>
          </a:lstStyle>
          <a:p>
            <a:pPr lvl="0"/>
            <a:r>
              <a:rPr lang="en-US"/>
              <a:t>Chart</a:t>
            </a:r>
          </a:p>
        </p:txBody>
      </p:sp>
      <p:sp>
        <p:nvSpPr>
          <p:cNvPr id="9" name="Footer Placeholder 4">
            <a:extLst>
              <a:ext uri="{FF2B5EF4-FFF2-40B4-BE49-F238E27FC236}">
                <a16:creationId xmlns:a16="http://schemas.microsoft.com/office/drawing/2014/main" id="{F3EF89CF-A79A-40B4-870F-1B37CCA60A2A}"/>
              </a:ext>
            </a:extLst>
          </p:cNvPr>
          <p:cNvSpPr>
            <a:spLocks noGrp="1"/>
          </p:cNvSpPr>
          <p:nvPr>
            <p:ph type="ftr" sz="quarter" idx="11"/>
          </p:nvPr>
        </p:nvSpPr>
        <p:spPr>
          <a:xfrm>
            <a:off x="2204936" y="4848807"/>
            <a:ext cx="2309914" cy="226713"/>
          </a:xfrm>
        </p:spPr>
        <p:txBody>
          <a:bodyPr/>
          <a:lstStyle>
            <a:lvl1pPr>
              <a:defRPr>
                <a:latin typeface="Calibri" charset="0"/>
                <a:ea typeface="Calibri" charset="0"/>
                <a:cs typeface="Calibri" charset="0"/>
              </a:defRPr>
            </a:lvl1pPr>
          </a:lstStyle>
          <a:p>
            <a:r>
              <a:rPr lang="en-US"/>
              <a:t>For Internal Use Only</a:t>
            </a:r>
          </a:p>
        </p:txBody>
      </p:sp>
      <p:pic>
        <p:nvPicPr>
          <p:cNvPr id="14" name="Picture 13">
            <a:extLst>
              <a:ext uri="{FF2B5EF4-FFF2-40B4-BE49-F238E27FC236}">
                <a16:creationId xmlns:a16="http://schemas.microsoft.com/office/drawing/2014/main" id="{32777A30-F28E-46DC-9C51-0FD5DD6AA6EA}"/>
              </a:ext>
            </a:extLst>
          </p:cNvPr>
          <p:cNvPicPr>
            <a:picLocks noChangeAspect="1"/>
          </p:cNvPicPr>
          <p:nvPr userDrawn="1"/>
        </p:nvPicPr>
        <p:blipFill>
          <a:blip r:embed="rId2"/>
          <a:stretch>
            <a:fillRect/>
          </a:stretch>
        </p:blipFill>
        <p:spPr>
          <a:xfrm>
            <a:off x="274865" y="4845316"/>
            <a:ext cx="666853" cy="182880"/>
          </a:xfrm>
          <a:prstGeom prst="rect">
            <a:avLst/>
          </a:prstGeom>
        </p:spPr>
      </p:pic>
    </p:spTree>
    <p:extLst>
      <p:ext uri="{BB962C8B-B14F-4D97-AF65-F5344CB8AC3E}">
        <p14:creationId xmlns:p14="http://schemas.microsoft.com/office/powerpoint/2010/main" val="1270459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343150" y="4848807"/>
            <a:ext cx="2171700" cy="226713"/>
          </a:xfrm>
          <a:prstGeom prst="rect">
            <a:avLst/>
          </a:prstGeom>
        </p:spPr>
        <p:txBody>
          <a:bodyPr vert="horz" lIns="91440" tIns="45720" rIns="91440" bIns="45720" rtlCol="0" anchor="ctr"/>
          <a:lstStyle>
            <a:lvl1pPr algn="ctr">
              <a:defRPr sz="600" b="0" i="0">
                <a:solidFill>
                  <a:srgbClr val="0A0D42"/>
                </a:solidFill>
                <a:latin typeface="Calibri" charset="0"/>
                <a:ea typeface="Calibri" charset="0"/>
                <a:cs typeface="Calibri" charset="0"/>
              </a:defRPr>
            </a:lvl1pPr>
          </a:lstStyle>
          <a:p>
            <a:endParaRPr lang="en-US"/>
          </a:p>
        </p:txBody>
      </p:sp>
      <p:sp>
        <p:nvSpPr>
          <p:cNvPr id="6" name="Slide Number Placeholder 5"/>
          <p:cNvSpPr>
            <a:spLocks noGrp="1"/>
          </p:cNvSpPr>
          <p:nvPr>
            <p:ph type="sldNum" sz="quarter" idx="4"/>
          </p:nvPr>
        </p:nvSpPr>
        <p:spPr>
          <a:xfrm>
            <a:off x="5091284" y="4848807"/>
            <a:ext cx="1600200" cy="226713"/>
          </a:xfrm>
          <a:prstGeom prst="rect">
            <a:avLst/>
          </a:prstGeom>
        </p:spPr>
        <p:txBody>
          <a:bodyPr vert="horz" lIns="91440" tIns="45720" rIns="91440" bIns="45720" rtlCol="0" anchor="ctr"/>
          <a:lstStyle>
            <a:lvl1pPr algn="r">
              <a:defRPr sz="600" b="0" i="0">
                <a:solidFill>
                  <a:srgbClr val="0A0D42"/>
                </a:solidFill>
                <a:latin typeface="Calibri" charset="0"/>
                <a:ea typeface="Calibri" charset="0"/>
                <a:cs typeface="Calibri" charset="0"/>
              </a:defRPr>
            </a:lvl1pPr>
          </a:lstStyle>
          <a:p>
            <a:fld id="{D9DC73DB-37F3-114B-9123-19F674B875C1}" type="slidenum">
              <a:rPr lang="en-US" smtClean="0"/>
              <a:pPr/>
              <a:t>‹#›</a:t>
            </a:fld>
            <a:endParaRPr lang="en-US"/>
          </a:p>
        </p:txBody>
      </p:sp>
    </p:spTree>
    <p:extLst>
      <p:ext uri="{BB962C8B-B14F-4D97-AF65-F5344CB8AC3E}">
        <p14:creationId xmlns:p14="http://schemas.microsoft.com/office/powerpoint/2010/main" val="1307796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51" r:id="rId4"/>
    <p:sldLayoutId id="2147483663" r:id="rId5"/>
    <p:sldLayoutId id="2147483655" r:id="rId6"/>
    <p:sldLayoutId id="2147483654" r:id="rId7"/>
    <p:sldLayoutId id="2147483656" r:id="rId8"/>
    <p:sldLayoutId id="2147483666" r:id="rId9"/>
    <p:sldLayoutId id="2147483674" r:id="rId10"/>
    <p:sldLayoutId id="2147483676" r:id="rId11"/>
    <p:sldLayoutId id="2147483677" r:id="rId12"/>
    <p:sldLayoutId id="2147483678" r:id="rId13"/>
    <p:sldLayoutId id="2147483680" r:id="rId14"/>
    <p:sldLayoutId id="2147483679" r:id="rId15"/>
    <p:sldLayoutId id="2147483681" r:id="rId16"/>
    <p:sldLayoutId id="2147483671" r:id="rId17"/>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7.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17.xml"/><Relationship Id="rId4" Type="http://schemas.openxmlformats.org/officeDocument/2006/relationships/image" Target="../media/image19.png"/></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46551-F0A1-4753-930F-CFEAD547864B}"/>
              </a:ext>
            </a:extLst>
          </p:cNvPr>
          <p:cNvSpPr>
            <a:spLocks noGrp="1"/>
          </p:cNvSpPr>
          <p:nvPr>
            <p:ph type="ctrTitle"/>
          </p:nvPr>
        </p:nvSpPr>
        <p:spPr>
          <a:xfrm>
            <a:off x="262583" y="310021"/>
            <a:ext cx="4773341" cy="913662"/>
          </a:xfrm>
        </p:spPr>
        <p:txBody>
          <a:bodyPr/>
          <a:lstStyle/>
          <a:p>
            <a:r>
              <a:rPr lang="en-US" dirty="0"/>
              <a:t>The Revised S&amp;P Global Insurance Capital Model </a:t>
            </a:r>
          </a:p>
        </p:txBody>
      </p:sp>
      <p:sp>
        <p:nvSpPr>
          <p:cNvPr id="3" name="Subtitle 2">
            <a:extLst>
              <a:ext uri="{FF2B5EF4-FFF2-40B4-BE49-F238E27FC236}">
                <a16:creationId xmlns:a16="http://schemas.microsoft.com/office/drawing/2014/main" id="{EB8E8D37-016E-47F0-B569-DBCA36ACD664}"/>
              </a:ext>
            </a:extLst>
          </p:cNvPr>
          <p:cNvSpPr>
            <a:spLocks noGrp="1"/>
          </p:cNvSpPr>
          <p:nvPr>
            <p:ph type="subTitle" idx="1"/>
          </p:nvPr>
        </p:nvSpPr>
        <p:spPr>
          <a:xfrm>
            <a:off x="262583" y="4390465"/>
            <a:ext cx="2857500" cy="636515"/>
          </a:xfrm>
        </p:spPr>
        <p:txBody>
          <a:bodyPr/>
          <a:lstStyle/>
          <a:p>
            <a:r>
              <a:rPr lang="en-US" sz="1200" dirty="0"/>
              <a:t>Presented by </a:t>
            </a:r>
          </a:p>
          <a:p>
            <a:r>
              <a:rPr lang="en-US" sz="1200" dirty="0"/>
              <a:t>Spencer Ackerman, FSA, MAAA</a:t>
            </a:r>
          </a:p>
          <a:p>
            <a:r>
              <a:rPr lang="en-US" sz="1200" dirty="0"/>
              <a:t>May 21, 2024</a:t>
            </a:r>
          </a:p>
        </p:txBody>
      </p:sp>
    </p:spTree>
    <p:extLst>
      <p:ext uri="{BB962C8B-B14F-4D97-AF65-F5344CB8AC3E}">
        <p14:creationId xmlns:p14="http://schemas.microsoft.com/office/powerpoint/2010/main" val="508324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DA6594-60F4-49FC-AD35-C0E8BD5BDFCD}"/>
              </a:ext>
            </a:extLst>
          </p:cNvPr>
          <p:cNvSpPr>
            <a:spLocks noGrp="1"/>
          </p:cNvSpPr>
          <p:nvPr>
            <p:ph type="body" sz="half" idx="18"/>
          </p:nvPr>
        </p:nvSpPr>
        <p:spPr/>
        <p:txBody>
          <a:bodyPr/>
          <a:lstStyle/>
          <a:p>
            <a:pPr marL="628650" lvl="1" indent="-171450">
              <a:buFont typeface="Arial" panose="020B0604020202020204" pitchFamily="34" charset="0"/>
              <a:buChar char="•"/>
            </a:pPr>
            <a:r>
              <a:rPr lang="en-US"/>
              <a:t>Bond risk charges now vary by recovery category</a:t>
            </a:r>
          </a:p>
          <a:p>
            <a:pPr marL="628650" lvl="1" indent="-171450">
              <a:buFont typeface="Arial" panose="020B0604020202020204" pitchFamily="34" charset="0"/>
              <a:buChar char="•"/>
            </a:pPr>
            <a:r>
              <a:rPr lang="en-US"/>
              <a:t>Credit Rating follows a waterfall selection process</a:t>
            </a:r>
          </a:p>
          <a:p>
            <a:pPr lvl="1"/>
            <a:endParaRPr lang="en-US"/>
          </a:p>
          <a:p>
            <a:pPr marL="628650" lvl="1" indent="-171450">
              <a:buFont typeface="Arial" panose="020B0604020202020204" pitchFamily="34" charset="0"/>
              <a:buChar char="•"/>
            </a:pPr>
            <a:endParaRPr lang="en-US"/>
          </a:p>
          <a:p>
            <a:pPr marL="628650" lvl="1" indent="-171450">
              <a:buFont typeface="Arial" panose="020B0604020202020204" pitchFamily="34" charset="0"/>
              <a:buChar char="•"/>
            </a:pPr>
            <a:endParaRPr lang="en-US"/>
          </a:p>
          <a:p>
            <a:pPr marL="628650" lvl="1" indent="-171450">
              <a:buFont typeface="Arial" panose="020B0604020202020204" pitchFamily="34" charset="0"/>
              <a:buChar char="•"/>
            </a:pPr>
            <a:endParaRPr lang="en-US"/>
          </a:p>
          <a:p>
            <a:pPr marL="628650" lvl="1" indent="-171450">
              <a:buFont typeface="Arial" panose="020B0604020202020204" pitchFamily="34" charset="0"/>
              <a:buChar char="•"/>
            </a:pPr>
            <a:endParaRPr lang="en-US"/>
          </a:p>
          <a:p>
            <a:pPr marL="628650" lvl="1" indent="-171450">
              <a:buFont typeface="Arial" panose="020B0604020202020204" pitchFamily="34" charset="0"/>
              <a:buChar char="•"/>
            </a:pPr>
            <a:endParaRPr lang="en-US"/>
          </a:p>
          <a:p>
            <a:pPr marL="628650" lvl="1" indent="-171450">
              <a:buFont typeface="Arial" panose="020B0604020202020204" pitchFamily="34" charset="0"/>
              <a:buChar char="•"/>
            </a:pPr>
            <a:endParaRPr lang="en-US"/>
          </a:p>
          <a:p>
            <a:pPr marL="628650" lvl="1" indent="-171450">
              <a:buFont typeface="Arial" panose="020B0604020202020204" pitchFamily="34" charset="0"/>
              <a:buChar char="•"/>
            </a:pPr>
            <a:r>
              <a:rPr lang="en-US"/>
              <a:t>Designed to be agnostic to the accounting regime</a:t>
            </a:r>
          </a:p>
          <a:p>
            <a:pPr marL="628650" lvl="1" indent="-171450">
              <a:buFont typeface="Arial" panose="020B0604020202020204" pitchFamily="34" charset="0"/>
              <a:buChar char="•"/>
            </a:pPr>
            <a:r>
              <a:rPr lang="en-US" b="1"/>
              <a:t>Requires a significant effort in pulling the relevant data from your investment management and accounting system</a:t>
            </a:r>
          </a:p>
          <a:p>
            <a:pPr marL="628650" lvl="1" indent="-171450">
              <a:buFont typeface="Arial" panose="020B0604020202020204" pitchFamily="34" charset="0"/>
              <a:buChar char="•"/>
            </a:pPr>
            <a:endParaRPr lang="en-US"/>
          </a:p>
          <a:p>
            <a:pPr marL="628650" lvl="1" indent="-171450">
              <a:buFont typeface="Arial" panose="020B0604020202020204" pitchFamily="34" charset="0"/>
              <a:buChar char="•"/>
            </a:pPr>
            <a:endParaRPr lang="en-US"/>
          </a:p>
          <a:p>
            <a:pPr marL="628650" lvl="1" indent="-171450">
              <a:buFont typeface="Arial" panose="020B0604020202020204" pitchFamily="34" charset="0"/>
              <a:buChar char="•"/>
            </a:pPr>
            <a:endParaRPr lang="en-US"/>
          </a:p>
          <a:p>
            <a:endParaRPr lang="en-US"/>
          </a:p>
        </p:txBody>
      </p:sp>
      <p:sp>
        <p:nvSpPr>
          <p:cNvPr id="3" name="Slide Number Placeholder 2">
            <a:extLst>
              <a:ext uri="{FF2B5EF4-FFF2-40B4-BE49-F238E27FC236}">
                <a16:creationId xmlns:a16="http://schemas.microsoft.com/office/drawing/2014/main" id="{F4FCAAD6-1B8E-4A5D-BFC9-00CD843AACA3}"/>
              </a:ext>
            </a:extLst>
          </p:cNvPr>
          <p:cNvSpPr>
            <a:spLocks noGrp="1"/>
          </p:cNvSpPr>
          <p:nvPr>
            <p:ph type="sldNum" sz="quarter" idx="12"/>
          </p:nvPr>
        </p:nvSpPr>
        <p:spPr/>
        <p:txBody>
          <a:bodyPr/>
          <a:lstStyle/>
          <a:p>
            <a:fld id="{D9DC73DB-37F3-114B-9123-19F674B875C1}" type="slidenum">
              <a:rPr lang="en-US" smtClean="0"/>
              <a:pPr/>
              <a:t>10</a:t>
            </a:fld>
            <a:endParaRPr lang="en-US"/>
          </a:p>
        </p:txBody>
      </p:sp>
      <p:sp>
        <p:nvSpPr>
          <p:cNvPr id="4" name="Title 3">
            <a:extLst>
              <a:ext uri="{FF2B5EF4-FFF2-40B4-BE49-F238E27FC236}">
                <a16:creationId xmlns:a16="http://schemas.microsoft.com/office/drawing/2014/main" id="{14E0518D-137B-49C8-8C86-F53CBD502436}"/>
              </a:ext>
            </a:extLst>
          </p:cNvPr>
          <p:cNvSpPr>
            <a:spLocks noGrp="1"/>
          </p:cNvSpPr>
          <p:nvPr>
            <p:ph type="title"/>
          </p:nvPr>
        </p:nvSpPr>
        <p:spPr/>
        <p:txBody>
          <a:bodyPr/>
          <a:lstStyle/>
          <a:p>
            <a:r>
              <a:rPr lang="en-US"/>
              <a:t>Investment Risks</a:t>
            </a:r>
            <a:br>
              <a:rPr lang="en-US"/>
            </a:br>
            <a:r>
              <a:rPr lang="en-US" sz="1400"/>
              <a:t>Changes against prior model</a:t>
            </a:r>
          </a:p>
        </p:txBody>
      </p:sp>
      <p:graphicFrame>
        <p:nvGraphicFramePr>
          <p:cNvPr id="6" name="Diagram 5">
            <a:extLst>
              <a:ext uri="{FF2B5EF4-FFF2-40B4-BE49-F238E27FC236}">
                <a16:creationId xmlns:a16="http://schemas.microsoft.com/office/drawing/2014/main" id="{ACD7F57D-BF4A-BD76-1B9B-29E93636709F}"/>
              </a:ext>
            </a:extLst>
          </p:cNvPr>
          <p:cNvGraphicFramePr/>
          <p:nvPr>
            <p:extLst>
              <p:ext uri="{D42A27DB-BD31-4B8C-83A1-F6EECF244321}">
                <p14:modId xmlns:p14="http://schemas.microsoft.com/office/powerpoint/2010/main" val="4043676821"/>
              </p:ext>
            </p:extLst>
          </p:nvPr>
        </p:nvGraphicFramePr>
        <p:xfrm>
          <a:off x="1143000" y="1047750"/>
          <a:ext cx="45720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3833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B35A9B5-34FA-60F3-B288-1B53AB2F25D2}"/>
              </a:ext>
            </a:extLst>
          </p:cNvPr>
          <p:cNvSpPr>
            <a:spLocks noGrp="1"/>
          </p:cNvSpPr>
          <p:nvPr>
            <p:ph type="sldNum" sz="quarter" idx="12"/>
          </p:nvPr>
        </p:nvSpPr>
        <p:spPr>
          <a:xfrm>
            <a:off x="5091284" y="4848807"/>
            <a:ext cx="1600200" cy="226713"/>
          </a:xfrm>
        </p:spPr>
        <p:txBody>
          <a:bodyPr anchor="ctr">
            <a:normAutofit/>
          </a:bodyPr>
          <a:lstStyle/>
          <a:p>
            <a:pPr>
              <a:spcAft>
                <a:spcPts val="600"/>
              </a:spcAft>
            </a:pPr>
            <a:fld id="{D9DC73DB-37F3-114B-9123-19F674B875C1}" type="slidenum">
              <a:rPr lang="en-US" smtClean="0"/>
              <a:pPr>
                <a:spcAft>
                  <a:spcPts val="600"/>
                </a:spcAft>
              </a:pPr>
              <a:t>11</a:t>
            </a:fld>
            <a:endParaRPr lang="en-US"/>
          </a:p>
        </p:txBody>
      </p:sp>
      <p:sp>
        <p:nvSpPr>
          <p:cNvPr id="12" name="Title 1">
            <a:extLst>
              <a:ext uri="{FF2B5EF4-FFF2-40B4-BE49-F238E27FC236}">
                <a16:creationId xmlns:a16="http://schemas.microsoft.com/office/drawing/2014/main" id="{A871795C-6D4A-B0CB-65DF-01B44C4B9B95}"/>
              </a:ext>
            </a:extLst>
          </p:cNvPr>
          <p:cNvSpPr>
            <a:spLocks noGrp="1"/>
          </p:cNvSpPr>
          <p:nvPr>
            <p:ph type="title"/>
          </p:nvPr>
        </p:nvSpPr>
        <p:spPr>
          <a:xfrm>
            <a:off x="229605" y="307698"/>
            <a:ext cx="6407186" cy="565050"/>
          </a:xfrm>
        </p:spPr>
        <p:txBody>
          <a:bodyPr>
            <a:normAutofit fontScale="90000"/>
          </a:bodyPr>
          <a:lstStyle/>
          <a:p>
            <a:r>
              <a:rPr lang="en-US"/>
              <a:t>Investment Risks</a:t>
            </a:r>
            <a:br>
              <a:rPr lang="en-US"/>
            </a:br>
            <a:r>
              <a:rPr lang="en-US" sz="1600"/>
              <a:t>S&amp;P </a:t>
            </a:r>
            <a:r>
              <a:rPr lang="en-US" sz="1600" err="1"/>
              <a:t>VaR</a:t>
            </a:r>
            <a:r>
              <a:rPr lang="en-US" sz="1600"/>
              <a:t> 99.95% less Current AA Factor Differences – excluding Recovery Category 4 </a:t>
            </a:r>
          </a:p>
        </p:txBody>
      </p:sp>
      <p:graphicFrame>
        <p:nvGraphicFramePr>
          <p:cNvPr id="9" name="Chart 8">
            <a:extLst>
              <a:ext uri="{FF2B5EF4-FFF2-40B4-BE49-F238E27FC236}">
                <a16:creationId xmlns:a16="http://schemas.microsoft.com/office/drawing/2014/main" id="{E7E6A67F-9AEE-AB8E-1DD2-59C685C1821B}"/>
              </a:ext>
            </a:extLst>
          </p:cNvPr>
          <p:cNvGraphicFramePr>
            <a:graphicFrameLocks/>
          </p:cNvGraphicFramePr>
          <p:nvPr>
            <p:extLst>
              <p:ext uri="{D42A27DB-BD31-4B8C-83A1-F6EECF244321}">
                <p14:modId xmlns:p14="http://schemas.microsoft.com/office/powerpoint/2010/main" val="389266886"/>
              </p:ext>
            </p:extLst>
          </p:nvPr>
        </p:nvGraphicFramePr>
        <p:xfrm>
          <a:off x="3177539" y="982980"/>
          <a:ext cx="3459251" cy="35356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A6788153-5B46-52CC-714C-E7E745874429}"/>
              </a:ext>
            </a:extLst>
          </p:cNvPr>
          <p:cNvGraphicFramePr>
            <a:graphicFrameLocks/>
          </p:cNvGraphicFramePr>
          <p:nvPr>
            <p:extLst>
              <p:ext uri="{D42A27DB-BD31-4B8C-83A1-F6EECF244321}">
                <p14:modId xmlns:p14="http://schemas.microsoft.com/office/powerpoint/2010/main" val="3752663117"/>
              </p:ext>
            </p:extLst>
          </p:nvPr>
        </p:nvGraphicFramePr>
        <p:xfrm>
          <a:off x="289560" y="1036320"/>
          <a:ext cx="2887979" cy="34823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35268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4FCAAD6-1B8E-4A5D-BFC9-00CD843AACA3}"/>
              </a:ext>
            </a:extLst>
          </p:cNvPr>
          <p:cNvSpPr>
            <a:spLocks noGrp="1"/>
          </p:cNvSpPr>
          <p:nvPr>
            <p:ph type="sldNum" sz="quarter" idx="12"/>
          </p:nvPr>
        </p:nvSpPr>
        <p:spPr/>
        <p:txBody>
          <a:bodyPr/>
          <a:lstStyle/>
          <a:p>
            <a:fld id="{D9DC73DB-37F3-114B-9123-19F674B875C1}" type="slidenum">
              <a:rPr lang="en-US" smtClean="0"/>
              <a:pPr/>
              <a:t>12</a:t>
            </a:fld>
            <a:endParaRPr lang="en-US"/>
          </a:p>
        </p:txBody>
      </p:sp>
      <p:sp>
        <p:nvSpPr>
          <p:cNvPr id="4" name="Title 3">
            <a:extLst>
              <a:ext uri="{FF2B5EF4-FFF2-40B4-BE49-F238E27FC236}">
                <a16:creationId xmlns:a16="http://schemas.microsoft.com/office/drawing/2014/main" id="{14E0518D-137B-49C8-8C86-F53CBD502436}"/>
              </a:ext>
            </a:extLst>
          </p:cNvPr>
          <p:cNvSpPr>
            <a:spLocks noGrp="1"/>
          </p:cNvSpPr>
          <p:nvPr>
            <p:ph type="title"/>
          </p:nvPr>
        </p:nvSpPr>
        <p:spPr/>
        <p:txBody>
          <a:bodyPr/>
          <a:lstStyle/>
          <a:p>
            <a:r>
              <a:rPr lang="en-US" dirty="0"/>
              <a:t>Investment Risks</a:t>
            </a:r>
            <a:br>
              <a:rPr lang="en-US" dirty="0"/>
            </a:br>
            <a:r>
              <a:rPr lang="en-US" sz="1400" dirty="0"/>
              <a:t>Changes against prior model</a:t>
            </a:r>
          </a:p>
        </p:txBody>
      </p:sp>
      <p:sp>
        <p:nvSpPr>
          <p:cNvPr id="7" name="Text Placeholder 6">
            <a:extLst>
              <a:ext uri="{FF2B5EF4-FFF2-40B4-BE49-F238E27FC236}">
                <a16:creationId xmlns:a16="http://schemas.microsoft.com/office/drawing/2014/main" id="{DB146EF2-A5FE-FD72-C877-6F7983F49876}"/>
              </a:ext>
            </a:extLst>
          </p:cNvPr>
          <p:cNvSpPr>
            <a:spLocks noGrp="1"/>
          </p:cNvSpPr>
          <p:nvPr>
            <p:ph type="body" sz="half" idx="18"/>
          </p:nvPr>
        </p:nvSpPr>
        <p:spPr/>
        <p:txBody>
          <a:bodyPr/>
          <a:lstStyle/>
          <a:p>
            <a:r>
              <a:rPr lang="en-US" sz="1200" dirty="0">
                <a:solidFill>
                  <a:srgbClr val="0A0D42"/>
                </a:solidFill>
              </a:rPr>
              <a:t>Illustrative Portfolio Example composed of 90% Bonds (70% IG, 20% BIG), 6% Equity, 4% Cash</a:t>
            </a:r>
          </a:p>
          <a:p>
            <a:endParaRPr lang="en-US" sz="1200" dirty="0">
              <a:solidFill>
                <a:srgbClr val="0A0D42"/>
              </a:solidFill>
            </a:endParaRPr>
          </a:p>
        </p:txBody>
      </p:sp>
      <p:graphicFrame>
        <p:nvGraphicFramePr>
          <p:cNvPr id="8" name="Table 7">
            <a:extLst>
              <a:ext uri="{FF2B5EF4-FFF2-40B4-BE49-F238E27FC236}">
                <a16:creationId xmlns:a16="http://schemas.microsoft.com/office/drawing/2014/main" id="{F1E8D4C9-242A-285B-80B7-590AD80582E4}"/>
              </a:ext>
            </a:extLst>
          </p:cNvPr>
          <p:cNvGraphicFramePr>
            <a:graphicFrameLocks noGrp="1"/>
          </p:cNvGraphicFramePr>
          <p:nvPr>
            <p:extLst>
              <p:ext uri="{D42A27DB-BD31-4B8C-83A1-F6EECF244321}">
                <p14:modId xmlns:p14="http://schemas.microsoft.com/office/powerpoint/2010/main" val="478365346"/>
              </p:ext>
            </p:extLst>
          </p:nvPr>
        </p:nvGraphicFramePr>
        <p:xfrm>
          <a:off x="1098550" y="1962944"/>
          <a:ext cx="4660900" cy="2076450"/>
        </p:xfrm>
        <a:graphic>
          <a:graphicData uri="http://schemas.openxmlformats.org/drawingml/2006/table">
            <a:tbl>
              <a:tblPr/>
              <a:tblGrid>
                <a:gridCol w="1497580">
                  <a:extLst>
                    <a:ext uri="{9D8B030D-6E8A-4147-A177-3AD203B41FA5}">
                      <a16:colId xmlns:a16="http://schemas.microsoft.com/office/drawing/2014/main" val="3324436705"/>
                    </a:ext>
                  </a:extLst>
                </a:gridCol>
                <a:gridCol w="406123">
                  <a:extLst>
                    <a:ext uri="{9D8B030D-6E8A-4147-A177-3AD203B41FA5}">
                      <a16:colId xmlns:a16="http://schemas.microsoft.com/office/drawing/2014/main" val="2310383827"/>
                    </a:ext>
                  </a:extLst>
                </a:gridCol>
                <a:gridCol w="520346">
                  <a:extLst>
                    <a:ext uri="{9D8B030D-6E8A-4147-A177-3AD203B41FA5}">
                      <a16:colId xmlns:a16="http://schemas.microsoft.com/office/drawing/2014/main" val="409627974"/>
                    </a:ext>
                  </a:extLst>
                </a:gridCol>
                <a:gridCol w="485444">
                  <a:extLst>
                    <a:ext uri="{9D8B030D-6E8A-4147-A177-3AD203B41FA5}">
                      <a16:colId xmlns:a16="http://schemas.microsoft.com/office/drawing/2014/main" val="2087626062"/>
                    </a:ext>
                  </a:extLst>
                </a:gridCol>
                <a:gridCol w="571111">
                  <a:extLst>
                    <a:ext uri="{9D8B030D-6E8A-4147-A177-3AD203B41FA5}">
                      <a16:colId xmlns:a16="http://schemas.microsoft.com/office/drawing/2014/main" val="3787642258"/>
                    </a:ext>
                  </a:extLst>
                </a:gridCol>
                <a:gridCol w="571111">
                  <a:extLst>
                    <a:ext uri="{9D8B030D-6E8A-4147-A177-3AD203B41FA5}">
                      <a16:colId xmlns:a16="http://schemas.microsoft.com/office/drawing/2014/main" val="66162514"/>
                    </a:ext>
                  </a:extLst>
                </a:gridCol>
                <a:gridCol w="609185">
                  <a:extLst>
                    <a:ext uri="{9D8B030D-6E8A-4147-A177-3AD203B41FA5}">
                      <a16:colId xmlns:a16="http://schemas.microsoft.com/office/drawing/2014/main" val="580784973"/>
                    </a:ext>
                  </a:extLst>
                </a:gridCol>
              </a:tblGrid>
              <a:tr h="361950">
                <a:tc>
                  <a:txBody>
                    <a:bodyPr/>
                    <a:lstStyle/>
                    <a:p>
                      <a:pPr algn="l" fontAlgn="b"/>
                      <a:r>
                        <a:rPr lang="en-US" sz="1100" b="1" i="0" u="none" strike="noStrike">
                          <a:solidFill>
                            <a:srgbClr val="FFFFFF"/>
                          </a:solidFill>
                          <a:effectLst/>
                          <a:latin typeface="Calibri" panose="020F0502020204030204" pitchFamily="34" charset="0"/>
                        </a:rPr>
                        <a:t>Category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YTM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Rating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S&amp;P VaR 99.95%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S&amp;P AA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Model Impact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extLst>
                  <a:ext uri="{0D108BD9-81ED-4DB2-BD59-A6C34878D82A}">
                    <a16:rowId xmlns:a16="http://schemas.microsoft.com/office/drawing/2014/main" val="235945173"/>
                  </a:ext>
                </a:extLst>
              </a:tr>
              <a:tr h="190500">
                <a:tc>
                  <a:txBody>
                    <a:bodyPr/>
                    <a:lstStyle/>
                    <a:p>
                      <a:pPr algn="l" fontAlgn="b"/>
                      <a:r>
                        <a:rPr lang="en-US" sz="1100" b="0" i="0" u="none" strike="noStrike">
                          <a:solidFill>
                            <a:srgbClr val="000000"/>
                          </a:solidFill>
                          <a:effectLst/>
                          <a:latin typeface="Calibri" panose="020F0502020204030204" pitchFamily="34" charset="0"/>
                        </a:rPr>
                        <a:t>Bond - IG Structured</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5 Yrs</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A</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0.5%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153713376"/>
                  </a:ext>
                </a:extLst>
              </a:tr>
              <a:tr h="190500">
                <a:tc>
                  <a:txBody>
                    <a:bodyPr/>
                    <a:lstStyle/>
                    <a:p>
                      <a:pPr algn="l" fontAlgn="b"/>
                      <a:r>
                        <a:rPr lang="en-US" sz="1100" b="0" i="0" u="none" strike="noStrike">
                          <a:solidFill>
                            <a:srgbClr val="000000"/>
                          </a:solidFill>
                          <a:effectLst/>
                          <a:latin typeface="Calibri" panose="020F0502020204030204" pitchFamily="34" charset="0"/>
                        </a:rPr>
                        <a:t>Bond - BIG Structured</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5 Yrs</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BB</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12.3%</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highlight>
                            <a:srgbClr val="FFFF00"/>
                          </a:highlight>
                          <a:latin typeface="Calibri" panose="020F0502020204030204" pitchFamily="34" charset="0"/>
                        </a:rPr>
                        <a:t>-7.7%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592260683"/>
                  </a:ext>
                </a:extLst>
              </a:tr>
              <a:tr h="190500">
                <a:tc>
                  <a:txBody>
                    <a:bodyPr/>
                    <a:lstStyle/>
                    <a:p>
                      <a:pPr algn="l" fontAlgn="b"/>
                      <a:r>
                        <a:rPr lang="en-US" sz="1100" b="0" i="0" u="none" strike="noStrike">
                          <a:solidFill>
                            <a:srgbClr val="000000"/>
                          </a:solidFill>
                          <a:effectLst/>
                          <a:latin typeface="Calibri" panose="020F0502020204030204" pitchFamily="34" charset="0"/>
                        </a:rPr>
                        <a:t>Bond - IG Unsecured</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5 Yrs</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BBB</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760463546"/>
                  </a:ext>
                </a:extLst>
              </a:tr>
              <a:tr h="190500">
                <a:tc>
                  <a:txBody>
                    <a:bodyPr/>
                    <a:lstStyle/>
                    <a:p>
                      <a:pPr algn="l" fontAlgn="b"/>
                      <a:r>
                        <a:rPr lang="en-US" sz="1100" b="0" i="0" u="none" strike="noStrike">
                          <a:solidFill>
                            <a:srgbClr val="000000"/>
                          </a:solidFill>
                          <a:effectLst/>
                          <a:latin typeface="Calibri" panose="020F0502020204030204" pitchFamily="34" charset="0"/>
                        </a:rPr>
                        <a:t>Bond - IG Secured</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5 Yrs</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BBB</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1.4%</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highlight>
                            <a:srgbClr val="FFFF00"/>
                          </a:highlight>
                          <a:latin typeface="Calibri" panose="020F0502020204030204" pitchFamily="34" charset="0"/>
                        </a:rPr>
                        <a:t>-1.2%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298734549"/>
                  </a:ext>
                </a:extLst>
              </a:tr>
              <a:tr h="190500">
                <a:tc>
                  <a:txBody>
                    <a:bodyPr/>
                    <a:lstStyle/>
                    <a:p>
                      <a:pPr algn="l" fontAlgn="b"/>
                      <a:r>
                        <a:rPr lang="en-US" sz="1100" b="0" i="0" u="none" strike="noStrike">
                          <a:solidFill>
                            <a:srgbClr val="000000"/>
                          </a:solidFill>
                          <a:effectLst/>
                          <a:latin typeface="Calibri" panose="020F0502020204030204" pitchFamily="34" charset="0"/>
                        </a:rPr>
                        <a:t>Bond - BIG Secured</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5 Yrs</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BB</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11.0%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highlight>
                            <a:srgbClr val="FFFF00"/>
                          </a:highlight>
                          <a:latin typeface="Calibri" panose="020F0502020204030204" pitchFamily="34" charset="0"/>
                        </a:rPr>
                        <a:t>-7.3%</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900633794"/>
                  </a:ext>
                </a:extLst>
              </a:tr>
              <a:tr h="190500">
                <a:tc>
                  <a:txBody>
                    <a:bodyPr/>
                    <a:lstStyle/>
                    <a:p>
                      <a:pPr algn="l" fontAlgn="b"/>
                      <a:r>
                        <a:rPr lang="en-US" sz="1100" b="0" i="0" u="none" strike="noStrike">
                          <a:solidFill>
                            <a:srgbClr val="000000"/>
                          </a:solidFill>
                          <a:effectLst/>
                          <a:latin typeface="Calibri" panose="020F0502020204030204" pitchFamily="34" charset="0"/>
                        </a:rPr>
                        <a:t>Residual Equity</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5 Yrs</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42.0%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highlight>
                            <a:srgbClr val="FFFF00"/>
                          </a:highlight>
                          <a:latin typeface="Calibri" panose="020F0502020204030204" pitchFamily="34" charset="0"/>
                        </a:rPr>
                        <a:t>58.0%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254625820"/>
                  </a:ext>
                </a:extLst>
              </a:tr>
              <a:tr h="190500">
                <a:tc>
                  <a:txBody>
                    <a:bodyPr/>
                    <a:lstStyle/>
                    <a:p>
                      <a:pPr algn="l" fontAlgn="b"/>
                      <a:r>
                        <a:rPr lang="en-US" sz="1100" b="0" i="0" u="none" strike="noStrike">
                          <a:solidFill>
                            <a:srgbClr val="000000"/>
                          </a:solidFill>
                          <a:effectLst/>
                          <a:latin typeface="Calibri" panose="020F0502020204030204" pitchFamily="34" charset="0"/>
                        </a:rPr>
                        <a:t>Private Common Stock</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60.0%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42.0%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highlight>
                            <a:srgbClr val="FFFF00"/>
                          </a:highlight>
                          <a:latin typeface="Calibri" panose="020F0502020204030204" pitchFamily="34" charset="0"/>
                        </a:rPr>
                        <a:t>18.0%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912228346"/>
                  </a:ext>
                </a:extLst>
              </a:tr>
              <a:tr h="190500">
                <a:tc>
                  <a:txBody>
                    <a:bodyPr/>
                    <a:lstStyle/>
                    <a:p>
                      <a:pPr algn="l" fontAlgn="b"/>
                      <a:r>
                        <a:rPr lang="en-US" sz="1100" b="0" i="0" u="none" strike="noStrike">
                          <a:solidFill>
                            <a:srgbClr val="000000"/>
                          </a:solidFill>
                          <a:effectLst/>
                          <a:latin typeface="Calibri" panose="020F0502020204030204" pitchFamily="34" charset="0"/>
                        </a:rPr>
                        <a:t>Cash</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0.2%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0.1%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0.1%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501125233"/>
                  </a:ext>
                </a:extLst>
              </a:tr>
              <a:tr h="190500">
                <a:tc>
                  <a:txBody>
                    <a:bodyPr/>
                    <a:lstStyle/>
                    <a:p>
                      <a:pPr algn="l" fontAlgn="b"/>
                      <a:r>
                        <a:rPr lang="en-US" sz="1100" b="0" i="0" u="none" strike="noStrike" dirty="0">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6.5%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6.8%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panose="020F0502020204030204" pitchFamily="34" charset="0"/>
                        </a:rPr>
                        <a:t>-0.3%</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130547793"/>
                  </a:ext>
                </a:extLst>
              </a:tr>
            </a:tbl>
          </a:graphicData>
        </a:graphic>
      </p:graphicFrame>
    </p:spTree>
    <p:extLst>
      <p:ext uri="{BB962C8B-B14F-4D97-AF65-F5344CB8AC3E}">
        <p14:creationId xmlns:p14="http://schemas.microsoft.com/office/powerpoint/2010/main" val="619046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4FCAAD6-1B8E-4A5D-BFC9-00CD843AACA3}"/>
              </a:ext>
            </a:extLst>
          </p:cNvPr>
          <p:cNvSpPr>
            <a:spLocks noGrp="1"/>
          </p:cNvSpPr>
          <p:nvPr>
            <p:ph type="sldNum" sz="quarter" idx="12"/>
          </p:nvPr>
        </p:nvSpPr>
        <p:spPr/>
        <p:txBody>
          <a:bodyPr/>
          <a:lstStyle/>
          <a:p>
            <a:fld id="{D9DC73DB-37F3-114B-9123-19F674B875C1}" type="slidenum">
              <a:rPr lang="en-US" smtClean="0"/>
              <a:pPr/>
              <a:t>13</a:t>
            </a:fld>
            <a:endParaRPr lang="en-US"/>
          </a:p>
        </p:txBody>
      </p:sp>
      <p:sp>
        <p:nvSpPr>
          <p:cNvPr id="4" name="Title 3">
            <a:extLst>
              <a:ext uri="{FF2B5EF4-FFF2-40B4-BE49-F238E27FC236}">
                <a16:creationId xmlns:a16="http://schemas.microsoft.com/office/drawing/2014/main" id="{14E0518D-137B-49C8-8C86-F53CBD502436}"/>
              </a:ext>
            </a:extLst>
          </p:cNvPr>
          <p:cNvSpPr>
            <a:spLocks noGrp="1"/>
          </p:cNvSpPr>
          <p:nvPr>
            <p:ph type="title"/>
          </p:nvPr>
        </p:nvSpPr>
        <p:spPr/>
        <p:txBody>
          <a:bodyPr/>
          <a:lstStyle/>
          <a:p>
            <a:r>
              <a:rPr lang="en-US" dirty="0"/>
              <a:t>Investment Risks</a:t>
            </a:r>
            <a:br>
              <a:rPr lang="en-US" dirty="0"/>
            </a:br>
            <a:r>
              <a:rPr lang="en-US" sz="1600" dirty="0"/>
              <a:t>Cross Model Comparison</a:t>
            </a:r>
            <a:endParaRPr lang="en-US" sz="1400" dirty="0"/>
          </a:p>
        </p:txBody>
      </p:sp>
      <p:sp>
        <p:nvSpPr>
          <p:cNvPr id="7" name="Text Placeholder 6">
            <a:extLst>
              <a:ext uri="{FF2B5EF4-FFF2-40B4-BE49-F238E27FC236}">
                <a16:creationId xmlns:a16="http://schemas.microsoft.com/office/drawing/2014/main" id="{DB146EF2-A5FE-FD72-C877-6F7983F49876}"/>
              </a:ext>
            </a:extLst>
          </p:cNvPr>
          <p:cNvSpPr>
            <a:spLocks noGrp="1"/>
          </p:cNvSpPr>
          <p:nvPr>
            <p:ph type="body" sz="half" idx="18"/>
          </p:nvPr>
        </p:nvSpPr>
        <p:spPr/>
        <p:txBody>
          <a:bodyPr/>
          <a:lstStyle/>
          <a:p>
            <a:r>
              <a:rPr lang="en-US" sz="1200" dirty="0">
                <a:solidFill>
                  <a:srgbClr val="0A0D42"/>
                </a:solidFill>
              </a:rPr>
              <a:t>Example compared to AM Best (BCAR) and NAIC RBC (at 400% Target) </a:t>
            </a:r>
          </a:p>
          <a:p>
            <a:pPr marL="628650" lvl="1" indent="-171450">
              <a:buFont typeface="Arial" panose="020B0604020202020204" pitchFamily="34" charset="0"/>
              <a:buChar char="•"/>
            </a:pPr>
            <a:r>
              <a:rPr lang="en-US" sz="1100" dirty="0">
                <a:solidFill>
                  <a:srgbClr val="0A0D42"/>
                </a:solidFill>
              </a:rPr>
              <a:t>No diversification credit reflected</a:t>
            </a:r>
          </a:p>
          <a:p>
            <a:pPr marL="628650" lvl="1" indent="-171450">
              <a:buFont typeface="Arial" panose="020B0604020202020204" pitchFamily="34" charset="0"/>
              <a:buChar char="•"/>
            </a:pPr>
            <a:r>
              <a:rPr lang="en-US" sz="1100" dirty="0">
                <a:solidFill>
                  <a:srgbClr val="0A0D42"/>
                </a:solidFill>
              </a:rPr>
              <a:t>BCAR model does not reflect ESG or High Risk CMO adjustments</a:t>
            </a:r>
          </a:p>
          <a:p>
            <a:pPr marL="628650" lvl="1" indent="-171450">
              <a:buFont typeface="Arial" panose="020B0604020202020204" pitchFamily="34" charset="0"/>
              <a:buChar char="•"/>
            </a:pPr>
            <a:r>
              <a:rPr lang="en-US" sz="1100" dirty="0">
                <a:solidFill>
                  <a:srgbClr val="0A0D42"/>
                </a:solidFill>
              </a:rPr>
              <a:t>RBC </a:t>
            </a:r>
            <a:r>
              <a:rPr lang="en-US" sz="1050" dirty="0">
                <a:solidFill>
                  <a:srgbClr val="0A0D42"/>
                </a:solidFill>
              </a:rPr>
              <a:t>does not reflect Bond Size Factor adjustments</a:t>
            </a:r>
            <a:endParaRPr kumimoji="0" lang="en-US" sz="1050" b="0" i="0" u="none" strike="noStrike" kern="1200" cap="none" spc="0" normalizeH="0" baseline="0" noProof="0" dirty="0">
              <a:ln>
                <a:noFill/>
              </a:ln>
              <a:solidFill>
                <a:srgbClr val="0A0D42"/>
              </a:solidFill>
              <a:effectLst/>
              <a:uLnTx/>
              <a:uFillTx/>
            </a:endParaRPr>
          </a:p>
          <a:p>
            <a:pPr marL="628650" lvl="1" indent="-171450">
              <a:buFont typeface="Arial" panose="020B0604020202020204" pitchFamily="34" charset="0"/>
              <a:buChar char="•"/>
            </a:pPr>
            <a:endParaRPr lang="en-US" sz="1100" dirty="0">
              <a:solidFill>
                <a:srgbClr val="0A0D42"/>
              </a:solidFill>
            </a:endParaRPr>
          </a:p>
          <a:p>
            <a:pPr marL="628650" lvl="1" indent="-171450">
              <a:buFont typeface="Arial" panose="020B0604020202020204" pitchFamily="34" charset="0"/>
              <a:buChar char="•"/>
            </a:pPr>
            <a:endParaRPr lang="en-US" sz="1100" dirty="0">
              <a:solidFill>
                <a:srgbClr val="0A0D42"/>
              </a:solidFill>
            </a:endParaRPr>
          </a:p>
          <a:p>
            <a:endParaRPr lang="en-US" sz="1100" dirty="0">
              <a:solidFill>
                <a:srgbClr val="0A0D42"/>
              </a:solidFill>
            </a:endParaRPr>
          </a:p>
          <a:p>
            <a:endParaRPr lang="en-US" sz="1200" dirty="0">
              <a:solidFill>
                <a:srgbClr val="0A0D42"/>
              </a:solidFill>
            </a:endParaRPr>
          </a:p>
        </p:txBody>
      </p:sp>
      <p:graphicFrame>
        <p:nvGraphicFramePr>
          <p:cNvPr id="2" name="Table 1">
            <a:extLst>
              <a:ext uri="{FF2B5EF4-FFF2-40B4-BE49-F238E27FC236}">
                <a16:creationId xmlns:a16="http://schemas.microsoft.com/office/drawing/2014/main" id="{E70E38DD-512C-E742-5C97-91F61BDBFBF8}"/>
              </a:ext>
            </a:extLst>
          </p:cNvPr>
          <p:cNvGraphicFramePr>
            <a:graphicFrameLocks noGrp="1"/>
          </p:cNvGraphicFramePr>
          <p:nvPr>
            <p:extLst>
              <p:ext uri="{D42A27DB-BD31-4B8C-83A1-F6EECF244321}">
                <p14:modId xmlns:p14="http://schemas.microsoft.com/office/powerpoint/2010/main" val="2263158064"/>
              </p:ext>
            </p:extLst>
          </p:nvPr>
        </p:nvGraphicFramePr>
        <p:xfrm>
          <a:off x="471488" y="2311851"/>
          <a:ext cx="5915024" cy="1949813"/>
        </p:xfrm>
        <a:graphic>
          <a:graphicData uri="http://schemas.openxmlformats.org/drawingml/2006/table">
            <a:tbl>
              <a:tblPr/>
              <a:tblGrid>
                <a:gridCol w="1405786">
                  <a:extLst>
                    <a:ext uri="{9D8B030D-6E8A-4147-A177-3AD203B41FA5}">
                      <a16:colId xmlns:a16="http://schemas.microsoft.com/office/drawing/2014/main" val="1446949413"/>
                    </a:ext>
                  </a:extLst>
                </a:gridCol>
                <a:gridCol w="381230">
                  <a:extLst>
                    <a:ext uri="{9D8B030D-6E8A-4147-A177-3AD203B41FA5}">
                      <a16:colId xmlns:a16="http://schemas.microsoft.com/office/drawing/2014/main" val="1007758253"/>
                    </a:ext>
                  </a:extLst>
                </a:gridCol>
                <a:gridCol w="488451">
                  <a:extLst>
                    <a:ext uri="{9D8B030D-6E8A-4147-A177-3AD203B41FA5}">
                      <a16:colId xmlns:a16="http://schemas.microsoft.com/office/drawing/2014/main" val="1366004850"/>
                    </a:ext>
                  </a:extLst>
                </a:gridCol>
                <a:gridCol w="455689">
                  <a:extLst>
                    <a:ext uri="{9D8B030D-6E8A-4147-A177-3AD203B41FA5}">
                      <a16:colId xmlns:a16="http://schemas.microsoft.com/office/drawing/2014/main" val="885571678"/>
                    </a:ext>
                  </a:extLst>
                </a:gridCol>
                <a:gridCol w="536104">
                  <a:extLst>
                    <a:ext uri="{9D8B030D-6E8A-4147-A177-3AD203B41FA5}">
                      <a16:colId xmlns:a16="http://schemas.microsoft.com/office/drawing/2014/main" val="2416531392"/>
                    </a:ext>
                  </a:extLst>
                </a:gridCol>
                <a:gridCol w="655240">
                  <a:extLst>
                    <a:ext uri="{9D8B030D-6E8A-4147-A177-3AD203B41FA5}">
                      <a16:colId xmlns:a16="http://schemas.microsoft.com/office/drawing/2014/main" val="2742405382"/>
                    </a:ext>
                  </a:extLst>
                </a:gridCol>
                <a:gridCol w="655240">
                  <a:extLst>
                    <a:ext uri="{9D8B030D-6E8A-4147-A177-3AD203B41FA5}">
                      <a16:colId xmlns:a16="http://schemas.microsoft.com/office/drawing/2014/main" val="1569239241"/>
                    </a:ext>
                  </a:extLst>
                </a:gridCol>
                <a:gridCol w="777352">
                  <a:extLst>
                    <a:ext uri="{9D8B030D-6E8A-4147-A177-3AD203B41FA5}">
                      <a16:colId xmlns:a16="http://schemas.microsoft.com/office/drawing/2014/main" val="3060564847"/>
                    </a:ext>
                  </a:extLst>
                </a:gridCol>
                <a:gridCol w="559932">
                  <a:extLst>
                    <a:ext uri="{9D8B030D-6E8A-4147-A177-3AD203B41FA5}">
                      <a16:colId xmlns:a16="http://schemas.microsoft.com/office/drawing/2014/main" val="269017947"/>
                    </a:ext>
                  </a:extLst>
                </a:gridCol>
              </a:tblGrid>
              <a:tr h="339875">
                <a:tc>
                  <a:txBody>
                    <a:bodyPr/>
                    <a:lstStyle/>
                    <a:p>
                      <a:pPr algn="l" fontAlgn="b"/>
                      <a:r>
                        <a:rPr lang="en-US" sz="1000" b="1" i="0" u="none" strike="noStrike">
                          <a:solidFill>
                            <a:srgbClr val="FFFFFF"/>
                          </a:solidFill>
                          <a:effectLst/>
                          <a:latin typeface="Calibri" panose="020F0502020204030204" pitchFamily="34" charset="0"/>
                        </a:rPr>
                        <a:t>Category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000" b="1" i="0" u="none" strike="noStrike">
                          <a:solidFill>
                            <a:srgbClr val="FFFFFF"/>
                          </a:solidFill>
                          <a:effectLst/>
                          <a:latin typeface="Calibri" panose="020F0502020204030204" pitchFamily="34" charset="0"/>
                        </a:rPr>
                        <a:t>YTM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000" b="1" i="0" u="none" strike="noStrike">
                          <a:solidFill>
                            <a:srgbClr val="FFFFFF"/>
                          </a:solidFill>
                          <a:effectLst/>
                          <a:latin typeface="Calibri" panose="020F0502020204030204" pitchFamily="34" charset="0"/>
                        </a:rPr>
                        <a:t>Rating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000" b="1" i="0" u="none" strike="noStrike">
                          <a:solidFill>
                            <a:srgbClr val="FFFFFF"/>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000" b="1" i="0" u="none" strike="noStrike">
                          <a:solidFill>
                            <a:srgbClr val="FFFFFF"/>
                          </a:solidFill>
                          <a:effectLst/>
                          <a:latin typeface="Calibri" panose="020F0502020204030204" pitchFamily="34" charset="0"/>
                        </a:rPr>
                        <a:t>S&amp;P VaR 99.95%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000" b="1" i="0" u="none" strike="noStrike">
                          <a:solidFill>
                            <a:srgbClr val="FFFFFF"/>
                          </a:solidFill>
                          <a:effectLst/>
                          <a:latin typeface="Calibri" panose="020F0502020204030204" pitchFamily="34" charset="0"/>
                        </a:rPr>
                        <a:t>BCAR VaR 99.6%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000" b="1" i="0" u="none" strike="noStrike">
                          <a:solidFill>
                            <a:srgbClr val="FFFFFF"/>
                          </a:solidFill>
                          <a:effectLst/>
                          <a:latin typeface="Calibri" panose="020F0502020204030204" pitchFamily="34" charset="0"/>
                        </a:rPr>
                        <a:t>Diff BCAR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000" b="1" i="0" u="none" strike="noStrike">
                          <a:solidFill>
                            <a:srgbClr val="FFFFFF"/>
                          </a:solidFill>
                          <a:effectLst/>
                          <a:latin typeface="Calibri" panose="020F0502020204030204" pitchFamily="34" charset="0"/>
                        </a:rPr>
                        <a:t>RBC 400% CAL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000" b="1" i="0" u="none" strike="noStrike">
                          <a:solidFill>
                            <a:srgbClr val="FFFFFF"/>
                          </a:solidFill>
                          <a:effectLst/>
                          <a:latin typeface="Calibri" panose="020F0502020204030204" pitchFamily="34" charset="0"/>
                        </a:rPr>
                        <a:t>Diff RBC</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extLst>
                  <a:ext uri="{0D108BD9-81ED-4DB2-BD59-A6C34878D82A}">
                    <a16:rowId xmlns:a16="http://schemas.microsoft.com/office/drawing/2014/main" val="3482915306"/>
                  </a:ext>
                </a:extLst>
              </a:tr>
              <a:tr h="178882">
                <a:tc>
                  <a:txBody>
                    <a:bodyPr/>
                    <a:lstStyle/>
                    <a:p>
                      <a:pPr algn="l" fontAlgn="b"/>
                      <a:r>
                        <a:rPr lang="en-US" sz="1000" b="0" i="0" u="none" strike="noStrike">
                          <a:solidFill>
                            <a:srgbClr val="000000"/>
                          </a:solidFill>
                          <a:effectLst/>
                          <a:latin typeface="Calibri" panose="020F0502020204030204" pitchFamily="34" charset="0"/>
                        </a:rPr>
                        <a:t>Bond - IG Structured</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a:solidFill>
                            <a:srgbClr val="000000"/>
                          </a:solidFill>
                          <a:effectLst/>
                          <a:latin typeface="Calibri" panose="020F0502020204030204" pitchFamily="34" charset="0"/>
                        </a:rPr>
                        <a:t>5 Yrs</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A</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2.4%</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395327867"/>
                  </a:ext>
                </a:extLst>
              </a:tr>
              <a:tr h="178882">
                <a:tc>
                  <a:txBody>
                    <a:bodyPr/>
                    <a:lstStyle/>
                    <a:p>
                      <a:pPr algn="l" fontAlgn="b"/>
                      <a:r>
                        <a:rPr lang="en-US" sz="1000" b="0" i="0" u="none" strike="noStrike">
                          <a:solidFill>
                            <a:srgbClr val="000000"/>
                          </a:solidFill>
                          <a:effectLst/>
                          <a:latin typeface="Calibri" panose="020F0502020204030204" pitchFamily="34" charset="0"/>
                        </a:rPr>
                        <a:t>Bond - BIG Structured</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a:solidFill>
                            <a:srgbClr val="000000"/>
                          </a:solidFill>
                          <a:effectLst/>
                          <a:latin typeface="Calibri" panose="020F0502020204030204" pitchFamily="34" charset="0"/>
                        </a:rPr>
                        <a:t>5 Yrs</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BB</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12.3%</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10.7%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15.1%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195987344"/>
                  </a:ext>
                </a:extLst>
              </a:tr>
              <a:tr h="178882">
                <a:tc>
                  <a:txBody>
                    <a:bodyPr/>
                    <a:lstStyle/>
                    <a:p>
                      <a:pPr algn="l" fontAlgn="b"/>
                      <a:r>
                        <a:rPr lang="en-US" sz="1000" b="0" i="0" u="none" strike="noStrike">
                          <a:solidFill>
                            <a:srgbClr val="000000"/>
                          </a:solidFill>
                          <a:effectLst/>
                          <a:latin typeface="Calibri" panose="020F0502020204030204" pitchFamily="34" charset="0"/>
                        </a:rPr>
                        <a:t>Bond - IG Unsecured</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a:solidFill>
                            <a:srgbClr val="000000"/>
                          </a:solidFill>
                          <a:effectLst/>
                          <a:latin typeface="Calibri" panose="020F0502020204030204" pitchFamily="34" charset="0"/>
                        </a:rPr>
                        <a:t>5 Yrs</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BBB</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30%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5.1%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787107252"/>
                  </a:ext>
                </a:extLst>
              </a:tr>
              <a:tr h="178882">
                <a:tc>
                  <a:txBody>
                    <a:bodyPr/>
                    <a:lstStyle/>
                    <a:p>
                      <a:pPr algn="l" fontAlgn="b"/>
                      <a:r>
                        <a:rPr lang="en-US" sz="1000" b="0" i="0" u="none" strike="noStrike">
                          <a:solidFill>
                            <a:srgbClr val="000000"/>
                          </a:solidFill>
                          <a:effectLst/>
                          <a:latin typeface="Calibri" panose="020F0502020204030204" pitchFamily="34" charset="0"/>
                        </a:rPr>
                        <a:t>Bond - IG Secured</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a:solidFill>
                            <a:srgbClr val="000000"/>
                          </a:solidFill>
                          <a:effectLst/>
                          <a:latin typeface="Calibri" panose="020F0502020204030204" pitchFamily="34" charset="0"/>
                        </a:rPr>
                        <a:t>5 Yrs</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BBB</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30%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1.4%</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5.1%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-3.8%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-1.4%</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804540491"/>
                  </a:ext>
                </a:extLst>
              </a:tr>
              <a:tr h="178882">
                <a:tc>
                  <a:txBody>
                    <a:bodyPr/>
                    <a:lstStyle/>
                    <a:p>
                      <a:pPr algn="l" fontAlgn="b"/>
                      <a:r>
                        <a:rPr lang="en-US" sz="1000" b="0" i="0" u="none" strike="noStrike">
                          <a:solidFill>
                            <a:srgbClr val="000000"/>
                          </a:solidFill>
                          <a:effectLst/>
                          <a:latin typeface="Calibri" panose="020F0502020204030204" pitchFamily="34" charset="0"/>
                        </a:rPr>
                        <a:t>Bond - BIG Secured</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a:solidFill>
                            <a:srgbClr val="000000"/>
                          </a:solidFill>
                          <a:effectLst/>
                          <a:latin typeface="Calibri" panose="020F0502020204030204" pitchFamily="34" charset="0"/>
                        </a:rPr>
                        <a:t>5 Yrs</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BB</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3.7%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10.7%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-6.9%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15.1%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highlight>
                            <a:srgbClr val="FFFF00"/>
                          </a:highlight>
                          <a:latin typeface="Calibri" panose="020F0502020204030204" pitchFamily="34" charset="0"/>
                        </a:rPr>
                        <a:t>-11.4%</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716039349"/>
                  </a:ext>
                </a:extLst>
              </a:tr>
              <a:tr h="178882">
                <a:tc>
                  <a:txBody>
                    <a:bodyPr/>
                    <a:lstStyle/>
                    <a:p>
                      <a:pPr algn="l" fontAlgn="b"/>
                      <a:r>
                        <a:rPr lang="en-US" sz="1000" b="0" i="0" u="none" strike="noStrike">
                          <a:solidFill>
                            <a:srgbClr val="000000"/>
                          </a:solidFill>
                          <a:effectLst/>
                          <a:latin typeface="Calibri" panose="020F0502020204030204" pitchFamily="34" charset="0"/>
                        </a:rPr>
                        <a:t>Residual Equity</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a:solidFill>
                            <a:srgbClr val="000000"/>
                          </a:solidFill>
                          <a:effectLst/>
                          <a:latin typeface="Calibri" panose="020F0502020204030204" pitchFamily="34" charset="0"/>
                        </a:rPr>
                        <a:t>5 Yrs</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48.4%</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51.6%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142.2%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-42.2%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253677210"/>
                  </a:ext>
                </a:extLst>
              </a:tr>
              <a:tr h="178882">
                <a:tc>
                  <a:txBody>
                    <a:bodyPr/>
                    <a:lstStyle/>
                    <a:p>
                      <a:pPr algn="l" fontAlgn="b"/>
                      <a:r>
                        <a:rPr lang="en-US" sz="1000" b="0" i="0" u="none" strike="noStrike">
                          <a:solidFill>
                            <a:srgbClr val="000000"/>
                          </a:solidFill>
                          <a:effectLst/>
                          <a:latin typeface="Calibri" panose="020F0502020204030204" pitchFamily="34" charset="0"/>
                        </a:rPr>
                        <a:t>Private Common Stock</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60.0%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55.0%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highlight>
                            <a:srgbClr val="FFFF00"/>
                          </a:highlight>
                          <a:latin typeface="Calibri" panose="020F0502020204030204" pitchFamily="34" charset="0"/>
                        </a:rPr>
                        <a:t>5.0%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94.8%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-34.8%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666442066"/>
                  </a:ext>
                </a:extLst>
              </a:tr>
              <a:tr h="178882">
                <a:tc>
                  <a:txBody>
                    <a:bodyPr/>
                    <a:lstStyle/>
                    <a:p>
                      <a:pPr algn="l" fontAlgn="b"/>
                      <a:r>
                        <a:rPr lang="en-US" sz="1000" b="0" i="0" u="none" strike="noStrike">
                          <a:solidFill>
                            <a:srgbClr val="000000"/>
                          </a:solidFill>
                          <a:effectLst/>
                          <a:latin typeface="Calibri" panose="020F0502020204030204" pitchFamily="34" charset="0"/>
                        </a:rPr>
                        <a:t>Cash</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4%</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-0.1%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1.3%</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615485929"/>
                  </a:ext>
                </a:extLst>
              </a:tr>
              <a:tr h="178882">
                <a:tc>
                  <a:txBody>
                    <a:bodyPr/>
                    <a:lstStyle/>
                    <a:p>
                      <a:pPr algn="l" fontAlgn="b"/>
                      <a:r>
                        <a:rPr lang="en-US" sz="1000" b="0"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6.5%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8.7%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1" i="0" u="none" strike="noStrike">
                          <a:solidFill>
                            <a:srgbClr val="000000"/>
                          </a:solidFill>
                          <a:effectLst/>
                          <a:highlight>
                            <a:srgbClr val="FFFF00"/>
                          </a:highlight>
                          <a:latin typeface="Calibri" panose="020F0502020204030204" pitchFamily="34" charset="0"/>
                        </a:rPr>
                        <a:t>-2.2%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11.1%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Calibri" panose="020F0502020204030204" pitchFamily="34" charset="0"/>
                        </a:rPr>
                        <a:t>-4.6%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660154493"/>
                  </a:ext>
                </a:extLst>
              </a:tr>
            </a:tbl>
          </a:graphicData>
        </a:graphic>
      </p:graphicFrame>
    </p:spTree>
    <p:extLst>
      <p:ext uri="{BB962C8B-B14F-4D97-AF65-F5344CB8AC3E}">
        <p14:creationId xmlns:p14="http://schemas.microsoft.com/office/powerpoint/2010/main" val="319917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B2BFD-6176-430E-A697-F4AA976B9AFF}"/>
              </a:ext>
            </a:extLst>
          </p:cNvPr>
          <p:cNvSpPr>
            <a:spLocks noGrp="1"/>
          </p:cNvSpPr>
          <p:nvPr>
            <p:ph type="title"/>
          </p:nvPr>
        </p:nvSpPr>
        <p:spPr/>
        <p:txBody>
          <a:bodyPr lIns="91440" tIns="45720" rIns="91440" bIns="45720" anchor="t"/>
          <a:lstStyle/>
          <a:p>
            <a:r>
              <a:rPr lang="en-US" sz="2400"/>
              <a:t>Liability and Interest Rate Risks</a:t>
            </a:r>
          </a:p>
        </p:txBody>
      </p:sp>
      <p:sp>
        <p:nvSpPr>
          <p:cNvPr id="16" name="Text Placeholder 15">
            <a:extLst>
              <a:ext uri="{FF2B5EF4-FFF2-40B4-BE49-F238E27FC236}">
                <a16:creationId xmlns:a16="http://schemas.microsoft.com/office/drawing/2014/main" id="{23ED9078-A57C-4C08-B226-7CE9E365067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F7FEE7C-FF2C-4B98-A644-AAD9A489F881}"/>
              </a:ext>
            </a:extLst>
          </p:cNvPr>
          <p:cNvSpPr>
            <a:spLocks noGrp="1"/>
          </p:cNvSpPr>
          <p:nvPr>
            <p:ph type="sldNum" sz="quarter" idx="12"/>
          </p:nvPr>
        </p:nvSpPr>
        <p:spPr/>
        <p:txBody>
          <a:bodyPr/>
          <a:lstStyle/>
          <a:p>
            <a:fld id="{D9DC73DB-37F3-114B-9123-19F674B875C1}" type="slidenum">
              <a:rPr lang="en-US" smtClean="0"/>
              <a:pPr/>
              <a:t>14</a:t>
            </a:fld>
            <a:endParaRPr lang="en-US"/>
          </a:p>
        </p:txBody>
      </p:sp>
      <p:sp>
        <p:nvSpPr>
          <p:cNvPr id="5" name="Text Placeholder 4">
            <a:extLst>
              <a:ext uri="{FF2B5EF4-FFF2-40B4-BE49-F238E27FC236}">
                <a16:creationId xmlns:a16="http://schemas.microsoft.com/office/drawing/2014/main" id="{B8FF62B7-3670-4015-8DD1-31DD61EF48D9}"/>
              </a:ext>
            </a:extLst>
          </p:cNvPr>
          <p:cNvSpPr>
            <a:spLocks noGrp="1"/>
          </p:cNvSpPr>
          <p:nvPr>
            <p:ph type="body" idx="13"/>
          </p:nvPr>
        </p:nvSpPr>
        <p:spPr/>
        <p:txBody>
          <a:bodyPr/>
          <a:lstStyle/>
          <a:p>
            <a:r>
              <a:rPr lang="en-US"/>
              <a:t>Section 3</a:t>
            </a:r>
          </a:p>
        </p:txBody>
      </p:sp>
    </p:spTree>
    <p:extLst>
      <p:ext uri="{BB962C8B-B14F-4D97-AF65-F5344CB8AC3E}">
        <p14:creationId xmlns:p14="http://schemas.microsoft.com/office/powerpoint/2010/main" val="741946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DA6594-60F4-49FC-AD35-C0E8BD5BDFCD}"/>
              </a:ext>
            </a:extLst>
          </p:cNvPr>
          <p:cNvSpPr>
            <a:spLocks noGrp="1"/>
          </p:cNvSpPr>
          <p:nvPr>
            <p:ph type="body" sz="half" idx="18"/>
          </p:nvPr>
        </p:nvSpPr>
        <p:spPr>
          <a:xfrm>
            <a:off x="116648" y="1175319"/>
            <a:ext cx="2943397" cy="3006716"/>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dirty="0">
                <a:ln>
                  <a:noFill/>
                </a:ln>
                <a:solidFill>
                  <a:prstClr val="black"/>
                </a:solidFill>
                <a:effectLst/>
                <a:uLnTx/>
                <a:uFillTx/>
                <a:latin typeface="Calibri"/>
                <a:ea typeface="+mn-ea"/>
                <a:cs typeface="+mn-cs"/>
              </a:rPr>
              <a:t>Original C3 and C4 risk charges </a:t>
            </a:r>
            <a:r>
              <a:rPr lang="en-US" sz="1200" dirty="0">
                <a:solidFill>
                  <a:prstClr val="black"/>
                </a:solidFill>
                <a:latin typeface="Calibri"/>
                <a:ea typeface="+mn-ea"/>
                <a:cs typeface="+mn-cs"/>
              </a:rPr>
              <a:t>broken </a:t>
            </a:r>
            <a:r>
              <a:rPr kumimoji="0" lang="en-US" sz="1200" b="0" u="none" strike="noStrike" kern="1200" cap="none" spc="0" normalizeH="0" baseline="0" noProof="0" dirty="0">
                <a:ln>
                  <a:noFill/>
                </a:ln>
                <a:solidFill>
                  <a:prstClr val="black"/>
                </a:solidFill>
                <a:effectLst/>
                <a:uLnTx/>
                <a:uFillTx/>
                <a:latin typeface="Calibri"/>
                <a:ea typeface="+mn-ea"/>
                <a:cs typeface="+mn-cs"/>
              </a:rPr>
              <a:t>into targeted risk charges on interest rate, longevity, and ‘other life technical risk’ (lapse risk)</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Other Life Technical Risk varies by three risk categories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	</a:t>
            </a:r>
            <a:r>
              <a:rPr kumimoji="0" lang="en-US" sz="1100" b="0" i="0" u="none" strike="noStrike" kern="1200" cap="none" spc="0" normalizeH="0" baseline="0" noProof="0" dirty="0">
                <a:ln>
                  <a:noFill/>
                </a:ln>
                <a:solidFill>
                  <a:prstClr val="black"/>
                </a:solidFill>
                <a:effectLst/>
                <a:uLnTx/>
                <a:uFillTx/>
                <a:latin typeface="Calibri"/>
                <a:ea typeface="+mn-ea"/>
                <a:cs typeface="+mn-cs"/>
              </a:rPr>
              <a:t>1. Lapse risk without mitigants – 2.0%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a:ea typeface="+mn-ea"/>
                <a:cs typeface="+mn-cs"/>
              </a:rPr>
              <a:t>	2. Lapse risk with mitigants – 1.0%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a:ea typeface="+mn-ea"/>
                <a:cs typeface="+mn-cs"/>
              </a:rPr>
              <a:t>	3. No lapse risk of 0.6%</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Category 3 – ‘No Lapse Risk’ has a risk charge meant to cover operating expense risk</a:t>
            </a:r>
            <a:endParaRPr lang="en-US" dirty="0"/>
          </a:p>
        </p:txBody>
      </p:sp>
      <p:sp>
        <p:nvSpPr>
          <p:cNvPr id="3" name="Slide Number Placeholder 2">
            <a:extLst>
              <a:ext uri="{FF2B5EF4-FFF2-40B4-BE49-F238E27FC236}">
                <a16:creationId xmlns:a16="http://schemas.microsoft.com/office/drawing/2014/main" id="{F4FCAAD6-1B8E-4A5D-BFC9-00CD843AACA3}"/>
              </a:ext>
            </a:extLst>
          </p:cNvPr>
          <p:cNvSpPr>
            <a:spLocks noGrp="1"/>
          </p:cNvSpPr>
          <p:nvPr>
            <p:ph type="sldNum" sz="quarter" idx="12"/>
          </p:nvPr>
        </p:nvSpPr>
        <p:spPr/>
        <p:txBody>
          <a:bodyPr/>
          <a:lstStyle/>
          <a:p>
            <a:fld id="{D9DC73DB-37F3-114B-9123-19F674B875C1}" type="slidenum">
              <a:rPr lang="en-US" smtClean="0"/>
              <a:pPr/>
              <a:t>15</a:t>
            </a:fld>
            <a:endParaRPr lang="en-US"/>
          </a:p>
        </p:txBody>
      </p:sp>
      <p:sp>
        <p:nvSpPr>
          <p:cNvPr id="4" name="Title 3">
            <a:extLst>
              <a:ext uri="{FF2B5EF4-FFF2-40B4-BE49-F238E27FC236}">
                <a16:creationId xmlns:a16="http://schemas.microsoft.com/office/drawing/2014/main" id="{14E0518D-137B-49C8-8C86-F53CBD502436}"/>
              </a:ext>
            </a:extLst>
          </p:cNvPr>
          <p:cNvSpPr>
            <a:spLocks noGrp="1"/>
          </p:cNvSpPr>
          <p:nvPr>
            <p:ph type="title"/>
          </p:nvPr>
        </p:nvSpPr>
        <p:spPr/>
        <p:txBody>
          <a:bodyPr/>
          <a:lstStyle/>
          <a:p>
            <a:r>
              <a:rPr lang="en-US" dirty="0"/>
              <a:t>Life Risks – Other Life Technical</a:t>
            </a:r>
            <a:br>
              <a:rPr kumimoji="0" lang="en-US" sz="1100" b="0" i="1" u="none" strike="noStrike" kern="1200" cap="none" spc="0" normalizeH="0" baseline="0" noProof="0" dirty="0">
                <a:ln>
                  <a:noFill/>
                </a:ln>
                <a:solidFill>
                  <a:prstClr val="black"/>
                </a:solidFill>
                <a:effectLst/>
                <a:uLnTx/>
                <a:uFillTx/>
                <a:latin typeface="Calibri"/>
                <a:ea typeface="+mn-ea"/>
                <a:cs typeface="+mn-cs"/>
              </a:rPr>
            </a:br>
            <a:endParaRPr lang="en-US" sz="1000" i="1" dirty="0"/>
          </a:p>
        </p:txBody>
      </p:sp>
      <p:pic>
        <p:nvPicPr>
          <p:cNvPr id="12" name="Picture 11">
            <a:extLst>
              <a:ext uri="{FF2B5EF4-FFF2-40B4-BE49-F238E27FC236}">
                <a16:creationId xmlns:a16="http://schemas.microsoft.com/office/drawing/2014/main" id="{AA99E4D3-480C-A429-4361-A6114074A579}"/>
              </a:ext>
            </a:extLst>
          </p:cNvPr>
          <p:cNvPicPr>
            <a:picLocks noChangeAspect="1"/>
          </p:cNvPicPr>
          <p:nvPr/>
        </p:nvPicPr>
        <p:blipFill>
          <a:blip r:embed="rId3"/>
          <a:stretch>
            <a:fillRect/>
          </a:stretch>
        </p:blipFill>
        <p:spPr>
          <a:xfrm>
            <a:off x="3060045" y="1229107"/>
            <a:ext cx="3400425" cy="3019425"/>
          </a:xfrm>
          <a:prstGeom prst="rect">
            <a:avLst/>
          </a:prstGeom>
        </p:spPr>
      </p:pic>
    </p:spTree>
    <p:extLst>
      <p:ext uri="{BB962C8B-B14F-4D97-AF65-F5344CB8AC3E}">
        <p14:creationId xmlns:p14="http://schemas.microsoft.com/office/powerpoint/2010/main" val="3971237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DA6594-60F4-49FC-AD35-C0E8BD5BDFCD}"/>
              </a:ext>
            </a:extLst>
          </p:cNvPr>
          <p:cNvSpPr>
            <a:spLocks noGrp="1"/>
          </p:cNvSpPr>
          <p:nvPr>
            <p:ph type="body" sz="half" idx="18"/>
          </p:nvPr>
        </p:nvSpPr>
        <p:spPr>
          <a:xfrm>
            <a:off x="89754" y="1383575"/>
            <a:ext cx="3245118" cy="3343066"/>
          </a:xfrm>
        </p:spPr>
        <p:txBody>
          <a:bodyPr/>
          <a:lstStyle/>
          <a:p>
            <a:pPr>
              <a:spcBef>
                <a:spcPts val="0"/>
              </a:spcBef>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Longevity Risk varies by three categories</a:t>
            </a:r>
          </a:p>
          <a:p>
            <a:pPr marL="685800" lvl="1" indent="-228600">
              <a:spcBef>
                <a:spcPts val="0"/>
              </a:spcBef>
              <a:buFont typeface="+mj-lt"/>
              <a:buAutoNum type="arabicPeriod"/>
              <a:defRPr/>
            </a:pPr>
            <a:r>
              <a:rPr kumimoji="0" lang="en-US" sz="1100" b="0" i="0" u="none" strike="noStrike" kern="1200" cap="none" spc="0" normalizeH="0" baseline="0" noProof="0" dirty="0">
                <a:ln>
                  <a:noFill/>
                </a:ln>
                <a:solidFill>
                  <a:prstClr val="black"/>
                </a:solidFill>
                <a:effectLst/>
                <a:uLnTx/>
                <a:uFillTx/>
                <a:latin typeface="Calibri"/>
                <a:ea typeface="+mn-ea"/>
                <a:cs typeface="+mn-cs"/>
              </a:rPr>
              <a:t>High risk </a:t>
            </a:r>
            <a:r>
              <a:rPr kumimoji="0" lang="en-US" sz="1000" b="0" i="0" u="none" strike="noStrike" kern="1200" cap="none" spc="0" normalizeH="0" baseline="0" noProof="0" dirty="0">
                <a:ln>
                  <a:noFill/>
                </a:ln>
                <a:solidFill>
                  <a:prstClr val="black"/>
                </a:solidFill>
                <a:effectLst/>
                <a:uLnTx/>
                <a:uFillTx/>
                <a:latin typeface="Calibri"/>
                <a:ea typeface="+mn-ea"/>
                <a:cs typeface="+mn-cs"/>
              </a:rPr>
              <a:t>P</a:t>
            </a:r>
            <a:r>
              <a:rPr kumimoji="0" lang="en-US" sz="1000" b="0" i="0" u="none" strike="noStrike" kern="1200" cap="none" spc="0" normalizeH="0" baseline="0" noProof="0" dirty="0">
                <a:ln>
                  <a:noFill/>
                </a:ln>
                <a:solidFill>
                  <a:srgbClr val="0A0A0A"/>
                </a:solidFill>
                <a:effectLst/>
                <a:uLnTx/>
                <a:uFillTx/>
                <a:latin typeface="Conv_Akk_Pro"/>
                <a:ea typeface="+mn-ea"/>
                <a:cs typeface="+mn-cs"/>
              </a:rPr>
              <a:t>roducts with no or limited lump-sum optionality for policyholders  (e.g. SPIA)</a:t>
            </a:r>
            <a:br>
              <a:rPr kumimoji="0" lang="en-US" sz="1000" b="0" i="0" u="none" strike="noStrike" kern="1200" cap="none" spc="0" normalizeH="0" baseline="0" noProof="0" dirty="0">
                <a:ln>
                  <a:noFill/>
                </a:ln>
                <a:solidFill>
                  <a:srgbClr val="0A0A0A"/>
                </a:solidFill>
                <a:effectLst/>
                <a:uLnTx/>
                <a:uFillTx/>
                <a:latin typeface="Conv_Akk_Pro"/>
                <a:ea typeface="+mn-ea"/>
                <a:cs typeface="+mn-cs"/>
              </a:rPr>
            </a:br>
            <a:endParaRPr kumimoji="0" lang="en-US" sz="1000" b="0" i="0" u="none" strike="noStrike" kern="1200" cap="none" spc="0" normalizeH="0" baseline="0" noProof="0" dirty="0">
              <a:ln>
                <a:noFill/>
              </a:ln>
              <a:solidFill>
                <a:srgbClr val="0A0A0A"/>
              </a:solidFill>
              <a:effectLst/>
              <a:uLnTx/>
              <a:uFillTx/>
              <a:latin typeface="Conv_Akk_Pro"/>
              <a:ea typeface="+mn-ea"/>
              <a:cs typeface="+mn-cs"/>
            </a:endParaRPr>
          </a:p>
          <a:p>
            <a:pPr marL="685800" lvl="1" indent="-228600">
              <a:spcBef>
                <a:spcPts val="0"/>
              </a:spcBef>
              <a:buFont typeface="+mj-lt"/>
              <a:buAutoNum type="arabicPeriod"/>
              <a:defRPr/>
            </a:pPr>
            <a:r>
              <a:rPr kumimoji="0" lang="en-US" sz="1100" b="0" i="0" u="none" strike="noStrike" kern="1200" cap="none" spc="0" normalizeH="0" baseline="0" noProof="0" dirty="0">
                <a:ln>
                  <a:noFill/>
                </a:ln>
                <a:solidFill>
                  <a:srgbClr val="0A0A0A"/>
                </a:solidFill>
                <a:effectLst/>
                <a:uLnTx/>
                <a:uFillTx/>
                <a:latin typeface="Conv_Akk_Pro"/>
                <a:ea typeface="+mn-ea"/>
                <a:cs typeface="+mn-cs"/>
              </a:rPr>
              <a:t>Medium Risk </a:t>
            </a:r>
            <a:br>
              <a:rPr kumimoji="0" lang="en-US" sz="1100" b="0" i="0" u="none" strike="noStrike" kern="1200" cap="none" spc="0" normalizeH="0" baseline="0" noProof="0" dirty="0">
                <a:ln>
                  <a:noFill/>
                </a:ln>
                <a:solidFill>
                  <a:srgbClr val="0A0A0A"/>
                </a:solidFill>
                <a:effectLst/>
                <a:uLnTx/>
                <a:uFillTx/>
                <a:latin typeface="Conv_Akk_Pro"/>
                <a:ea typeface="+mn-ea"/>
                <a:cs typeface="+mn-cs"/>
              </a:rPr>
            </a:br>
            <a:r>
              <a:rPr kumimoji="0" lang="en-US" sz="1000" b="0" i="0" u="none" strike="noStrike" kern="1200" cap="none" spc="0" normalizeH="0" baseline="0" noProof="0" dirty="0">
                <a:ln>
                  <a:noFill/>
                </a:ln>
                <a:solidFill>
                  <a:srgbClr val="0A0A0A"/>
                </a:solidFill>
                <a:effectLst/>
                <a:uLnTx/>
                <a:uFillTx/>
                <a:latin typeface="Conv_Akk_Pro"/>
                <a:ea typeface="+mn-ea"/>
                <a:cs typeface="+mn-cs"/>
              </a:rPr>
              <a:t>Products with economically attractive annuitization options that may or may not be utilized by the policyholder, assumes 30% of policyholders annuitize (e.g. Deferred Annuities </a:t>
            </a:r>
            <a:r>
              <a:rPr lang="en-US" sz="1000" dirty="0">
                <a:solidFill>
                  <a:srgbClr val="0A0A0A"/>
                </a:solidFill>
                <a:latin typeface="Conv_Akk_Pro"/>
              </a:rPr>
              <a:t>with rich annuitization options)</a:t>
            </a:r>
            <a:br>
              <a:rPr kumimoji="0" lang="en-US" sz="1000" b="0" i="0" u="none" strike="noStrike" kern="1200" cap="none" spc="0" normalizeH="0" baseline="0" noProof="0" dirty="0">
                <a:ln>
                  <a:noFill/>
                </a:ln>
                <a:solidFill>
                  <a:srgbClr val="0A0A0A"/>
                </a:solidFill>
                <a:effectLst/>
                <a:uLnTx/>
                <a:uFillTx/>
                <a:latin typeface="Conv_Akk_Pro"/>
                <a:ea typeface="+mn-ea"/>
                <a:cs typeface="+mn-cs"/>
              </a:rPr>
            </a:br>
            <a:endParaRPr kumimoji="0" lang="en-US" sz="1000" b="0" i="0" u="none" strike="noStrike" kern="1200" cap="none" spc="0" normalizeH="0" baseline="0" noProof="0" dirty="0">
              <a:ln>
                <a:noFill/>
              </a:ln>
              <a:solidFill>
                <a:srgbClr val="0A0A0A"/>
              </a:solidFill>
              <a:effectLst/>
              <a:uLnTx/>
              <a:uFillTx/>
              <a:latin typeface="Conv_Akk_Pro"/>
              <a:ea typeface="+mn-ea"/>
              <a:cs typeface="+mn-cs"/>
            </a:endParaRPr>
          </a:p>
          <a:p>
            <a:pPr marL="685800" lvl="1" indent="-228600">
              <a:spcBef>
                <a:spcPts val="0"/>
              </a:spcBef>
              <a:buFont typeface="+mj-lt"/>
              <a:buAutoNum type="arabicPeriod"/>
              <a:defRPr/>
            </a:pPr>
            <a:r>
              <a:rPr kumimoji="0" lang="en-US" sz="1100" b="0" i="0" u="none" strike="noStrike" kern="1200" cap="none" spc="0" normalizeH="0" baseline="0" noProof="0" dirty="0">
                <a:ln>
                  <a:noFill/>
                </a:ln>
                <a:solidFill>
                  <a:srgbClr val="0A0A0A"/>
                </a:solidFill>
                <a:effectLst/>
                <a:uLnTx/>
                <a:uFillTx/>
                <a:latin typeface="Conv_Akk_Pro"/>
                <a:ea typeface="+mn-ea"/>
                <a:cs typeface="+mn-cs"/>
              </a:rPr>
              <a:t>Low Risk (</a:t>
            </a:r>
            <a:r>
              <a:rPr lang="en-US" sz="1100" dirty="0">
                <a:solidFill>
                  <a:srgbClr val="0A0A0A"/>
                </a:solidFill>
                <a:latin typeface="Conv_Akk_Pro"/>
              </a:rPr>
              <a:t>no risk charge) </a:t>
            </a:r>
            <a:br>
              <a:rPr lang="en-US" sz="1100" dirty="0">
                <a:solidFill>
                  <a:srgbClr val="0A0A0A"/>
                </a:solidFill>
                <a:latin typeface="Conv_Akk_Pro"/>
              </a:rPr>
            </a:br>
            <a:r>
              <a:rPr lang="en-US" sz="1000" dirty="0">
                <a:solidFill>
                  <a:srgbClr val="0A0A0A"/>
                </a:solidFill>
                <a:latin typeface="Conv_Akk_Pro"/>
              </a:rPr>
              <a:t>Immaterial longevity risk due to </a:t>
            </a:r>
            <a:r>
              <a:rPr kumimoji="0" lang="en-US" sz="1000" b="0" i="0" u="none" strike="noStrike" kern="1200" cap="none" spc="0" normalizeH="0" baseline="0" noProof="0" dirty="0">
                <a:ln>
                  <a:noFill/>
                </a:ln>
                <a:solidFill>
                  <a:srgbClr val="0A0A0A"/>
                </a:solidFill>
                <a:effectLst/>
                <a:uLnTx/>
                <a:uFillTx/>
                <a:latin typeface="Conv_Akk_Pro"/>
                <a:ea typeface="+mn-ea"/>
                <a:cs typeface="+mn-cs"/>
              </a:rPr>
              <a:t>economically unattractive annuitization options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Risk charge is scaled down when reserves for products exposed to longevity risk are held significantly above ‘best estimate’ levels</a:t>
            </a:r>
            <a:endParaRPr lang="en-US" dirty="0"/>
          </a:p>
        </p:txBody>
      </p:sp>
      <p:sp>
        <p:nvSpPr>
          <p:cNvPr id="3" name="Slide Number Placeholder 2">
            <a:extLst>
              <a:ext uri="{FF2B5EF4-FFF2-40B4-BE49-F238E27FC236}">
                <a16:creationId xmlns:a16="http://schemas.microsoft.com/office/drawing/2014/main" id="{F4FCAAD6-1B8E-4A5D-BFC9-00CD843AACA3}"/>
              </a:ext>
            </a:extLst>
          </p:cNvPr>
          <p:cNvSpPr>
            <a:spLocks noGrp="1"/>
          </p:cNvSpPr>
          <p:nvPr>
            <p:ph type="sldNum" sz="quarter" idx="12"/>
          </p:nvPr>
        </p:nvSpPr>
        <p:spPr/>
        <p:txBody>
          <a:bodyPr/>
          <a:lstStyle/>
          <a:p>
            <a:fld id="{D9DC73DB-37F3-114B-9123-19F674B875C1}" type="slidenum">
              <a:rPr lang="en-US" smtClean="0"/>
              <a:pPr/>
              <a:t>16</a:t>
            </a:fld>
            <a:endParaRPr lang="en-US"/>
          </a:p>
        </p:txBody>
      </p:sp>
      <p:sp>
        <p:nvSpPr>
          <p:cNvPr id="4" name="Title 3">
            <a:extLst>
              <a:ext uri="{FF2B5EF4-FFF2-40B4-BE49-F238E27FC236}">
                <a16:creationId xmlns:a16="http://schemas.microsoft.com/office/drawing/2014/main" id="{14E0518D-137B-49C8-8C86-F53CBD502436}"/>
              </a:ext>
            </a:extLst>
          </p:cNvPr>
          <p:cNvSpPr>
            <a:spLocks noGrp="1"/>
          </p:cNvSpPr>
          <p:nvPr>
            <p:ph type="title"/>
          </p:nvPr>
        </p:nvSpPr>
        <p:spPr/>
        <p:txBody>
          <a:bodyPr/>
          <a:lstStyle/>
          <a:p>
            <a:r>
              <a:rPr lang="en-US" dirty="0"/>
              <a:t>Life Risks - Longevity</a:t>
            </a:r>
            <a:endParaRPr lang="en-US" sz="1000" i="1" dirty="0"/>
          </a:p>
        </p:txBody>
      </p:sp>
      <p:pic>
        <p:nvPicPr>
          <p:cNvPr id="8" name="Picture 7">
            <a:extLst>
              <a:ext uri="{FF2B5EF4-FFF2-40B4-BE49-F238E27FC236}">
                <a16:creationId xmlns:a16="http://schemas.microsoft.com/office/drawing/2014/main" id="{86373A62-489F-9D44-64DE-986EE42BB1BE}"/>
              </a:ext>
            </a:extLst>
          </p:cNvPr>
          <p:cNvPicPr>
            <a:picLocks noChangeAspect="1"/>
          </p:cNvPicPr>
          <p:nvPr/>
        </p:nvPicPr>
        <p:blipFill>
          <a:blip r:embed="rId3"/>
          <a:stretch>
            <a:fillRect/>
          </a:stretch>
        </p:blipFill>
        <p:spPr>
          <a:xfrm>
            <a:off x="3334872" y="1383575"/>
            <a:ext cx="3008966" cy="1608396"/>
          </a:xfrm>
          <a:prstGeom prst="rect">
            <a:avLst/>
          </a:prstGeom>
        </p:spPr>
      </p:pic>
      <p:pic>
        <p:nvPicPr>
          <p:cNvPr id="10" name="Picture 9">
            <a:extLst>
              <a:ext uri="{FF2B5EF4-FFF2-40B4-BE49-F238E27FC236}">
                <a16:creationId xmlns:a16="http://schemas.microsoft.com/office/drawing/2014/main" id="{6D2BC579-64EC-7909-902E-29CD68046098}"/>
              </a:ext>
            </a:extLst>
          </p:cNvPr>
          <p:cNvPicPr>
            <a:picLocks noChangeAspect="1"/>
          </p:cNvPicPr>
          <p:nvPr/>
        </p:nvPicPr>
        <p:blipFill>
          <a:blip r:embed="rId4"/>
          <a:stretch>
            <a:fillRect/>
          </a:stretch>
        </p:blipFill>
        <p:spPr>
          <a:xfrm>
            <a:off x="3429000" y="3265953"/>
            <a:ext cx="2740826" cy="1178299"/>
          </a:xfrm>
          <a:prstGeom prst="rect">
            <a:avLst/>
          </a:prstGeom>
        </p:spPr>
      </p:pic>
    </p:spTree>
    <p:extLst>
      <p:ext uri="{BB962C8B-B14F-4D97-AF65-F5344CB8AC3E}">
        <p14:creationId xmlns:p14="http://schemas.microsoft.com/office/powerpoint/2010/main" val="3133707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DA6594-60F4-49FC-AD35-C0E8BD5BDFCD}"/>
              </a:ext>
            </a:extLst>
          </p:cNvPr>
          <p:cNvSpPr>
            <a:spLocks noGrp="1"/>
          </p:cNvSpPr>
          <p:nvPr>
            <p:ph type="body" sz="half" idx="18"/>
          </p:nvPr>
        </p:nvSpPr>
        <p:spPr>
          <a:xfrm>
            <a:off x="89754" y="1383575"/>
            <a:ext cx="6321437" cy="2179283"/>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B</a:t>
            </a:r>
            <a:r>
              <a:rPr lang="en-US" sz="1200" dirty="0" err="1">
                <a:solidFill>
                  <a:prstClr val="black"/>
                </a:solidFill>
                <a:latin typeface="Calibri"/>
                <a:ea typeface="+mn-ea"/>
                <a:cs typeface="+mn-cs"/>
              </a:rPr>
              <a:t>elow</a:t>
            </a:r>
            <a:r>
              <a:rPr lang="en-US" sz="1200" dirty="0">
                <a:solidFill>
                  <a:prstClr val="black"/>
                </a:solidFill>
                <a:latin typeface="Calibri"/>
                <a:ea typeface="+mn-ea"/>
                <a:cs typeface="+mn-cs"/>
              </a:rPr>
              <a:t> are the prior S&amp;P capital model C3 and C4 risk charges for select products. </a:t>
            </a:r>
            <a:r>
              <a:rPr kumimoji="0" lang="en-US" sz="1200" b="0" i="0" u="none" strike="noStrike" kern="1200" cap="none" spc="0" normalizeH="0" baseline="0" noProof="0" dirty="0">
                <a:ln>
                  <a:noFill/>
                </a:ln>
                <a:solidFill>
                  <a:prstClr val="black"/>
                </a:solidFill>
                <a:effectLst/>
                <a:uLnTx/>
                <a:uFillTx/>
                <a:latin typeface="Calibri"/>
                <a:ea typeface="+mn-ea"/>
                <a:cs typeface="+mn-cs"/>
              </a:rPr>
              <a:t>How will the new model impact liability risk charges on select product types?</a:t>
            </a:r>
            <a:endParaRPr lang="en-US" dirty="0"/>
          </a:p>
        </p:txBody>
      </p:sp>
      <p:sp>
        <p:nvSpPr>
          <p:cNvPr id="3" name="Slide Number Placeholder 2">
            <a:extLst>
              <a:ext uri="{FF2B5EF4-FFF2-40B4-BE49-F238E27FC236}">
                <a16:creationId xmlns:a16="http://schemas.microsoft.com/office/drawing/2014/main" id="{F4FCAAD6-1B8E-4A5D-BFC9-00CD843AACA3}"/>
              </a:ext>
            </a:extLst>
          </p:cNvPr>
          <p:cNvSpPr>
            <a:spLocks noGrp="1"/>
          </p:cNvSpPr>
          <p:nvPr>
            <p:ph type="sldNum" sz="quarter" idx="12"/>
          </p:nvPr>
        </p:nvSpPr>
        <p:spPr/>
        <p:txBody>
          <a:bodyPr/>
          <a:lstStyle/>
          <a:p>
            <a:fld id="{D9DC73DB-37F3-114B-9123-19F674B875C1}" type="slidenum">
              <a:rPr lang="en-US" smtClean="0"/>
              <a:pPr/>
              <a:t>17</a:t>
            </a:fld>
            <a:endParaRPr lang="en-US"/>
          </a:p>
        </p:txBody>
      </p:sp>
      <p:sp>
        <p:nvSpPr>
          <p:cNvPr id="4" name="Title 3">
            <a:extLst>
              <a:ext uri="{FF2B5EF4-FFF2-40B4-BE49-F238E27FC236}">
                <a16:creationId xmlns:a16="http://schemas.microsoft.com/office/drawing/2014/main" id="{14E0518D-137B-49C8-8C86-F53CBD502436}"/>
              </a:ext>
            </a:extLst>
          </p:cNvPr>
          <p:cNvSpPr>
            <a:spLocks noGrp="1"/>
          </p:cNvSpPr>
          <p:nvPr>
            <p:ph type="title"/>
          </p:nvPr>
        </p:nvSpPr>
        <p:spPr/>
        <p:txBody>
          <a:bodyPr/>
          <a:lstStyle/>
          <a:p>
            <a:r>
              <a:rPr lang="en-US" dirty="0"/>
              <a:t>Life Risks – Illustrative Example</a:t>
            </a:r>
            <a:br>
              <a:rPr kumimoji="0" lang="en-US" sz="1000" b="0" i="0" u="none" strike="noStrike" kern="1200" cap="none" spc="0" normalizeH="0" baseline="0" noProof="0" dirty="0">
                <a:ln>
                  <a:noFill/>
                </a:ln>
                <a:solidFill>
                  <a:prstClr val="black"/>
                </a:solidFill>
                <a:effectLst/>
                <a:uLnTx/>
                <a:uFillTx/>
                <a:latin typeface="Calibri"/>
                <a:ea typeface="+mn-ea"/>
                <a:cs typeface="+mn-cs"/>
              </a:rPr>
            </a:br>
            <a:endParaRPr lang="en-US" sz="1000" i="1" dirty="0"/>
          </a:p>
        </p:txBody>
      </p:sp>
      <p:graphicFrame>
        <p:nvGraphicFramePr>
          <p:cNvPr id="11" name="Table 10">
            <a:extLst>
              <a:ext uri="{FF2B5EF4-FFF2-40B4-BE49-F238E27FC236}">
                <a16:creationId xmlns:a16="http://schemas.microsoft.com/office/drawing/2014/main" id="{C7B1D0A1-F278-D437-BA02-CED5A95DDFF8}"/>
              </a:ext>
            </a:extLst>
          </p:cNvPr>
          <p:cNvGraphicFramePr>
            <a:graphicFrameLocks noGrp="1"/>
          </p:cNvGraphicFramePr>
          <p:nvPr/>
        </p:nvGraphicFramePr>
        <p:xfrm>
          <a:off x="723900" y="2143919"/>
          <a:ext cx="5410200" cy="1714500"/>
        </p:xfrm>
        <a:graphic>
          <a:graphicData uri="http://schemas.openxmlformats.org/drawingml/2006/table">
            <a:tbl>
              <a:tblPr/>
              <a:tblGrid>
                <a:gridCol w="2298700">
                  <a:extLst>
                    <a:ext uri="{9D8B030D-6E8A-4147-A177-3AD203B41FA5}">
                      <a16:colId xmlns:a16="http://schemas.microsoft.com/office/drawing/2014/main" val="2484417712"/>
                    </a:ext>
                  </a:extLst>
                </a:gridCol>
                <a:gridCol w="622300">
                  <a:extLst>
                    <a:ext uri="{9D8B030D-6E8A-4147-A177-3AD203B41FA5}">
                      <a16:colId xmlns:a16="http://schemas.microsoft.com/office/drawing/2014/main" val="2737361038"/>
                    </a:ext>
                  </a:extLst>
                </a:gridCol>
                <a:gridCol w="622300">
                  <a:extLst>
                    <a:ext uri="{9D8B030D-6E8A-4147-A177-3AD203B41FA5}">
                      <a16:colId xmlns:a16="http://schemas.microsoft.com/office/drawing/2014/main" val="71340753"/>
                    </a:ext>
                  </a:extLst>
                </a:gridCol>
                <a:gridCol w="622300">
                  <a:extLst>
                    <a:ext uri="{9D8B030D-6E8A-4147-A177-3AD203B41FA5}">
                      <a16:colId xmlns:a16="http://schemas.microsoft.com/office/drawing/2014/main" val="3371141830"/>
                    </a:ext>
                  </a:extLst>
                </a:gridCol>
                <a:gridCol w="622300">
                  <a:extLst>
                    <a:ext uri="{9D8B030D-6E8A-4147-A177-3AD203B41FA5}">
                      <a16:colId xmlns:a16="http://schemas.microsoft.com/office/drawing/2014/main" val="1398852756"/>
                    </a:ext>
                  </a:extLst>
                </a:gridCol>
                <a:gridCol w="622300">
                  <a:extLst>
                    <a:ext uri="{9D8B030D-6E8A-4147-A177-3AD203B41FA5}">
                      <a16:colId xmlns:a16="http://schemas.microsoft.com/office/drawing/2014/main" val="2366285205"/>
                    </a:ext>
                  </a:extLst>
                </a:gridCol>
              </a:tblGrid>
              <a:tr h="381000">
                <a:tc>
                  <a:txBody>
                    <a:bodyPr/>
                    <a:lstStyle/>
                    <a:p>
                      <a:pPr algn="l" fontAlgn="b"/>
                      <a:r>
                        <a:rPr lang="en-US" sz="1100" b="0" i="0" u="none" strike="noStrike">
                          <a:solidFill>
                            <a:srgbClr val="FFFFFF"/>
                          </a:solidFill>
                          <a:effectLst/>
                          <a:latin typeface="Calibri" panose="020F0502020204030204" pitchFamily="34" charset="0"/>
                        </a:rPr>
                        <a:t>Product Type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 C3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C4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Total Old Model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VaR 99.95%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Impact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extLst>
                  <a:ext uri="{0D108BD9-81ED-4DB2-BD59-A6C34878D82A}">
                    <a16:rowId xmlns:a16="http://schemas.microsoft.com/office/drawing/2014/main" val="3978121343"/>
                  </a:ext>
                </a:extLst>
              </a:tr>
              <a:tr h="190500">
                <a:tc>
                  <a:txBody>
                    <a:bodyPr/>
                    <a:lstStyle/>
                    <a:p>
                      <a:pPr algn="l" fontAlgn="b"/>
                      <a:r>
                        <a:rPr lang="en-US" sz="1100" b="0" i="0" u="none" strike="noStrike">
                          <a:solidFill>
                            <a:srgbClr val="000000"/>
                          </a:solidFill>
                          <a:effectLst/>
                          <a:latin typeface="Calibri" panose="020F0502020204030204" pitchFamily="34" charset="0"/>
                        </a:rPr>
                        <a:t>Full MVAs with surrender charge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3.90%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4.10%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5265297"/>
                  </a:ext>
                </a:extLst>
              </a:tr>
              <a:tr h="190500">
                <a:tc>
                  <a:txBody>
                    <a:bodyPr/>
                    <a:lstStyle/>
                    <a:p>
                      <a:pPr algn="l" fontAlgn="b"/>
                      <a:r>
                        <a:rPr lang="en-US" sz="1100" b="0" i="0" u="none" strike="noStrike">
                          <a:solidFill>
                            <a:srgbClr val="000000"/>
                          </a:solidFill>
                          <a:effectLst/>
                          <a:latin typeface="Calibri" panose="020F0502020204030204" pitchFamily="34" charset="0"/>
                        </a:rPr>
                        <a:t>No MVAs without surrender charge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4.10%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03647807"/>
                  </a:ext>
                </a:extLst>
              </a:tr>
              <a:tr h="190500">
                <a:tc>
                  <a:txBody>
                    <a:bodyPr/>
                    <a:lstStyle/>
                    <a:p>
                      <a:pPr algn="l" fontAlgn="b"/>
                      <a:r>
                        <a:rPr lang="en-US" sz="1100" b="0" i="0" u="none" strike="noStrike">
                          <a:solidFill>
                            <a:srgbClr val="000000"/>
                          </a:solidFill>
                          <a:effectLst/>
                          <a:latin typeface="Calibri" panose="020F0502020204030204" pitchFamily="34" charset="0"/>
                        </a:rPr>
                        <a:t>Retail SPIAs with life contingencies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3.50%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3.70%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50182494"/>
                  </a:ext>
                </a:extLst>
              </a:tr>
              <a:tr h="381000">
                <a:tc>
                  <a:txBody>
                    <a:bodyPr/>
                    <a:lstStyle/>
                    <a:p>
                      <a:pPr algn="l" fontAlgn="b"/>
                      <a:r>
                        <a:rPr lang="en-US" sz="1100" b="0" i="0" u="none" strike="noStrike">
                          <a:solidFill>
                            <a:srgbClr val="000000"/>
                          </a:solidFill>
                          <a:effectLst/>
                          <a:latin typeface="Calibri" panose="020F0502020204030204" pitchFamily="34" charset="0"/>
                        </a:rPr>
                        <a:t>Retail SPIAs without life contingencies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2.80%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1634061"/>
                  </a:ext>
                </a:extLst>
              </a:tr>
              <a:tr h="381000">
                <a:tc>
                  <a:txBody>
                    <a:bodyPr/>
                    <a:lstStyle/>
                    <a:p>
                      <a:pPr algn="l" fontAlgn="b"/>
                      <a:r>
                        <a:rPr lang="en-US" sz="1100" b="0" i="0" u="none" strike="noStrike">
                          <a:solidFill>
                            <a:srgbClr val="000000"/>
                          </a:solidFill>
                          <a:effectLst/>
                          <a:latin typeface="Calibri" panose="020F0502020204030204" pitchFamily="34" charset="0"/>
                        </a:rPr>
                        <a:t>Linked business without guarantees (e.g. Variable universal life)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6012904"/>
                  </a:ext>
                </a:extLst>
              </a:tr>
            </a:tbl>
          </a:graphicData>
        </a:graphic>
      </p:graphicFrame>
    </p:spTree>
    <p:extLst>
      <p:ext uri="{BB962C8B-B14F-4D97-AF65-F5344CB8AC3E}">
        <p14:creationId xmlns:p14="http://schemas.microsoft.com/office/powerpoint/2010/main" val="1525252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DA6594-60F4-49FC-AD35-C0E8BD5BDFCD}"/>
              </a:ext>
            </a:extLst>
          </p:cNvPr>
          <p:cNvSpPr>
            <a:spLocks noGrp="1"/>
          </p:cNvSpPr>
          <p:nvPr>
            <p:ph type="body" sz="half" idx="18"/>
          </p:nvPr>
        </p:nvSpPr>
        <p:spPr>
          <a:xfrm>
            <a:off x="89754" y="1383575"/>
            <a:ext cx="6321437" cy="2179283"/>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Illustrative Example Assumptions</a:t>
            </a:r>
          </a:p>
          <a:p>
            <a:pPr marL="628650" lvl="1" indent="-171450">
              <a:spcBef>
                <a:spcPts val="0"/>
              </a:spcBef>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a:ea typeface="+mn-ea"/>
                <a:cs typeface="+mn-cs"/>
              </a:rPr>
              <a:t>Longevity reserves at highest confidence level (45% reduction in risk charge)</a:t>
            </a:r>
          </a:p>
          <a:p>
            <a:pPr marL="628650" lvl="1" indent="-171450">
              <a:spcBef>
                <a:spcPts val="0"/>
              </a:spcBef>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a:ea typeface="+mn-ea"/>
                <a:cs typeface="+mn-cs"/>
              </a:rPr>
              <a:t>No ALM credit reflected in interest rate risk charge (can be reduced up to 50%)</a:t>
            </a:r>
          </a:p>
          <a:p>
            <a:pPr marL="628650" lvl="1" indent="-171450">
              <a:spcBef>
                <a:spcPts val="0"/>
              </a:spcBef>
              <a:buFont typeface="Arial" panose="020B0604020202020204" pitchFamily="34" charset="0"/>
              <a:buChar char="•"/>
              <a:defRPr/>
            </a:pPr>
            <a:r>
              <a:rPr lang="en-US" dirty="0">
                <a:solidFill>
                  <a:prstClr val="black"/>
                </a:solidFill>
                <a:latin typeface="Calibri"/>
              </a:rPr>
              <a:t>Deferred Annuities have </a:t>
            </a:r>
            <a:r>
              <a:rPr kumimoji="0" lang="en-US" b="0" i="0" u="none" strike="noStrike" kern="1200" cap="none" spc="0" normalizeH="0" baseline="0" noProof="0" dirty="0">
                <a:ln>
                  <a:noFill/>
                </a:ln>
                <a:solidFill>
                  <a:prstClr val="black"/>
                </a:solidFill>
                <a:effectLst/>
                <a:uLnTx/>
                <a:uFillTx/>
                <a:latin typeface="Calibri"/>
                <a:ea typeface="+mn-ea"/>
                <a:cs typeface="+mn-cs"/>
              </a:rPr>
              <a:t>economically attractive annuitization options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lang="en-US" dirty="0"/>
          </a:p>
        </p:txBody>
      </p:sp>
      <p:sp>
        <p:nvSpPr>
          <p:cNvPr id="3" name="Slide Number Placeholder 2">
            <a:extLst>
              <a:ext uri="{FF2B5EF4-FFF2-40B4-BE49-F238E27FC236}">
                <a16:creationId xmlns:a16="http://schemas.microsoft.com/office/drawing/2014/main" id="{F4FCAAD6-1B8E-4A5D-BFC9-00CD843AACA3}"/>
              </a:ext>
            </a:extLst>
          </p:cNvPr>
          <p:cNvSpPr>
            <a:spLocks noGrp="1"/>
          </p:cNvSpPr>
          <p:nvPr>
            <p:ph type="sldNum" sz="quarter" idx="12"/>
          </p:nvPr>
        </p:nvSpPr>
        <p:spPr/>
        <p:txBody>
          <a:bodyPr/>
          <a:lstStyle/>
          <a:p>
            <a:fld id="{D9DC73DB-37F3-114B-9123-19F674B875C1}" type="slidenum">
              <a:rPr lang="en-US" smtClean="0"/>
              <a:pPr/>
              <a:t>18</a:t>
            </a:fld>
            <a:endParaRPr lang="en-US"/>
          </a:p>
        </p:txBody>
      </p:sp>
      <p:sp>
        <p:nvSpPr>
          <p:cNvPr id="4" name="Title 3">
            <a:extLst>
              <a:ext uri="{FF2B5EF4-FFF2-40B4-BE49-F238E27FC236}">
                <a16:creationId xmlns:a16="http://schemas.microsoft.com/office/drawing/2014/main" id="{14E0518D-137B-49C8-8C86-F53CBD502436}"/>
              </a:ext>
            </a:extLst>
          </p:cNvPr>
          <p:cNvSpPr>
            <a:spLocks noGrp="1"/>
          </p:cNvSpPr>
          <p:nvPr>
            <p:ph type="title"/>
          </p:nvPr>
        </p:nvSpPr>
        <p:spPr/>
        <p:txBody>
          <a:bodyPr/>
          <a:lstStyle/>
          <a:p>
            <a:r>
              <a:rPr lang="en-US" dirty="0"/>
              <a:t>Life Risks – Illustrative Example</a:t>
            </a:r>
            <a:br>
              <a:rPr kumimoji="0" lang="en-US" sz="1100" b="0" i="1" u="none" strike="noStrike" kern="1200" cap="none" spc="0" normalizeH="0" baseline="0" noProof="0" dirty="0">
                <a:ln>
                  <a:noFill/>
                </a:ln>
                <a:solidFill>
                  <a:prstClr val="black"/>
                </a:solidFill>
                <a:effectLst/>
                <a:uLnTx/>
                <a:uFillTx/>
                <a:latin typeface="Calibri"/>
                <a:ea typeface="+mn-ea"/>
                <a:cs typeface="+mn-cs"/>
              </a:rPr>
            </a:br>
            <a:endParaRPr lang="en-US" sz="1000" i="1" dirty="0"/>
          </a:p>
        </p:txBody>
      </p:sp>
      <p:graphicFrame>
        <p:nvGraphicFramePr>
          <p:cNvPr id="10" name="Table 9">
            <a:extLst>
              <a:ext uri="{FF2B5EF4-FFF2-40B4-BE49-F238E27FC236}">
                <a16:creationId xmlns:a16="http://schemas.microsoft.com/office/drawing/2014/main" id="{5A910DB0-2F32-FA7E-4806-8F6F43A5D28D}"/>
              </a:ext>
            </a:extLst>
          </p:cNvPr>
          <p:cNvGraphicFramePr>
            <a:graphicFrameLocks noGrp="1"/>
          </p:cNvGraphicFramePr>
          <p:nvPr>
            <p:extLst>
              <p:ext uri="{D42A27DB-BD31-4B8C-83A1-F6EECF244321}">
                <p14:modId xmlns:p14="http://schemas.microsoft.com/office/powerpoint/2010/main" val="737183211"/>
              </p:ext>
            </p:extLst>
          </p:nvPr>
        </p:nvGraphicFramePr>
        <p:xfrm>
          <a:off x="471488" y="2259550"/>
          <a:ext cx="5915024" cy="1686793"/>
        </p:xfrm>
        <a:graphic>
          <a:graphicData uri="http://schemas.openxmlformats.org/drawingml/2006/table">
            <a:tbl>
              <a:tblPr/>
              <a:tblGrid>
                <a:gridCol w="2027688">
                  <a:extLst>
                    <a:ext uri="{9D8B030D-6E8A-4147-A177-3AD203B41FA5}">
                      <a16:colId xmlns:a16="http://schemas.microsoft.com/office/drawing/2014/main" val="2551286760"/>
                    </a:ext>
                  </a:extLst>
                </a:gridCol>
                <a:gridCol w="548932">
                  <a:extLst>
                    <a:ext uri="{9D8B030D-6E8A-4147-A177-3AD203B41FA5}">
                      <a16:colId xmlns:a16="http://schemas.microsoft.com/office/drawing/2014/main" val="1754341008"/>
                    </a:ext>
                  </a:extLst>
                </a:gridCol>
                <a:gridCol w="548932">
                  <a:extLst>
                    <a:ext uri="{9D8B030D-6E8A-4147-A177-3AD203B41FA5}">
                      <a16:colId xmlns:a16="http://schemas.microsoft.com/office/drawing/2014/main" val="3518016683"/>
                    </a:ext>
                  </a:extLst>
                </a:gridCol>
                <a:gridCol w="548932">
                  <a:extLst>
                    <a:ext uri="{9D8B030D-6E8A-4147-A177-3AD203B41FA5}">
                      <a16:colId xmlns:a16="http://schemas.microsoft.com/office/drawing/2014/main" val="4012651613"/>
                    </a:ext>
                  </a:extLst>
                </a:gridCol>
                <a:gridCol w="548932">
                  <a:extLst>
                    <a:ext uri="{9D8B030D-6E8A-4147-A177-3AD203B41FA5}">
                      <a16:colId xmlns:a16="http://schemas.microsoft.com/office/drawing/2014/main" val="3260582654"/>
                    </a:ext>
                  </a:extLst>
                </a:gridCol>
                <a:gridCol w="548932">
                  <a:extLst>
                    <a:ext uri="{9D8B030D-6E8A-4147-A177-3AD203B41FA5}">
                      <a16:colId xmlns:a16="http://schemas.microsoft.com/office/drawing/2014/main" val="2625591798"/>
                    </a:ext>
                  </a:extLst>
                </a:gridCol>
                <a:gridCol w="571338">
                  <a:extLst>
                    <a:ext uri="{9D8B030D-6E8A-4147-A177-3AD203B41FA5}">
                      <a16:colId xmlns:a16="http://schemas.microsoft.com/office/drawing/2014/main" val="3880725942"/>
                    </a:ext>
                  </a:extLst>
                </a:gridCol>
                <a:gridCol w="571338">
                  <a:extLst>
                    <a:ext uri="{9D8B030D-6E8A-4147-A177-3AD203B41FA5}">
                      <a16:colId xmlns:a16="http://schemas.microsoft.com/office/drawing/2014/main" val="2882529308"/>
                    </a:ext>
                  </a:extLst>
                </a:gridCol>
              </a:tblGrid>
              <a:tr h="168679">
                <a:tc rowSpan="2">
                  <a:txBody>
                    <a:bodyPr/>
                    <a:lstStyle/>
                    <a:p>
                      <a:pPr algn="l" fontAlgn="b"/>
                      <a:r>
                        <a:rPr lang="en-US" sz="1000" b="0" i="0" u="none" strike="noStrike" dirty="0">
                          <a:solidFill>
                            <a:srgbClr val="FFFFFF"/>
                          </a:solidFill>
                          <a:effectLst/>
                          <a:latin typeface="Calibri" panose="020F0502020204030204" pitchFamily="34" charset="0"/>
                        </a:rPr>
                        <a:t>Product Type</a:t>
                      </a:r>
                    </a:p>
                  </a:txBody>
                  <a:tcPr marL="0" marR="0" marT="0" marB="0" anchor="b">
                    <a:lnL>
                      <a:noFill/>
                    </a:lnL>
                    <a:lnR w="6350" cap="flat" cmpd="sng" algn="ctr">
                      <a:solidFill>
                        <a:srgbClr val="FFFFFF"/>
                      </a:solidFill>
                      <a:prstDash val="dash"/>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A0D42"/>
                    </a:solidFill>
                  </a:tcPr>
                </a:tc>
                <a:tc gridSpan="3">
                  <a:txBody>
                    <a:bodyPr/>
                    <a:lstStyle/>
                    <a:p>
                      <a:pPr algn="ctr" fontAlgn="b"/>
                      <a:r>
                        <a:rPr lang="en-US" sz="1000" b="0" i="0" u="none" strike="noStrike">
                          <a:solidFill>
                            <a:srgbClr val="FFFFFF"/>
                          </a:solidFill>
                          <a:effectLst/>
                          <a:latin typeface="Calibri" panose="020F0502020204030204" pitchFamily="34" charset="0"/>
                        </a:rPr>
                        <a:t>Risk Category</a:t>
                      </a:r>
                    </a:p>
                  </a:txBody>
                  <a:tcPr marL="0" marR="0" marT="0" marB="0" anchor="b">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solid"/>
                      <a:round/>
                      <a:headEnd type="none" w="med" len="med"/>
                      <a:tailEnd type="none" w="med" len="med"/>
                    </a:lnB>
                    <a:solidFill>
                      <a:srgbClr val="0A0D42"/>
                    </a:solidFill>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a:solidFill>
                            <a:srgbClr val="FFFFFF"/>
                          </a:solidFill>
                          <a:effectLst/>
                          <a:latin typeface="Calibri" panose="020F0502020204030204" pitchFamily="34" charset="0"/>
                        </a:rPr>
                        <a:t>Risk Charge Pre Divers.</a:t>
                      </a:r>
                    </a:p>
                  </a:txBody>
                  <a:tcPr marL="0" marR="0" marT="0" marB="0" anchor="b">
                    <a:lnL w="6350" cap="flat" cmpd="sng" algn="ctr">
                      <a:solidFill>
                        <a:srgbClr val="FFFFFF"/>
                      </a:solidFill>
                      <a:prstDash val="dash"/>
                      <a:round/>
                      <a:headEnd type="none" w="med" len="med"/>
                      <a:tailEnd type="none" w="med" len="med"/>
                    </a:lnL>
                    <a:lnR>
                      <a:noFill/>
                    </a:lnR>
                    <a:lnT>
                      <a:noFill/>
                    </a:lnT>
                    <a:lnB w="6350" cap="flat" cmpd="sng" algn="ctr">
                      <a:solidFill>
                        <a:srgbClr val="FFFFFF"/>
                      </a:solidFill>
                      <a:prstDash val="dash"/>
                      <a:round/>
                      <a:headEnd type="none" w="med" len="med"/>
                      <a:tailEnd type="none" w="med" len="med"/>
                    </a:lnB>
                    <a:solidFill>
                      <a:srgbClr val="0A0D4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34688575"/>
                  </a:ext>
                </a:extLst>
              </a:tr>
              <a:tr h="337359">
                <a:tc vMerge="1">
                  <a:txBody>
                    <a:bodyPr/>
                    <a:lstStyle/>
                    <a:p>
                      <a:endParaRPr lang="en-US"/>
                    </a:p>
                  </a:txBody>
                  <a:tcPr/>
                </a:tc>
                <a:tc>
                  <a:txBody>
                    <a:bodyPr/>
                    <a:lstStyle/>
                    <a:p>
                      <a:pPr algn="ctr" fontAlgn="b"/>
                      <a:r>
                        <a:rPr lang="en-US" sz="1000" b="0" i="0" u="none" strike="noStrike">
                          <a:solidFill>
                            <a:srgbClr val="FFFFFF"/>
                          </a:solidFill>
                          <a:effectLst/>
                          <a:latin typeface="Calibri" panose="020F0502020204030204" pitchFamily="34" charset="0"/>
                        </a:rPr>
                        <a:t>Interest Rate Risk</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000" b="0" i="0" u="none" strike="noStrike">
                          <a:solidFill>
                            <a:srgbClr val="FFFFFF"/>
                          </a:solidFill>
                          <a:effectLst/>
                          <a:latin typeface="Calibri" panose="020F0502020204030204" pitchFamily="34" charset="0"/>
                        </a:rPr>
                        <a:t>Longev. Risk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000" b="0" i="0" u="none" strike="noStrike">
                          <a:solidFill>
                            <a:srgbClr val="FFFFFF"/>
                          </a:solidFill>
                          <a:effectLst/>
                          <a:latin typeface="Calibri" panose="020F0502020204030204" pitchFamily="34" charset="0"/>
                        </a:rPr>
                        <a:t>Lapse Risk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000" b="0" i="0" u="none" strike="noStrike">
                          <a:solidFill>
                            <a:srgbClr val="FFFFFF"/>
                          </a:solidFill>
                          <a:effectLst/>
                          <a:latin typeface="Calibri" panose="020F0502020204030204" pitchFamily="34" charset="0"/>
                        </a:rPr>
                        <a:t>Interest Rate Risk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000" b="0" i="0" u="none" strike="noStrike">
                          <a:solidFill>
                            <a:srgbClr val="FFFFFF"/>
                          </a:solidFill>
                          <a:effectLst/>
                          <a:latin typeface="Calibri" panose="020F0502020204030204" pitchFamily="34" charset="0"/>
                        </a:rPr>
                        <a:t>Longev. Risk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000" b="0" i="0" u="none" strike="noStrike">
                          <a:solidFill>
                            <a:srgbClr val="FFFFFF"/>
                          </a:solidFill>
                          <a:effectLst/>
                          <a:latin typeface="Calibri" panose="020F0502020204030204" pitchFamily="34" charset="0"/>
                        </a:rPr>
                        <a:t>Lapse Risk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000" b="0" i="0" u="none" strike="noStrike">
                          <a:solidFill>
                            <a:srgbClr val="FFFFFF"/>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extLst>
                  <a:ext uri="{0D108BD9-81ED-4DB2-BD59-A6C34878D82A}">
                    <a16:rowId xmlns:a16="http://schemas.microsoft.com/office/drawing/2014/main" val="3566683732"/>
                  </a:ext>
                </a:extLst>
              </a:tr>
              <a:tr h="168679">
                <a:tc>
                  <a:txBody>
                    <a:bodyPr/>
                    <a:lstStyle/>
                    <a:p>
                      <a:pPr algn="l" fontAlgn="b"/>
                      <a:r>
                        <a:rPr lang="en-US" sz="1000" b="0" i="0" u="none" strike="noStrike">
                          <a:solidFill>
                            <a:srgbClr val="000000"/>
                          </a:solidFill>
                          <a:effectLst/>
                          <a:latin typeface="Calibri" panose="020F0502020204030204" pitchFamily="34" charset="0"/>
                        </a:rPr>
                        <a:t>Full MVAs with surrender charge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a:solidFill>
                            <a:srgbClr val="000000"/>
                          </a:solidFill>
                          <a:effectLst/>
                          <a:latin typeface="Calibri" panose="020F0502020204030204" pitchFamily="34" charset="0"/>
                        </a:rPr>
                        <a:t>Applies</a:t>
                      </a:r>
                    </a:p>
                  </a:txBody>
                  <a:tcPr marL="0" marR="0" marT="0" marB="0" anchor="b">
                    <a:lnL w="6350" cap="flat" cmpd="sng" algn="ctr">
                      <a:solidFill>
                        <a:srgbClr val="FFFFFF"/>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0.45%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4.75%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01117308"/>
                  </a:ext>
                </a:extLst>
              </a:tr>
              <a:tr h="168679">
                <a:tc>
                  <a:txBody>
                    <a:bodyPr/>
                    <a:lstStyle/>
                    <a:p>
                      <a:pPr algn="l" fontAlgn="b"/>
                      <a:r>
                        <a:rPr lang="en-US" sz="1000" b="0" i="0" u="none" strike="noStrike">
                          <a:solidFill>
                            <a:srgbClr val="000000"/>
                          </a:solidFill>
                          <a:effectLst/>
                          <a:latin typeface="Calibri" panose="020F0502020204030204" pitchFamily="34" charset="0"/>
                        </a:rPr>
                        <a:t>No MVAs without surrender charge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a:solidFill>
                            <a:srgbClr val="000000"/>
                          </a:solidFill>
                          <a:effectLst/>
                          <a:latin typeface="Calibri" panose="020F0502020204030204" pitchFamily="34" charset="0"/>
                        </a:rPr>
                        <a:t>Applies</a:t>
                      </a:r>
                    </a:p>
                  </a:txBody>
                  <a:tcPr marL="0" marR="0" marT="0" marB="0" anchor="b">
                    <a:lnL w="6350" cap="flat" cmpd="sng" algn="ctr">
                      <a:solidFill>
                        <a:srgbClr val="FFFFFF"/>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0.45%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5.75%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50150832"/>
                  </a:ext>
                </a:extLst>
              </a:tr>
              <a:tr h="168679">
                <a:tc>
                  <a:txBody>
                    <a:bodyPr/>
                    <a:lstStyle/>
                    <a:p>
                      <a:pPr algn="l" fontAlgn="b"/>
                      <a:r>
                        <a:rPr lang="en-US" sz="1000" b="0" i="0" u="none" strike="noStrike">
                          <a:solidFill>
                            <a:srgbClr val="000000"/>
                          </a:solidFill>
                          <a:effectLst/>
                          <a:latin typeface="Calibri" panose="020F0502020204030204" pitchFamily="34" charset="0"/>
                        </a:rPr>
                        <a:t>Retail SPIAs with life contingencies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a:solidFill>
                            <a:srgbClr val="000000"/>
                          </a:solidFill>
                          <a:effectLst/>
                          <a:latin typeface="Calibri" panose="020F0502020204030204" pitchFamily="34" charset="0"/>
                        </a:rPr>
                        <a:t>Applies</a:t>
                      </a:r>
                    </a:p>
                  </a:txBody>
                  <a:tcPr marL="0" marR="0" marT="0" marB="0" anchor="b">
                    <a:lnL w="6350" cap="flat" cmpd="sng" algn="ctr">
                      <a:solidFill>
                        <a:srgbClr val="FFFFFF"/>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0.90%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0.60%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4.80%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95019774"/>
                  </a:ext>
                </a:extLst>
              </a:tr>
              <a:tr h="337359">
                <a:tc>
                  <a:txBody>
                    <a:bodyPr/>
                    <a:lstStyle/>
                    <a:p>
                      <a:pPr algn="l" fontAlgn="b"/>
                      <a:r>
                        <a:rPr lang="en-US" sz="1000" b="0" i="0" u="none" strike="noStrike">
                          <a:solidFill>
                            <a:srgbClr val="000000"/>
                          </a:solidFill>
                          <a:effectLst/>
                          <a:latin typeface="Calibri" panose="020F0502020204030204" pitchFamily="34" charset="0"/>
                        </a:rPr>
                        <a:t>Retail SPIAs without life contingencies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a:solidFill>
                            <a:srgbClr val="000000"/>
                          </a:solidFill>
                          <a:effectLst/>
                          <a:latin typeface="Calibri" panose="020F0502020204030204" pitchFamily="34" charset="0"/>
                        </a:rPr>
                        <a:t>Applies</a:t>
                      </a:r>
                    </a:p>
                  </a:txBody>
                  <a:tcPr marL="0" marR="0" marT="0" marB="0" anchor="b">
                    <a:lnL w="6350" cap="flat" cmpd="sng" algn="ctr">
                      <a:solidFill>
                        <a:srgbClr val="FFFFFF"/>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0.60%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3.90%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41637420"/>
                  </a:ext>
                </a:extLst>
              </a:tr>
              <a:tr h="337359">
                <a:tc>
                  <a:txBody>
                    <a:bodyPr/>
                    <a:lstStyle/>
                    <a:p>
                      <a:pPr algn="l" fontAlgn="b"/>
                      <a:r>
                        <a:rPr lang="en-US" sz="1000" b="0" i="0" u="none" strike="noStrike">
                          <a:solidFill>
                            <a:srgbClr val="000000"/>
                          </a:solidFill>
                          <a:effectLst/>
                          <a:latin typeface="Calibri" panose="020F0502020204030204" pitchFamily="34" charset="0"/>
                        </a:rPr>
                        <a:t>Linked business without guarantees (e.g. Variable universal life)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00" b="0" i="0" u="none" strike="noStrike">
                          <a:solidFill>
                            <a:srgbClr val="000000"/>
                          </a:solidFill>
                          <a:effectLst/>
                          <a:latin typeface="Calibri" panose="020F0502020204030204" pitchFamily="34" charset="0"/>
                        </a:rPr>
                        <a:t>NA</a:t>
                      </a:r>
                    </a:p>
                  </a:txBody>
                  <a:tcPr marL="0" marR="0" marT="0" marB="0" anchor="b">
                    <a:lnL w="6350" cap="flat" cmpd="sng" algn="ctr">
                      <a:solidFill>
                        <a:srgbClr val="FFFFFF"/>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alibri" panose="020F0502020204030204" pitchFamily="34" charset="0"/>
                        </a:rPr>
                        <a:t>0.60%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alibri" panose="020F0502020204030204" pitchFamily="34" charset="0"/>
                        </a:rPr>
                        <a:t>0.60%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1310315"/>
                  </a:ext>
                </a:extLst>
              </a:tr>
            </a:tbl>
          </a:graphicData>
        </a:graphic>
      </p:graphicFrame>
    </p:spTree>
    <p:extLst>
      <p:ext uri="{BB962C8B-B14F-4D97-AF65-F5344CB8AC3E}">
        <p14:creationId xmlns:p14="http://schemas.microsoft.com/office/powerpoint/2010/main" val="2538615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DA6594-60F4-49FC-AD35-C0E8BD5BDFCD}"/>
              </a:ext>
            </a:extLst>
          </p:cNvPr>
          <p:cNvSpPr>
            <a:spLocks noGrp="1"/>
          </p:cNvSpPr>
          <p:nvPr>
            <p:ph type="body" sz="half" idx="18"/>
          </p:nvPr>
        </p:nvSpPr>
        <p:spPr>
          <a:xfrm>
            <a:off x="89754" y="1383575"/>
            <a:ext cx="6321437" cy="2179283"/>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Illustrative Example Assumptions continued</a:t>
            </a:r>
          </a:p>
          <a:p>
            <a:pPr marL="628650" lvl="1" indent="-171450">
              <a:spcBef>
                <a:spcPts val="0"/>
              </a:spcBef>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a:ea typeface="+mn-ea"/>
                <a:cs typeface="+mn-cs"/>
              </a:rPr>
              <a:t>Include diversification credit in the analysis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lang="en-US" dirty="0"/>
          </a:p>
        </p:txBody>
      </p:sp>
      <p:sp>
        <p:nvSpPr>
          <p:cNvPr id="3" name="Slide Number Placeholder 2">
            <a:extLst>
              <a:ext uri="{FF2B5EF4-FFF2-40B4-BE49-F238E27FC236}">
                <a16:creationId xmlns:a16="http://schemas.microsoft.com/office/drawing/2014/main" id="{F4FCAAD6-1B8E-4A5D-BFC9-00CD843AACA3}"/>
              </a:ext>
            </a:extLst>
          </p:cNvPr>
          <p:cNvSpPr>
            <a:spLocks noGrp="1"/>
          </p:cNvSpPr>
          <p:nvPr>
            <p:ph type="sldNum" sz="quarter" idx="12"/>
          </p:nvPr>
        </p:nvSpPr>
        <p:spPr/>
        <p:txBody>
          <a:bodyPr/>
          <a:lstStyle/>
          <a:p>
            <a:fld id="{D9DC73DB-37F3-114B-9123-19F674B875C1}" type="slidenum">
              <a:rPr lang="en-US" smtClean="0"/>
              <a:pPr/>
              <a:t>19</a:t>
            </a:fld>
            <a:endParaRPr lang="en-US"/>
          </a:p>
        </p:txBody>
      </p:sp>
      <p:sp>
        <p:nvSpPr>
          <p:cNvPr id="4" name="Title 3">
            <a:extLst>
              <a:ext uri="{FF2B5EF4-FFF2-40B4-BE49-F238E27FC236}">
                <a16:creationId xmlns:a16="http://schemas.microsoft.com/office/drawing/2014/main" id="{14E0518D-137B-49C8-8C86-F53CBD502436}"/>
              </a:ext>
            </a:extLst>
          </p:cNvPr>
          <p:cNvSpPr>
            <a:spLocks noGrp="1"/>
          </p:cNvSpPr>
          <p:nvPr>
            <p:ph type="title"/>
          </p:nvPr>
        </p:nvSpPr>
        <p:spPr/>
        <p:txBody>
          <a:bodyPr/>
          <a:lstStyle/>
          <a:p>
            <a:r>
              <a:rPr lang="en-US" dirty="0"/>
              <a:t>Life Risks - Illustrative Example</a:t>
            </a:r>
            <a:br>
              <a:rPr kumimoji="0" lang="en-US" sz="1100" b="0" i="1" u="none" strike="noStrike" kern="1200" cap="none" spc="0" normalizeH="0" baseline="0" noProof="0" dirty="0">
                <a:ln>
                  <a:noFill/>
                </a:ln>
                <a:solidFill>
                  <a:prstClr val="black"/>
                </a:solidFill>
                <a:effectLst/>
                <a:uLnTx/>
                <a:uFillTx/>
                <a:latin typeface="Calibri"/>
                <a:ea typeface="+mn-ea"/>
                <a:cs typeface="+mn-cs"/>
              </a:rPr>
            </a:br>
            <a:endParaRPr lang="en-US" sz="1000" i="1" dirty="0"/>
          </a:p>
        </p:txBody>
      </p:sp>
      <p:graphicFrame>
        <p:nvGraphicFramePr>
          <p:cNvPr id="7" name="Table 6">
            <a:extLst>
              <a:ext uri="{FF2B5EF4-FFF2-40B4-BE49-F238E27FC236}">
                <a16:creationId xmlns:a16="http://schemas.microsoft.com/office/drawing/2014/main" id="{DC7218FA-C4CA-878F-43E4-D73F781125BB}"/>
              </a:ext>
            </a:extLst>
          </p:cNvPr>
          <p:cNvGraphicFramePr>
            <a:graphicFrameLocks noGrp="1"/>
          </p:cNvGraphicFramePr>
          <p:nvPr>
            <p:extLst>
              <p:ext uri="{D42A27DB-BD31-4B8C-83A1-F6EECF244321}">
                <p14:modId xmlns:p14="http://schemas.microsoft.com/office/powerpoint/2010/main" val="1726877651"/>
              </p:ext>
            </p:extLst>
          </p:nvPr>
        </p:nvGraphicFramePr>
        <p:xfrm>
          <a:off x="481184" y="2001604"/>
          <a:ext cx="5410200" cy="1905000"/>
        </p:xfrm>
        <a:graphic>
          <a:graphicData uri="http://schemas.openxmlformats.org/drawingml/2006/table">
            <a:tbl>
              <a:tblPr/>
              <a:tblGrid>
                <a:gridCol w="2298700">
                  <a:extLst>
                    <a:ext uri="{9D8B030D-6E8A-4147-A177-3AD203B41FA5}">
                      <a16:colId xmlns:a16="http://schemas.microsoft.com/office/drawing/2014/main" val="1688573836"/>
                    </a:ext>
                  </a:extLst>
                </a:gridCol>
                <a:gridCol w="622300">
                  <a:extLst>
                    <a:ext uri="{9D8B030D-6E8A-4147-A177-3AD203B41FA5}">
                      <a16:colId xmlns:a16="http://schemas.microsoft.com/office/drawing/2014/main" val="508711221"/>
                    </a:ext>
                  </a:extLst>
                </a:gridCol>
                <a:gridCol w="622300">
                  <a:extLst>
                    <a:ext uri="{9D8B030D-6E8A-4147-A177-3AD203B41FA5}">
                      <a16:colId xmlns:a16="http://schemas.microsoft.com/office/drawing/2014/main" val="3308036929"/>
                    </a:ext>
                  </a:extLst>
                </a:gridCol>
                <a:gridCol w="622300">
                  <a:extLst>
                    <a:ext uri="{9D8B030D-6E8A-4147-A177-3AD203B41FA5}">
                      <a16:colId xmlns:a16="http://schemas.microsoft.com/office/drawing/2014/main" val="1723441164"/>
                    </a:ext>
                  </a:extLst>
                </a:gridCol>
                <a:gridCol w="622300">
                  <a:extLst>
                    <a:ext uri="{9D8B030D-6E8A-4147-A177-3AD203B41FA5}">
                      <a16:colId xmlns:a16="http://schemas.microsoft.com/office/drawing/2014/main" val="4275086342"/>
                    </a:ext>
                  </a:extLst>
                </a:gridCol>
                <a:gridCol w="622300">
                  <a:extLst>
                    <a:ext uri="{9D8B030D-6E8A-4147-A177-3AD203B41FA5}">
                      <a16:colId xmlns:a16="http://schemas.microsoft.com/office/drawing/2014/main" val="2890666346"/>
                    </a:ext>
                  </a:extLst>
                </a:gridCol>
              </a:tblGrid>
              <a:tr h="190500">
                <a:tc>
                  <a:txBody>
                    <a:bodyPr/>
                    <a:lstStyle/>
                    <a:p>
                      <a:pPr algn="l" fontAlgn="b"/>
                      <a:r>
                        <a:rPr lang="en-US" sz="1100" b="0" i="0" u="none" strike="noStrike">
                          <a:solidFill>
                            <a:srgbClr val="000000"/>
                          </a:solidFill>
                          <a:effectLst/>
                          <a:latin typeface="Calibri" panose="020F0502020204030204" pitchFamily="34" charset="0"/>
                        </a:rPr>
                        <a:t>Diversification Factor</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r" fontAlgn="b"/>
                      <a:r>
                        <a:rPr lang="en-US" sz="1100" b="0" i="0" u="none" strike="noStrike">
                          <a:solidFill>
                            <a:srgbClr val="000000"/>
                          </a:solidFill>
                          <a:effectLst/>
                          <a:latin typeface="Calibri" panose="020F0502020204030204" pitchFamily="34" charset="0"/>
                        </a:rPr>
                        <a:t>91%</a:t>
                      </a:r>
                    </a:p>
                  </a:txBody>
                  <a:tcPr marL="0" marR="0" marT="0"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r" fontAlgn="b"/>
                      <a:r>
                        <a:rPr lang="en-US" sz="1100" b="0" i="0" u="none" strike="noStrike">
                          <a:solidFill>
                            <a:srgbClr val="000000"/>
                          </a:solidFill>
                          <a:effectLst/>
                          <a:latin typeface="Calibri" panose="020F0502020204030204" pitchFamily="34" charset="0"/>
                        </a:rPr>
                        <a:t>40%</a:t>
                      </a:r>
                    </a:p>
                  </a:txBody>
                  <a:tcPr marL="0" marR="0" marT="0"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dash"/>
                      <a:round/>
                      <a:headEnd type="none" w="med" len="med"/>
                      <a:tailEnd type="none" w="med" len="med"/>
                    </a:lnB>
                    <a:solidFill>
                      <a:srgbClr val="EDEDED"/>
                    </a:solidFill>
                  </a:tcPr>
                </a:tc>
                <a:tc>
                  <a:txBody>
                    <a:bodyPr/>
                    <a:lstStyle/>
                    <a:p>
                      <a:pPr algn="r" fontAlgn="b"/>
                      <a:r>
                        <a:rPr lang="en-US" sz="1100" b="0" i="0" u="none" strike="noStrike">
                          <a:solidFill>
                            <a:srgbClr val="000000"/>
                          </a:solidFill>
                          <a:effectLst/>
                          <a:latin typeface="Calibri" panose="020F0502020204030204" pitchFamily="34" charset="0"/>
                        </a:rPr>
                        <a:t>50%</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EDED"/>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dash"/>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FFFFFF"/>
                      </a:solidFill>
                      <a:prstDash val="dash"/>
                      <a:round/>
                      <a:headEnd type="none" w="med" len="med"/>
                      <a:tailEnd type="none" w="med" len="med"/>
                    </a:lnB>
                    <a:noFill/>
                  </a:tcPr>
                </a:tc>
                <a:extLst>
                  <a:ext uri="{0D108BD9-81ED-4DB2-BD59-A6C34878D82A}">
                    <a16:rowId xmlns:a16="http://schemas.microsoft.com/office/drawing/2014/main" val="2176598823"/>
                  </a:ext>
                </a:extLst>
              </a:tr>
              <a:tr h="381000">
                <a:tc>
                  <a:txBody>
                    <a:bodyPr/>
                    <a:lstStyle/>
                    <a:p>
                      <a:pPr algn="l" fontAlgn="b"/>
                      <a:r>
                        <a:rPr lang="en-US" sz="1100" b="0" i="0" u="none" strike="noStrike">
                          <a:solidFill>
                            <a:srgbClr val="FFFFFF"/>
                          </a:solidFill>
                          <a:effectLst/>
                          <a:latin typeface="Calibri" panose="020F0502020204030204" pitchFamily="34" charset="0"/>
                        </a:rPr>
                        <a:t>Product Type</a:t>
                      </a:r>
                    </a:p>
                  </a:txBody>
                  <a:tcPr marL="0" marR="0" marT="0" marB="0" anchor="b">
                    <a:lnL>
                      <a:noFill/>
                    </a:lnL>
                    <a:lnR w="6350" cap="flat" cmpd="sng" algn="ctr">
                      <a:solidFill>
                        <a:srgbClr val="FFFFFF"/>
                      </a:solidFill>
                      <a:prstDash val="dash"/>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Interest Rate Risk</a:t>
                      </a:r>
                    </a:p>
                  </a:txBody>
                  <a:tcPr marL="0" marR="0" marT="0" marB="0" anchor="b">
                    <a:lnL w="6350" cap="flat" cmpd="sng" algn="ctr">
                      <a:solidFill>
                        <a:srgbClr val="FFFFFF"/>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Longev. Risk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Lapse Risk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Divers Credit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extLst>
                  <a:ext uri="{0D108BD9-81ED-4DB2-BD59-A6C34878D82A}">
                    <a16:rowId xmlns:a16="http://schemas.microsoft.com/office/drawing/2014/main" val="2038366647"/>
                  </a:ext>
                </a:extLst>
              </a:tr>
              <a:tr h="190500">
                <a:tc>
                  <a:txBody>
                    <a:bodyPr/>
                    <a:lstStyle/>
                    <a:p>
                      <a:pPr algn="l" fontAlgn="b"/>
                      <a:r>
                        <a:rPr lang="en-US" sz="1100" b="0" i="0" u="none" strike="noStrike">
                          <a:solidFill>
                            <a:srgbClr val="000000"/>
                          </a:solidFill>
                          <a:effectLst/>
                          <a:latin typeface="Calibri" panose="020F0502020204030204" pitchFamily="34" charset="0"/>
                        </a:rPr>
                        <a:t>Full MVAs with surrender charge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-1.08%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3.67%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8131190"/>
                  </a:ext>
                </a:extLst>
              </a:tr>
              <a:tr h="190500">
                <a:tc>
                  <a:txBody>
                    <a:bodyPr/>
                    <a:lstStyle/>
                    <a:p>
                      <a:pPr algn="l" fontAlgn="b"/>
                      <a:r>
                        <a:rPr lang="en-US" sz="1100" b="0" i="0" u="none" strike="noStrike">
                          <a:solidFill>
                            <a:srgbClr val="000000"/>
                          </a:solidFill>
                          <a:effectLst/>
                          <a:latin typeface="Calibri" panose="020F0502020204030204" pitchFamily="34" charset="0"/>
                        </a:rPr>
                        <a:t>No MVAs without surrender charge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-1.58%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4.17%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3897095"/>
                  </a:ext>
                </a:extLst>
              </a:tr>
              <a:tr h="190500">
                <a:tc>
                  <a:txBody>
                    <a:bodyPr/>
                    <a:lstStyle/>
                    <a:p>
                      <a:pPr algn="l" fontAlgn="b"/>
                      <a:r>
                        <a:rPr lang="en-US" sz="1100" b="0" i="0" u="none" strike="noStrike">
                          <a:solidFill>
                            <a:srgbClr val="000000"/>
                          </a:solidFill>
                          <a:effectLst/>
                          <a:latin typeface="Calibri" panose="020F0502020204030204" pitchFamily="34" charset="0"/>
                        </a:rPr>
                        <a:t>Retail SPIAs with life contingencies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-1.15%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3.65%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89554476"/>
                  </a:ext>
                </a:extLst>
              </a:tr>
              <a:tr h="381000">
                <a:tc>
                  <a:txBody>
                    <a:bodyPr/>
                    <a:lstStyle/>
                    <a:p>
                      <a:pPr algn="l" fontAlgn="b"/>
                      <a:r>
                        <a:rPr lang="en-US" sz="1100" b="0" i="0" u="none" strike="noStrike">
                          <a:solidFill>
                            <a:srgbClr val="000000"/>
                          </a:solidFill>
                          <a:effectLst/>
                          <a:latin typeface="Calibri" panose="020F0502020204030204" pitchFamily="34" charset="0"/>
                        </a:rPr>
                        <a:t>Retail SPIAs without life contingencies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3.34%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54983233"/>
                  </a:ext>
                </a:extLst>
              </a:tr>
              <a:tr h="381000">
                <a:tc>
                  <a:txBody>
                    <a:bodyPr/>
                    <a:lstStyle/>
                    <a:p>
                      <a:pPr algn="l" fontAlgn="b"/>
                      <a:r>
                        <a:rPr lang="en-US" sz="1100" b="0" i="0" u="none" strike="noStrike">
                          <a:solidFill>
                            <a:srgbClr val="000000"/>
                          </a:solidFill>
                          <a:effectLst/>
                          <a:latin typeface="Calibri" panose="020F0502020204030204" pitchFamily="34" charset="0"/>
                        </a:rPr>
                        <a:t>Linked business without guarantees (e.g. Variable universal life)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01319279"/>
                  </a:ext>
                </a:extLst>
              </a:tr>
            </a:tbl>
          </a:graphicData>
        </a:graphic>
      </p:graphicFrame>
    </p:spTree>
    <p:extLst>
      <p:ext uri="{BB962C8B-B14F-4D97-AF65-F5344CB8AC3E}">
        <p14:creationId xmlns:p14="http://schemas.microsoft.com/office/powerpoint/2010/main" val="2693115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323B09B3-1D2E-4A80-96A9-77F5FEEC4E1B}"/>
              </a:ext>
            </a:extLst>
          </p:cNvPr>
          <p:cNvSpPr>
            <a:spLocks noGrp="1"/>
          </p:cNvSpPr>
          <p:nvPr>
            <p:ph type="title"/>
          </p:nvPr>
        </p:nvSpPr>
        <p:spPr>
          <a:xfrm>
            <a:off x="229604" y="307698"/>
            <a:ext cx="6407187" cy="565050"/>
          </a:xfrm>
        </p:spPr>
        <p:txBody>
          <a:bodyPr>
            <a:normAutofit/>
          </a:bodyPr>
          <a:lstStyle/>
          <a:p>
            <a:r>
              <a:rPr lang="en-US"/>
              <a:t>About this Presentation </a:t>
            </a:r>
          </a:p>
        </p:txBody>
      </p:sp>
      <p:sp>
        <p:nvSpPr>
          <p:cNvPr id="8" name="Slide Number Placeholder 7">
            <a:extLst>
              <a:ext uri="{FF2B5EF4-FFF2-40B4-BE49-F238E27FC236}">
                <a16:creationId xmlns:a16="http://schemas.microsoft.com/office/drawing/2014/main" id="{2C7739EE-BDFA-473A-ABD1-C242DD2AA821}"/>
              </a:ext>
            </a:extLst>
          </p:cNvPr>
          <p:cNvSpPr>
            <a:spLocks noGrp="1"/>
          </p:cNvSpPr>
          <p:nvPr>
            <p:ph type="sldNum" sz="quarter" idx="12"/>
          </p:nvPr>
        </p:nvSpPr>
        <p:spPr>
          <a:xfrm>
            <a:off x="5091284" y="4848807"/>
            <a:ext cx="1600200" cy="226713"/>
          </a:xfrm>
        </p:spPr>
        <p:txBody>
          <a:bodyPr anchor="ctr">
            <a:normAutofit/>
          </a:bodyPr>
          <a:lstStyle/>
          <a:p>
            <a:pPr>
              <a:spcAft>
                <a:spcPts val="600"/>
              </a:spcAft>
            </a:pPr>
            <a:fld id="{D9DC73DB-37F3-114B-9123-19F674B875C1}" type="slidenum">
              <a:rPr lang="en-US" smtClean="0"/>
              <a:pPr>
                <a:spcAft>
                  <a:spcPts val="600"/>
                </a:spcAft>
              </a:pPr>
              <a:t>2</a:t>
            </a:fld>
            <a:endParaRPr lang="en-US"/>
          </a:p>
        </p:txBody>
      </p:sp>
      <p:graphicFrame>
        <p:nvGraphicFramePr>
          <p:cNvPr id="26" name="Text Placeholder 1">
            <a:extLst>
              <a:ext uri="{FF2B5EF4-FFF2-40B4-BE49-F238E27FC236}">
                <a16:creationId xmlns:a16="http://schemas.microsoft.com/office/drawing/2014/main" id="{0A1C2787-99AB-F371-491A-094B4D25AB76}"/>
              </a:ext>
            </a:extLst>
          </p:cNvPr>
          <p:cNvGraphicFramePr/>
          <p:nvPr>
            <p:extLst>
              <p:ext uri="{D42A27DB-BD31-4B8C-83A1-F6EECF244321}">
                <p14:modId xmlns:p14="http://schemas.microsoft.com/office/powerpoint/2010/main" val="1359041004"/>
              </p:ext>
            </p:extLst>
          </p:nvPr>
        </p:nvGraphicFramePr>
        <p:xfrm>
          <a:off x="365760" y="872748"/>
          <a:ext cx="6241087" cy="3847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0888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DA6594-60F4-49FC-AD35-C0E8BD5BDFCD}"/>
              </a:ext>
            </a:extLst>
          </p:cNvPr>
          <p:cNvSpPr>
            <a:spLocks noGrp="1"/>
          </p:cNvSpPr>
          <p:nvPr>
            <p:ph type="body" sz="half" idx="18"/>
          </p:nvPr>
        </p:nvSpPr>
        <p:spPr>
          <a:xfrm>
            <a:off x="89754" y="1383575"/>
            <a:ext cx="6321437" cy="2179283"/>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Illustrative Example compared to prior S&amp;P model</a:t>
            </a:r>
          </a:p>
          <a:p>
            <a:pPr marL="628650" lvl="1" indent="-171450">
              <a:spcBef>
                <a:spcPts val="0"/>
              </a:spcBef>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a:ea typeface="+mn-ea"/>
                <a:cs typeface="+mn-cs"/>
              </a:rPr>
              <a:t>Reduced capital charges in most product types</a:t>
            </a:r>
          </a:p>
          <a:p>
            <a:pPr marL="628650" lvl="1" indent="-171450">
              <a:spcBef>
                <a:spcPts val="0"/>
              </a:spcBef>
              <a:buFont typeface="Arial" panose="020B0604020202020204" pitchFamily="34" charset="0"/>
              <a:buChar char="•"/>
              <a:defRPr/>
            </a:pPr>
            <a:r>
              <a:rPr lang="en-US" dirty="0">
                <a:solidFill>
                  <a:prstClr val="black"/>
                </a:solidFill>
                <a:latin typeface="Calibri"/>
              </a:rPr>
              <a:t>Further reductions possible based on ALM credit</a:t>
            </a:r>
            <a:endParaRPr kumimoji="0" lang="en-US"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Slide Number Placeholder 2">
            <a:extLst>
              <a:ext uri="{FF2B5EF4-FFF2-40B4-BE49-F238E27FC236}">
                <a16:creationId xmlns:a16="http://schemas.microsoft.com/office/drawing/2014/main" id="{F4FCAAD6-1B8E-4A5D-BFC9-00CD843AACA3}"/>
              </a:ext>
            </a:extLst>
          </p:cNvPr>
          <p:cNvSpPr>
            <a:spLocks noGrp="1"/>
          </p:cNvSpPr>
          <p:nvPr>
            <p:ph type="sldNum" sz="quarter" idx="12"/>
          </p:nvPr>
        </p:nvSpPr>
        <p:spPr/>
        <p:txBody>
          <a:bodyPr/>
          <a:lstStyle/>
          <a:p>
            <a:fld id="{D9DC73DB-37F3-114B-9123-19F674B875C1}" type="slidenum">
              <a:rPr lang="en-US" smtClean="0"/>
              <a:pPr/>
              <a:t>20</a:t>
            </a:fld>
            <a:endParaRPr lang="en-US"/>
          </a:p>
        </p:txBody>
      </p:sp>
      <p:sp>
        <p:nvSpPr>
          <p:cNvPr id="4" name="Title 3">
            <a:extLst>
              <a:ext uri="{FF2B5EF4-FFF2-40B4-BE49-F238E27FC236}">
                <a16:creationId xmlns:a16="http://schemas.microsoft.com/office/drawing/2014/main" id="{14E0518D-137B-49C8-8C86-F53CBD502436}"/>
              </a:ext>
            </a:extLst>
          </p:cNvPr>
          <p:cNvSpPr>
            <a:spLocks noGrp="1"/>
          </p:cNvSpPr>
          <p:nvPr>
            <p:ph type="title"/>
          </p:nvPr>
        </p:nvSpPr>
        <p:spPr/>
        <p:txBody>
          <a:bodyPr/>
          <a:lstStyle/>
          <a:p>
            <a:r>
              <a:rPr lang="en-US" dirty="0"/>
              <a:t>Life Risks - Illustrative Example</a:t>
            </a:r>
            <a:endParaRPr lang="en-US" sz="1000" i="1" dirty="0"/>
          </a:p>
        </p:txBody>
      </p:sp>
      <p:graphicFrame>
        <p:nvGraphicFramePr>
          <p:cNvPr id="7" name="Table 6">
            <a:extLst>
              <a:ext uri="{FF2B5EF4-FFF2-40B4-BE49-F238E27FC236}">
                <a16:creationId xmlns:a16="http://schemas.microsoft.com/office/drawing/2014/main" id="{0B32212B-6C20-C336-8C46-15183B427D2A}"/>
              </a:ext>
            </a:extLst>
          </p:cNvPr>
          <p:cNvGraphicFramePr>
            <a:graphicFrameLocks noGrp="1"/>
          </p:cNvGraphicFramePr>
          <p:nvPr/>
        </p:nvGraphicFramePr>
        <p:xfrm>
          <a:off x="1346200" y="2143919"/>
          <a:ext cx="4165600" cy="1714500"/>
        </p:xfrm>
        <a:graphic>
          <a:graphicData uri="http://schemas.openxmlformats.org/drawingml/2006/table">
            <a:tbl>
              <a:tblPr/>
              <a:tblGrid>
                <a:gridCol w="2298700">
                  <a:extLst>
                    <a:ext uri="{9D8B030D-6E8A-4147-A177-3AD203B41FA5}">
                      <a16:colId xmlns:a16="http://schemas.microsoft.com/office/drawing/2014/main" val="3257924659"/>
                    </a:ext>
                  </a:extLst>
                </a:gridCol>
                <a:gridCol w="622300">
                  <a:extLst>
                    <a:ext uri="{9D8B030D-6E8A-4147-A177-3AD203B41FA5}">
                      <a16:colId xmlns:a16="http://schemas.microsoft.com/office/drawing/2014/main" val="1179195320"/>
                    </a:ext>
                  </a:extLst>
                </a:gridCol>
                <a:gridCol w="622300">
                  <a:extLst>
                    <a:ext uri="{9D8B030D-6E8A-4147-A177-3AD203B41FA5}">
                      <a16:colId xmlns:a16="http://schemas.microsoft.com/office/drawing/2014/main" val="4085235964"/>
                    </a:ext>
                  </a:extLst>
                </a:gridCol>
                <a:gridCol w="622300">
                  <a:extLst>
                    <a:ext uri="{9D8B030D-6E8A-4147-A177-3AD203B41FA5}">
                      <a16:colId xmlns:a16="http://schemas.microsoft.com/office/drawing/2014/main" val="6411635"/>
                    </a:ext>
                  </a:extLst>
                </a:gridCol>
              </a:tblGrid>
              <a:tr h="381000">
                <a:tc>
                  <a:txBody>
                    <a:bodyPr/>
                    <a:lstStyle/>
                    <a:p>
                      <a:pPr algn="l" fontAlgn="b"/>
                      <a:r>
                        <a:rPr lang="en-US" sz="1100" b="0" i="0" u="none" strike="noStrike">
                          <a:solidFill>
                            <a:srgbClr val="FFFFFF"/>
                          </a:solidFill>
                          <a:effectLst/>
                          <a:latin typeface="Calibri" panose="020F0502020204030204" pitchFamily="34" charset="0"/>
                        </a:rPr>
                        <a:t>Product Type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AA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VaR 99.95%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Impact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extLst>
                  <a:ext uri="{0D108BD9-81ED-4DB2-BD59-A6C34878D82A}">
                    <a16:rowId xmlns:a16="http://schemas.microsoft.com/office/drawing/2014/main" val="798714841"/>
                  </a:ext>
                </a:extLst>
              </a:tr>
              <a:tr h="190500">
                <a:tc>
                  <a:txBody>
                    <a:bodyPr/>
                    <a:lstStyle/>
                    <a:p>
                      <a:pPr algn="l" fontAlgn="b"/>
                      <a:r>
                        <a:rPr lang="en-US" sz="1100" b="0" i="0" u="none" strike="noStrike">
                          <a:solidFill>
                            <a:srgbClr val="000000"/>
                          </a:solidFill>
                          <a:effectLst/>
                          <a:latin typeface="Calibri" panose="020F0502020204030204" pitchFamily="34" charset="0"/>
                        </a:rPr>
                        <a:t>Full MVAs with surrender charge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4.10%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3.67%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47688489"/>
                  </a:ext>
                </a:extLst>
              </a:tr>
              <a:tr h="190500">
                <a:tc>
                  <a:txBody>
                    <a:bodyPr/>
                    <a:lstStyle/>
                    <a:p>
                      <a:pPr algn="l" fontAlgn="b"/>
                      <a:r>
                        <a:rPr lang="en-US" sz="1100" b="0" i="0" u="none" strike="noStrike">
                          <a:solidFill>
                            <a:srgbClr val="000000"/>
                          </a:solidFill>
                          <a:effectLst/>
                          <a:latin typeface="Calibri" panose="020F0502020204030204" pitchFamily="34" charset="0"/>
                        </a:rPr>
                        <a:t>No MVAs without surrender charge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4.17%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17243752"/>
                  </a:ext>
                </a:extLst>
              </a:tr>
              <a:tr h="190500">
                <a:tc>
                  <a:txBody>
                    <a:bodyPr/>
                    <a:lstStyle/>
                    <a:p>
                      <a:pPr algn="l" fontAlgn="b"/>
                      <a:r>
                        <a:rPr lang="en-US" sz="1100" b="0" i="0" u="none" strike="noStrike">
                          <a:solidFill>
                            <a:srgbClr val="000000"/>
                          </a:solidFill>
                          <a:effectLst/>
                          <a:latin typeface="Calibri" panose="020F0502020204030204" pitchFamily="34" charset="0"/>
                        </a:rPr>
                        <a:t>Retail SPIAs with life contingencies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3.70%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3.65%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36615513"/>
                  </a:ext>
                </a:extLst>
              </a:tr>
              <a:tr h="381000">
                <a:tc>
                  <a:txBody>
                    <a:bodyPr/>
                    <a:lstStyle/>
                    <a:p>
                      <a:pPr algn="l" fontAlgn="b"/>
                      <a:r>
                        <a:rPr lang="en-US" sz="1100" b="0" i="0" u="none" strike="noStrike">
                          <a:solidFill>
                            <a:srgbClr val="000000"/>
                          </a:solidFill>
                          <a:effectLst/>
                          <a:latin typeface="Calibri" panose="020F0502020204030204" pitchFamily="34" charset="0"/>
                        </a:rPr>
                        <a:t>Retail SPIAs without life contingencies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3.29%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8844853"/>
                  </a:ext>
                </a:extLst>
              </a:tr>
              <a:tr h="381000">
                <a:tc>
                  <a:txBody>
                    <a:bodyPr/>
                    <a:lstStyle/>
                    <a:p>
                      <a:pPr algn="l" fontAlgn="b"/>
                      <a:r>
                        <a:rPr lang="en-US" sz="1100" b="0" i="0" u="none" strike="noStrike">
                          <a:solidFill>
                            <a:srgbClr val="000000"/>
                          </a:solidFill>
                          <a:effectLst/>
                          <a:latin typeface="Calibri" panose="020F0502020204030204" pitchFamily="34" charset="0"/>
                        </a:rPr>
                        <a:t>Linked business without guarantees (e.g. Variable universal life)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01748931"/>
                  </a:ext>
                </a:extLst>
              </a:tr>
            </a:tbl>
          </a:graphicData>
        </a:graphic>
      </p:graphicFrame>
    </p:spTree>
    <p:extLst>
      <p:ext uri="{BB962C8B-B14F-4D97-AF65-F5344CB8AC3E}">
        <p14:creationId xmlns:p14="http://schemas.microsoft.com/office/powerpoint/2010/main" val="1864717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DA6594-60F4-49FC-AD35-C0E8BD5BDFCD}"/>
              </a:ext>
            </a:extLst>
          </p:cNvPr>
          <p:cNvSpPr>
            <a:spLocks noGrp="1"/>
          </p:cNvSpPr>
          <p:nvPr>
            <p:ph type="body" sz="half" idx="18"/>
          </p:nvPr>
        </p:nvSpPr>
        <p:spPr>
          <a:xfrm>
            <a:off x="89754" y="1383575"/>
            <a:ext cx="6227653" cy="833845"/>
          </a:xfrm>
        </p:spPr>
        <p:txBody>
          <a:bodyPr/>
          <a:lstStyle/>
          <a:p>
            <a:pPr>
              <a:spcBef>
                <a:spcPts val="0"/>
              </a:spcBef>
              <a:defRPr/>
            </a:pPr>
            <a:r>
              <a:rPr kumimoji="0" lang="en-US" sz="1100" b="0" i="0" u="none" strike="noStrike" kern="1200" cap="none" spc="0" normalizeH="0" baseline="0" noProof="0" dirty="0">
                <a:ln>
                  <a:noFill/>
                </a:ln>
                <a:solidFill>
                  <a:prstClr val="black"/>
                </a:solidFill>
                <a:effectLst/>
                <a:uLnTx/>
                <a:uFillTx/>
                <a:latin typeface="Calibri"/>
                <a:ea typeface="+mn-ea"/>
                <a:cs typeface="+mn-cs"/>
              </a:rPr>
              <a:t>Illustrative Example compared to AM Best and </a:t>
            </a:r>
            <a:r>
              <a:rPr lang="en-US" sz="1100" dirty="0">
                <a:solidFill>
                  <a:prstClr val="black"/>
                </a:solidFill>
                <a:latin typeface="Calibri"/>
                <a:ea typeface="+mn-ea"/>
                <a:cs typeface="+mn-cs"/>
              </a:rPr>
              <a:t>NAIC RBC equivalent C3 + C4 charges</a:t>
            </a:r>
          </a:p>
          <a:p>
            <a:pPr>
              <a:spcBef>
                <a:spcPts val="0"/>
              </a:spcBef>
              <a:defRPr/>
            </a:pPr>
            <a:r>
              <a:rPr kumimoji="0" lang="en-US" sz="1100" b="0" i="0" u="none" strike="noStrike" kern="1200" cap="none" spc="0" normalizeH="0" baseline="0" noProof="0" dirty="0">
                <a:ln>
                  <a:noFill/>
                </a:ln>
                <a:solidFill>
                  <a:prstClr val="black"/>
                </a:solidFill>
                <a:effectLst/>
                <a:uLnTx/>
                <a:uFillTx/>
                <a:latin typeface="Calibri"/>
                <a:ea typeface="+mn-ea"/>
                <a:cs typeface="+mn-cs"/>
              </a:rPr>
              <a:t>Assumptions</a:t>
            </a:r>
          </a:p>
          <a:p>
            <a:pPr marL="628650" lvl="1" indent="-171450">
              <a:spcBef>
                <a:spcPts val="0"/>
              </a:spcBef>
              <a:buFont typeface="Arial" panose="020B0604020202020204" pitchFamily="34" charset="0"/>
              <a:buChar char="•"/>
              <a:defRPr/>
            </a:pPr>
            <a:r>
              <a:rPr lang="en-US" sz="1100" dirty="0">
                <a:solidFill>
                  <a:prstClr val="black"/>
                </a:solidFill>
                <a:latin typeface="Calibri"/>
              </a:rPr>
              <a:t>RBC assumes a 50% diversification credit for longevity risk and a 50% credit for C3P1 testing</a:t>
            </a:r>
          </a:p>
          <a:p>
            <a:pPr marL="628650" lvl="1" indent="-171450">
              <a:spcBef>
                <a:spcPts val="0"/>
              </a:spcBef>
              <a:buFont typeface="Arial" panose="020B0604020202020204" pitchFamily="34" charset="0"/>
              <a:buChar char="•"/>
              <a:defRPr/>
            </a:pPr>
            <a:r>
              <a:rPr kumimoji="0" lang="en-US" sz="1100" b="0" i="0" u="none" strike="noStrike" kern="1200" cap="none" spc="0" normalizeH="0" baseline="0" noProof="0" dirty="0">
                <a:ln>
                  <a:noFill/>
                </a:ln>
                <a:solidFill>
                  <a:prstClr val="black"/>
                </a:solidFill>
                <a:effectLst/>
                <a:uLnTx/>
                <a:uFillTx/>
                <a:latin typeface="Calibri"/>
                <a:ea typeface="+mn-ea"/>
                <a:cs typeface="+mn-cs"/>
              </a:rPr>
              <a:t>BCAR assumes a well ALM matched portfolio</a:t>
            </a:r>
          </a:p>
          <a:p>
            <a:pPr marL="628650" lvl="1" indent="-171450">
              <a:spcBef>
                <a:spcPts val="0"/>
              </a:spcBef>
              <a:buFont typeface="Arial" panose="020B0604020202020204" pitchFamily="34" charset="0"/>
              <a:buChar char="•"/>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Slide Number Placeholder 2">
            <a:extLst>
              <a:ext uri="{FF2B5EF4-FFF2-40B4-BE49-F238E27FC236}">
                <a16:creationId xmlns:a16="http://schemas.microsoft.com/office/drawing/2014/main" id="{F4FCAAD6-1B8E-4A5D-BFC9-00CD843AACA3}"/>
              </a:ext>
            </a:extLst>
          </p:cNvPr>
          <p:cNvSpPr>
            <a:spLocks noGrp="1"/>
          </p:cNvSpPr>
          <p:nvPr>
            <p:ph type="sldNum" sz="quarter" idx="12"/>
          </p:nvPr>
        </p:nvSpPr>
        <p:spPr/>
        <p:txBody>
          <a:bodyPr/>
          <a:lstStyle/>
          <a:p>
            <a:fld id="{D9DC73DB-37F3-114B-9123-19F674B875C1}" type="slidenum">
              <a:rPr lang="en-US" smtClean="0"/>
              <a:pPr/>
              <a:t>21</a:t>
            </a:fld>
            <a:endParaRPr lang="en-US"/>
          </a:p>
        </p:txBody>
      </p:sp>
      <p:sp>
        <p:nvSpPr>
          <p:cNvPr id="4" name="Title 3">
            <a:extLst>
              <a:ext uri="{FF2B5EF4-FFF2-40B4-BE49-F238E27FC236}">
                <a16:creationId xmlns:a16="http://schemas.microsoft.com/office/drawing/2014/main" id="{14E0518D-137B-49C8-8C86-F53CBD502436}"/>
              </a:ext>
            </a:extLst>
          </p:cNvPr>
          <p:cNvSpPr>
            <a:spLocks noGrp="1"/>
          </p:cNvSpPr>
          <p:nvPr>
            <p:ph type="title"/>
          </p:nvPr>
        </p:nvSpPr>
        <p:spPr/>
        <p:txBody>
          <a:bodyPr/>
          <a:lstStyle/>
          <a:p>
            <a:r>
              <a:rPr lang="en-US" dirty="0"/>
              <a:t>Life Risks – Illustrative Example</a:t>
            </a:r>
            <a:br>
              <a:rPr lang="en-US" dirty="0"/>
            </a:br>
            <a:br>
              <a:rPr kumimoji="0" lang="en-US" sz="1100" b="0" i="1" u="none" strike="noStrike" kern="1200" cap="none" spc="0" normalizeH="0" baseline="0" noProof="0" dirty="0">
                <a:ln>
                  <a:noFill/>
                </a:ln>
                <a:solidFill>
                  <a:prstClr val="black"/>
                </a:solidFill>
                <a:effectLst/>
                <a:uLnTx/>
                <a:uFillTx/>
                <a:latin typeface="Calibri"/>
                <a:ea typeface="+mn-ea"/>
                <a:cs typeface="+mn-cs"/>
              </a:rPr>
            </a:br>
            <a:endParaRPr lang="en-US" sz="1000" i="1" dirty="0"/>
          </a:p>
        </p:txBody>
      </p:sp>
      <p:graphicFrame>
        <p:nvGraphicFramePr>
          <p:cNvPr id="12" name="Table 11">
            <a:extLst>
              <a:ext uri="{FF2B5EF4-FFF2-40B4-BE49-F238E27FC236}">
                <a16:creationId xmlns:a16="http://schemas.microsoft.com/office/drawing/2014/main" id="{B1115EE8-3CEF-0F1D-64BE-BD4C43BAAFEF}"/>
              </a:ext>
            </a:extLst>
          </p:cNvPr>
          <p:cNvGraphicFramePr>
            <a:graphicFrameLocks noGrp="1"/>
          </p:cNvGraphicFramePr>
          <p:nvPr>
            <p:extLst>
              <p:ext uri="{D42A27DB-BD31-4B8C-83A1-F6EECF244321}">
                <p14:modId xmlns:p14="http://schemas.microsoft.com/office/powerpoint/2010/main" val="3362710774"/>
              </p:ext>
            </p:extLst>
          </p:nvPr>
        </p:nvGraphicFramePr>
        <p:xfrm>
          <a:off x="654793" y="2217420"/>
          <a:ext cx="5410200" cy="2095500"/>
        </p:xfrm>
        <a:graphic>
          <a:graphicData uri="http://schemas.openxmlformats.org/drawingml/2006/table">
            <a:tbl>
              <a:tblPr/>
              <a:tblGrid>
                <a:gridCol w="2298700">
                  <a:extLst>
                    <a:ext uri="{9D8B030D-6E8A-4147-A177-3AD203B41FA5}">
                      <a16:colId xmlns:a16="http://schemas.microsoft.com/office/drawing/2014/main" val="1085266680"/>
                    </a:ext>
                  </a:extLst>
                </a:gridCol>
                <a:gridCol w="622300">
                  <a:extLst>
                    <a:ext uri="{9D8B030D-6E8A-4147-A177-3AD203B41FA5}">
                      <a16:colId xmlns:a16="http://schemas.microsoft.com/office/drawing/2014/main" val="179650763"/>
                    </a:ext>
                  </a:extLst>
                </a:gridCol>
                <a:gridCol w="622300">
                  <a:extLst>
                    <a:ext uri="{9D8B030D-6E8A-4147-A177-3AD203B41FA5}">
                      <a16:colId xmlns:a16="http://schemas.microsoft.com/office/drawing/2014/main" val="410945521"/>
                    </a:ext>
                  </a:extLst>
                </a:gridCol>
                <a:gridCol w="622300">
                  <a:extLst>
                    <a:ext uri="{9D8B030D-6E8A-4147-A177-3AD203B41FA5}">
                      <a16:colId xmlns:a16="http://schemas.microsoft.com/office/drawing/2014/main" val="4000819846"/>
                    </a:ext>
                  </a:extLst>
                </a:gridCol>
                <a:gridCol w="622300">
                  <a:extLst>
                    <a:ext uri="{9D8B030D-6E8A-4147-A177-3AD203B41FA5}">
                      <a16:colId xmlns:a16="http://schemas.microsoft.com/office/drawing/2014/main" val="490870273"/>
                    </a:ext>
                  </a:extLst>
                </a:gridCol>
                <a:gridCol w="622300">
                  <a:extLst>
                    <a:ext uri="{9D8B030D-6E8A-4147-A177-3AD203B41FA5}">
                      <a16:colId xmlns:a16="http://schemas.microsoft.com/office/drawing/2014/main" val="3471495980"/>
                    </a:ext>
                  </a:extLst>
                </a:gridCol>
              </a:tblGrid>
              <a:tr h="571500">
                <a:tc>
                  <a:txBody>
                    <a:bodyPr/>
                    <a:lstStyle/>
                    <a:p>
                      <a:pPr algn="l" fontAlgn="b"/>
                      <a:r>
                        <a:rPr lang="en-US" sz="1100" b="0" i="0" u="none" strike="noStrike">
                          <a:solidFill>
                            <a:srgbClr val="FFFFFF"/>
                          </a:solidFill>
                          <a:effectLst/>
                          <a:latin typeface="Calibri" panose="020F0502020204030204" pitchFamily="34" charset="0"/>
                        </a:rPr>
                        <a:t>Product Type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S&amp;P VaR 99.95%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BCAR VaR 99.6%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RBC 400% CAL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Diff BCAR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0" i="0" u="none" strike="noStrike">
                          <a:solidFill>
                            <a:srgbClr val="FFFFFF"/>
                          </a:solidFill>
                          <a:effectLst/>
                          <a:latin typeface="Calibri" panose="020F0502020204030204" pitchFamily="34" charset="0"/>
                        </a:rPr>
                        <a:t>Diff RBC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extLst>
                  <a:ext uri="{0D108BD9-81ED-4DB2-BD59-A6C34878D82A}">
                    <a16:rowId xmlns:a16="http://schemas.microsoft.com/office/drawing/2014/main" val="3388284037"/>
                  </a:ext>
                </a:extLst>
              </a:tr>
              <a:tr h="381000">
                <a:tc>
                  <a:txBody>
                    <a:bodyPr/>
                    <a:lstStyle/>
                    <a:p>
                      <a:pPr algn="l" fontAlgn="b"/>
                      <a:r>
                        <a:rPr lang="en-US" sz="1100" b="0" i="0" u="none" strike="noStrike">
                          <a:solidFill>
                            <a:srgbClr val="000000"/>
                          </a:solidFill>
                          <a:effectLst/>
                          <a:latin typeface="Calibri" panose="020F0502020204030204" pitchFamily="34" charset="0"/>
                        </a:rPr>
                        <a:t>Full MVAs with surrender charge expiring in 2-3 yrs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3.67%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5.12%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2.99%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-1.45%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41362089"/>
                  </a:ext>
                </a:extLst>
              </a:tr>
              <a:tr h="190500">
                <a:tc>
                  <a:txBody>
                    <a:bodyPr/>
                    <a:lstStyle/>
                    <a:p>
                      <a:pPr algn="l" fontAlgn="b"/>
                      <a:r>
                        <a:rPr lang="en-US" sz="1100" b="0" i="0" u="none" strike="noStrike">
                          <a:solidFill>
                            <a:srgbClr val="000000"/>
                          </a:solidFill>
                          <a:effectLst/>
                          <a:latin typeface="Calibri" panose="020F0502020204030204" pitchFamily="34" charset="0"/>
                        </a:rPr>
                        <a:t>No MVAs without surrender charge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4.17%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6.56%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-2.39%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-1.83%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46092290"/>
                  </a:ext>
                </a:extLst>
              </a:tr>
              <a:tr h="190500">
                <a:tc>
                  <a:txBody>
                    <a:bodyPr/>
                    <a:lstStyle/>
                    <a:p>
                      <a:pPr algn="l" fontAlgn="b"/>
                      <a:r>
                        <a:rPr lang="en-US" sz="1100" b="0" i="0" u="none" strike="noStrike">
                          <a:solidFill>
                            <a:srgbClr val="000000"/>
                          </a:solidFill>
                          <a:effectLst/>
                          <a:latin typeface="Calibri" panose="020F0502020204030204" pitchFamily="34" charset="0"/>
                        </a:rPr>
                        <a:t>Retail SPIAs with life contingencies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3.65%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2.43%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2.40%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98985242"/>
                  </a:ext>
                </a:extLst>
              </a:tr>
              <a:tr h="381000">
                <a:tc>
                  <a:txBody>
                    <a:bodyPr/>
                    <a:lstStyle/>
                    <a:p>
                      <a:pPr algn="l" fontAlgn="b"/>
                      <a:r>
                        <a:rPr lang="en-US" sz="1100" b="0" i="0" u="none" strike="noStrike">
                          <a:solidFill>
                            <a:srgbClr val="000000"/>
                          </a:solidFill>
                          <a:effectLst/>
                          <a:latin typeface="Calibri" panose="020F0502020204030204" pitchFamily="34" charset="0"/>
                        </a:rPr>
                        <a:t>Retail SPIAs without life contingencies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3.29%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2.43%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2.29%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34945458"/>
                  </a:ext>
                </a:extLst>
              </a:tr>
              <a:tr h="381000">
                <a:tc>
                  <a:txBody>
                    <a:bodyPr/>
                    <a:lstStyle/>
                    <a:p>
                      <a:pPr algn="l" fontAlgn="b"/>
                      <a:r>
                        <a:rPr lang="en-US" sz="1100" b="0" i="0" u="none" strike="noStrike">
                          <a:solidFill>
                            <a:srgbClr val="000000"/>
                          </a:solidFill>
                          <a:effectLst/>
                          <a:latin typeface="Calibri" panose="020F0502020204030204" pitchFamily="34" charset="0"/>
                        </a:rPr>
                        <a:t>Linked business without guarantees (e.g. Variable universal life)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3380519"/>
                  </a:ext>
                </a:extLst>
              </a:tr>
            </a:tbl>
          </a:graphicData>
        </a:graphic>
      </p:graphicFrame>
    </p:spTree>
    <p:extLst>
      <p:ext uri="{BB962C8B-B14F-4D97-AF65-F5344CB8AC3E}">
        <p14:creationId xmlns:p14="http://schemas.microsoft.com/office/powerpoint/2010/main" val="3964927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DA6594-60F4-49FC-AD35-C0E8BD5BDFCD}"/>
              </a:ext>
            </a:extLst>
          </p:cNvPr>
          <p:cNvSpPr>
            <a:spLocks noGrp="1"/>
          </p:cNvSpPr>
          <p:nvPr>
            <p:ph type="body" sz="half" idx="18"/>
          </p:nvPr>
        </p:nvSpPr>
        <p:spPr>
          <a:xfrm>
            <a:off x="229605" y="1222210"/>
            <a:ext cx="3461614" cy="2993443"/>
          </a:xfrm>
        </p:spPr>
        <p:txBody>
          <a:bodyPr/>
          <a:lstStyle/>
          <a:p>
            <a:r>
              <a:rPr lang="en-US" sz="1200" dirty="0">
                <a:solidFill>
                  <a:schemeClr val="tx1"/>
                </a:solidFill>
                <a:latin typeface="+mn-lt"/>
                <a:ea typeface="+mn-ea"/>
                <a:cs typeface="+mn-cs"/>
              </a:rPr>
              <a:t>Baseline risk charges can be instead used as modeled interest rate scenarios for calculating the “Net Change in Market Value of Surplus” (NCMV)</a:t>
            </a:r>
          </a:p>
          <a:p>
            <a:endParaRPr lang="en-US" sz="1200" dirty="0">
              <a:solidFill>
                <a:schemeClr val="tx1"/>
              </a:solidFill>
              <a:latin typeface="+mn-lt"/>
              <a:ea typeface="+mn-ea"/>
              <a:cs typeface="+mn-cs"/>
            </a:endParaRPr>
          </a:p>
          <a:p>
            <a:r>
              <a:rPr lang="en-US" sz="1200" dirty="0">
                <a:solidFill>
                  <a:schemeClr val="tx1"/>
                </a:solidFill>
                <a:latin typeface="+mn-lt"/>
                <a:ea typeface="+mn-ea"/>
                <a:cs typeface="+mn-cs"/>
              </a:rPr>
              <a:t>NCMV uses company specific modeling of a market value of assets and liabilities in baseline and shocked interest rate scenarios</a:t>
            </a:r>
          </a:p>
          <a:p>
            <a:endParaRPr lang="en-US" sz="1200" dirty="0">
              <a:solidFill>
                <a:schemeClr val="tx1"/>
              </a:solidFill>
              <a:latin typeface="+mn-lt"/>
              <a:ea typeface="+mn-ea"/>
              <a:cs typeface="+mn-cs"/>
            </a:endParaRPr>
          </a:p>
          <a:p>
            <a:r>
              <a:rPr lang="en-US" sz="1200" dirty="0">
                <a:solidFill>
                  <a:schemeClr val="tx1"/>
                </a:solidFill>
                <a:latin typeface="+mn-lt"/>
                <a:ea typeface="+mn-ea"/>
                <a:cs typeface="+mn-cs"/>
              </a:rPr>
              <a:t>NCMV risk charge is floored at 50% of baseline charges, but no cap</a:t>
            </a:r>
          </a:p>
          <a:p>
            <a:pPr marL="628650" lvl="1" indent="-171450">
              <a:buFont typeface="Arial" panose="020B0604020202020204" pitchFamily="34" charset="0"/>
              <a:buChar char="•"/>
            </a:pPr>
            <a:r>
              <a:rPr lang="en-US" dirty="0"/>
              <a:t>Volatile and unlikely to have consistent application across industry</a:t>
            </a:r>
          </a:p>
          <a:p>
            <a:pPr marL="628650" lvl="1" indent="-171450">
              <a:buFont typeface="Arial" panose="020B0604020202020204" pitchFamily="34" charset="0"/>
              <a:buChar char="•"/>
            </a:pPr>
            <a:r>
              <a:rPr lang="en-US" dirty="0"/>
              <a:t>Will need to document the modeling methodology and assumptions used</a:t>
            </a:r>
          </a:p>
        </p:txBody>
      </p:sp>
      <p:sp>
        <p:nvSpPr>
          <p:cNvPr id="3" name="Slide Number Placeholder 2">
            <a:extLst>
              <a:ext uri="{FF2B5EF4-FFF2-40B4-BE49-F238E27FC236}">
                <a16:creationId xmlns:a16="http://schemas.microsoft.com/office/drawing/2014/main" id="{F4FCAAD6-1B8E-4A5D-BFC9-00CD843AACA3}"/>
              </a:ext>
            </a:extLst>
          </p:cNvPr>
          <p:cNvSpPr>
            <a:spLocks noGrp="1"/>
          </p:cNvSpPr>
          <p:nvPr>
            <p:ph type="sldNum" sz="quarter" idx="12"/>
          </p:nvPr>
        </p:nvSpPr>
        <p:spPr/>
        <p:txBody>
          <a:bodyPr/>
          <a:lstStyle/>
          <a:p>
            <a:fld id="{D9DC73DB-37F3-114B-9123-19F674B875C1}" type="slidenum">
              <a:rPr lang="en-US" smtClean="0"/>
              <a:pPr/>
              <a:t>22</a:t>
            </a:fld>
            <a:endParaRPr lang="en-US"/>
          </a:p>
        </p:txBody>
      </p:sp>
      <p:sp>
        <p:nvSpPr>
          <p:cNvPr id="4" name="Title 3">
            <a:extLst>
              <a:ext uri="{FF2B5EF4-FFF2-40B4-BE49-F238E27FC236}">
                <a16:creationId xmlns:a16="http://schemas.microsoft.com/office/drawing/2014/main" id="{14E0518D-137B-49C8-8C86-F53CBD502436}"/>
              </a:ext>
            </a:extLst>
          </p:cNvPr>
          <p:cNvSpPr>
            <a:spLocks noGrp="1"/>
          </p:cNvSpPr>
          <p:nvPr>
            <p:ph type="title"/>
          </p:nvPr>
        </p:nvSpPr>
        <p:spPr/>
        <p:txBody>
          <a:bodyPr/>
          <a:lstStyle/>
          <a:p>
            <a:r>
              <a:rPr lang="en-US" dirty="0"/>
              <a:t>Interest Rate Risk</a:t>
            </a:r>
          </a:p>
        </p:txBody>
      </p:sp>
      <p:graphicFrame>
        <p:nvGraphicFramePr>
          <p:cNvPr id="8" name="Table 7">
            <a:extLst>
              <a:ext uri="{FF2B5EF4-FFF2-40B4-BE49-F238E27FC236}">
                <a16:creationId xmlns:a16="http://schemas.microsoft.com/office/drawing/2014/main" id="{1BA4C33D-8823-DB78-BD47-50516CEE1E86}"/>
              </a:ext>
            </a:extLst>
          </p:cNvPr>
          <p:cNvGraphicFramePr>
            <a:graphicFrameLocks noGrp="1"/>
          </p:cNvGraphicFramePr>
          <p:nvPr>
            <p:extLst>
              <p:ext uri="{D42A27DB-BD31-4B8C-83A1-F6EECF244321}">
                <p14:modId xmlns:p14="http://schemas.microsoft.com/office/powerpoint/2010/main" val="2542944475"/>
              </p:ext>
            </p:extLst>
          </p:nvPr>
        </p:nvGraphicFramePr>
        <p:xfrm>
          <a:off x="4369921" y="1317727"/>
          <a:ext cx="1816100" cy="1543050"/>
        </p:xfrm>
        <a:graphic>
          <a:graphicData uri="http://schemas.openxmlformats.org/drawingml/2006/table">
            <a:tbl>
              <a:tblPr/>
              <a:tblGrid>
                <a:gridCol w="825500">
                  <a:extLst>
                    <a:ext uri="{9D8B030D-6E8A-4147-A177-3AD203B41FA5}">
                      <a16:colId xmlns:a16="http://schemas.microsoft.com/office/drawing/2014/main" val="2253490722"/>
                    </a:ext>
                  </a:extLst>
                </a:gridCol>
                <a:gridCol w="495300">
                  <a:extLst>
                    <a:ext uri="{9D8B030D-6E8A-4147-A177-3AD203B41FA5}">
                      <a16:colId xmlns:a16="http://schemas.microsoft.com/office/drawing/2014/main" val="2777522335"/>
                    </a:ext>
                  </a:extLst>
                </a:gridCol>
                <a:gridCol w="495300">
                  <a:extLst>
                    <a:ext uri="{9D8B030D-6E8A-4147-A177-3AD203B41FA5}">
                      <a16:colId xmlns:a16="http://schemas.microsoft.com/office/drawing/2014/main" val="2962726163"/>
                    </a:ext>
                  </a:extLst>
                </a:gridCol>
              </a:tblGrid>
              <a:tr h="400050">
                <a:tc gridSpan="3">
                  <a:txBody>
                    <a:bodyPr/>
                    <a:lstStyle/>
                    <a:p>
                      <a:pPr algn="ctr" rtl="0" fontAlgn="b"/>
                      <a:r>
                        <a:rPr lang="en-US" sz="1100" b="0" i="0" u="none" strike="noStrike">
                          <a:solidFill>
                            <a:srgbClr val="FFFFFF"/>
                          </a:solidFill>
                          <a:effectLst/>
                          <a:latin typeface="Calibri" panose="020F0502020204030204" pitchFamily="34" charset="0"/>
                        </a:rPr>
                        <a:t>Interest Rate Risk</a:t>
                      </a:r>
                      <a:br>
                        <a:rPr lang="en-US" sz="1100" b="0" i="0" u="none" strike="noStrike">
                          <a:solidFill>
                            <a:srgbClr val="FFFFFF"/>
                          </a:solidFill>
                          <a:effectLst/>
                          <a:latin typeface="Calibri" panose="020F0502020204030204" pitchFamily="34" charset="0"/>
                        </a:rPr>
                      </a:br>
                      <a:r>
                        <a:rPr lang="en-US" sz="1100" b="0" i="0" u="none" strike="noStrike">
                          <a:solidFill>
                            <a:srgbClr val="FFFFFF"/>
                          </a:solidFill>
                          <a:effectLst/>
                          <a:latin typeface="Calibri" panose="020F0502020204030204" pitchFamily="34" charset="0"/>
                        </a:rPr>
                        <a:t> Baseline Charges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9397343"/>
                  </a:ext>
                </a:extLst>
              </a:tr>
              <a:tr h="190500">
                <a:tc rowSpan="2">
                  <a:txBody>
                    <a:bodyPr/>
                    <a:lstStyle/>
                    <a:p>
                      <a:pPr algn="ctr" rtl="0" fontAlgn="b"/>
                      <a:r>
                        <a:rPr lang="en-US" sz="1100" b="0" i="0" u="none" strike="noStrike">
                          <a:solidFill>
                            <a:srgbClr val="FFFFFF"/>
                          </a:solidFill>
                          <a:effectLst/>
                          <a:latin typeface="Calibri" panose="020F0502020204030204" pitchFamily="34" charset="0"/>
                        </a:rPr>
                        <a:t>Confidence Level</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gridSpan="2">
                  <a:txBody>
                    <a:bodyPr/>
                    <a:lstStyle/>
                    <a:p>
                      <a:pPr algn="ctr" rtl="0" fontAlgn="b"/>
                      <a:r>
                        <a:rPr lang="en-US" sz="1100" b="0" i="0" u="none" strike="noStrike">
                          <a:solidFill>
                            <a:srgbClr val="FFFFFF"/>
                          </a:solidFill>
                          <a:effectLst/>
                          <a:latin typeface="Calibri" panose="020F0502020204030204" pitchFamily="34" charset="0"/>
                        </a:rPr>
                        <a:t>Rate Shock</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hMerge="1">
                  <a:txBody>
                    <a:bodyPr/>
                    <a:lstStyle/>
                    <a:p>
                      <a:endParaRPr lang="en-US"/>
                    </a:p>
                  </a:txBody>
                  <a:tcPr/>
                </a:tc>
                <a:extLst>
                  <a:ext uri="{0D108BD9-81ED-4DB2-BD59-A6C34878D82A}">
                    <a16:rowId xmlns:a16="http://schemas.microsoft.com/office/drawing/2014/main" val="4123227380"/>
                  </a:ext>
                </a:extLst>
              </a:tr>
              <a:tr h="190500">
                <a:tc vMerge="1">
                  <a:txBody>
                    <a:bodyPr/>
                    <a:lstStyle/>
                    <a:p>
                      <a:endParaRPr lang="en-US"/>
                    </a:p>
                  </a:txBody>
                  <a:tcPr/>
                </a:tc>
                <a:tc>
                  <a:txBody>
                    <a:bodyPr/>
                    <a:lstStyle/>
                    <a:p>
                      <a:pPr algn="ctr" rtl="0" fontAlgn="b"/>
                      <a:r>
                        <a:rPr lang="en-US" sz="1100" b="0" i="0" u="none" strike="noStrike">
                          <a:solidFill>
                            <a:srgbClr val="FFFFFF"/>
                          </a:solidFill>
                          <a:effectLst/>
                          <a:latin typeface="Calibri" panose="020F0502020204030204" pitchFamily="34" charset="0"/>
                        </a:rPr>
                        <a:t>Up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rtl="0" fontAlgn="b"/>
                      <a:r>
                        <a:rPr lang="en-US" sz="1100" b="0" i="0" u="none" strike="noStrike">
                          <a:solidFill>
                            <a:srgbClr val="FFFFFF"/>
                          </a:solidFill>
                          <a:effectLst/>
                          <a:latin typeface="Calibri" panose="020F0502020204030204" pitchFamily="34" charset="0"/>
                        </a:rPr>
                        <a:t>Down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extLst>
                  <a:ext uri="{0D108BD9-81ED-4DB2-BD59-A6C34878D82A}">
                    <a16:rowId xmlns:a16="http://schemas.microsoft.com/office/drawing/2014/main" val="1972827"/>
                  </a:ext>
                </a:extLst>
              </a:tr>
              <a:tr h="190500">
                <a:tc>
                  <a:txBody>
                    <a:bodyPr/>
                    <a:lstStyle/>
                    <a:p>
                      <a:pPr algn="ctr" rtl="0" fontAlgn="b"/>
                      <a:r>
                        <a:rPr lang="en-US" sz="1100" b="0" i="0" u="none" strike="noStrike">
                          <a:solidFill>
                            <a:srgbClr val="000000"/>
                          </a:solidFill>
                          <a:effectLst/>
                          <a:latin typeface="Calibri" panose="020F0502020204030204" pitchFamily="34" charset="0"/>
                        </a:rPr>
                        <a:t>99.99%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rtl="0" fontAlgn="b"/>
                      <a:r>
                        <a:rPr lang="en-US" sz="1100" b="0" i="0" u="none" strike="noStrike">
                          <a:solidFill>
                            <a:srgbClr val="000000"/>
                          </a:solidFill>
                          <a:effectLst/>
                          <a:latin typeface="Calibri" panose="020F0502020204030204" pitchFamily="34" charset="0"/>
                        </a:rPr>
                        <a:t>365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US" sz="1100" b="0" i="0" u="none" strike="noStrike">
                          <a:solidFill>
                            <a:srgbClr val="000000"/>
                          </a:solidFill>
                          <a:effectLst/>
                          <a:latin typeface="Calibri" panose="020F050202020403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56167838"/>
                  </a:ext>
                </a:extLst>
              </a:tr>
              <a:tr h="190500">
                <a:tc>
                  <a:txBody>
                    <a:bodyPr/>
                    <a:lstStyle/>
                    <a:p>
                      <a:pPr algn="ctr" rtl="0" fontAlgn="b"/>
                      <a:r>
                        <a:rPr lang="en-US" sz="1100" b="0" i="0" u="none" strike="noStrike">
                          <a:solidFill>
                            <a:srgbClr val="000000"/>
                          </a:solidFill>
                          <a:effectLst/>
                          <a:latin typeface="Calibri" panose="020F0502020204030204" pitchFamily="34" charset="0"/>
                        </a:rPr>
                        <a:t>99.95%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rtl="0" fontAlgn="b"/>
                      <a:r>
                        <a:rPr lang="en-US" sz="1100" b="0" i="0" u="none" strike="noStrike">
                          <a:solidFill>
                            <a:srgbClr val="000000"/>
                          </a:solidFill>
                          <a:effectLst/>
                          <a:latin typeface="Calibri" panose="020F050202020403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US" sz="1100" b="0" i="0" u="none" strike="noStrike">
                          <a:solidFill>
                            <a:srgbClr val="000000"/>
                          </a:solidFill>
                          <a:effectLst/>
                          <a:latin typeface="Calibri" panose="020F0502020204030204" pitchFamily="34" charset="0"/>
                        </a:rPr>
                        <a:t>-290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43612215"/>
                  </a:ext>
                </a:extLst>
              </a:tr>
              <a:tr h="190500">
                <a:tc>
                  <a:txBody>
                    <a:bodyPr/>
                    <a:lstStyle/>
                    <a:p>
                      <a:pPr algn="ctr" rtl="0" fontAlgn="b"/>
                      <a:r>
                        <a:rPr lang="en-US" sz="1100" b="0" i="0" u="none" strike="noStrike">
                          <a:solidFill>
                            <a:srgbClr val="000000"/>
                          </a:solidFill>
                          <a:effectLst/>
                          <a:latin typeface="Calibri" panose="020F0502020204030204" pitchFamily="34" charset="0"/>
                        </a:rPr>
                        <a:t>99.80%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rtl="0" fontAlgn="b"/>
                      <a:r>
                        <a:rPr lang="en-US" sz="1100" b="0" i="0" u="none" strike="noStrike">
                          <a:solidFill>
                            <a:srgbClr val="000000"/>
                          </a:solidFill>
                          <a:effectLst/>
                          <a:latin typeface="Calibri" panose="020F0502020204030204" pitchFamily="34" charset="0"/>
                        </a:rPr>
                        <a:t>295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US" sz="1100" b="0" i="0" u="none" strike="noStrike">
                          <a:solidFill>
                            <a:srgbClr val="000000"/>
                          </a:solidFill>
                          <a:effectLst/>
                          <a:latin typeface="Calibri" panose="020F0502020204030204" pitchFamily="34" charset="0"/>
                        </a:rPr>
                        <a:t>-250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5663424"/>
                  </a:ext>
                </a:extLst>
              </a:tr>
              <a:tr h="190500">
                <a:tc>
                  <a:txBody>
                    <a:bodyPr/>
                    <a:lstStyle/>
                    <a:p>
                      <a:pPr algn="ctr" rtl="0" fontAlgn="b"/>
                      <a:r>
                        <a:rPr lang="en-US" sz="1100" b="0" i="0" u="none" strike="noStrike">
                          <a:solidFill>
                            <a:srgbClr val="000000"/>
                          </a:solidFill>
                          <a:effectLst/>
                          <a:latin typeface="Calibri" panose="020F0502020204030204" pitchFamily="34" charset="0"/>
                        </a:rPr>
                        <a:t>99.50%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rtl="0" fontAlgn="b"/>
                      <a:r>
                        <a:rPr lang="en-US" sz="1100" b="0" i="0" u="none" strike="noStrike">
                          <a:solidFill>
                            <a:srgbClr val="000000"/>
                          </a:solidFill>
                          <a:effectLst/>
                          <a:latin typeface="Calibri" panose="020F0502020204030204" pitchFamily="34" charset="0"/>
                        </a:rPr>
                        <a:t>270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US" sz="1100" b="0" i="0" u="none" strike="noStrike" dirty="0">
                          <a:solidFill>
                            <a:srgbClr val="000000"/>
                          </a:solidFill>
                          <a:effectLst/>
                          <a:latin typeface="Calibri" panose="020F0502020204030204" pitchFamily="34" charset="0"/>
                        </a:rPr>
                        <a:t>-225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27032408"/>
                  </a:ext>
                </a:extLst>
              </a:tr>
            </a:tbl>
          </a:graphicData>
        </a:graphic>
      </p:graphicFrame>
    </p:spTree>
    <p:extLst>
      <p:ext uri="{BB962C8B-B14F-4D97-AF65-F5344CB8AC3E}">
        <p14:creationId xmlns:p14="http://schemas.microsoft.com/office/powerpoint/2010/main" val="3175027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91F82D6-EEC0-E7AE-0E6A-EF5840F8BAAC}"/>
              </a:ext>
            </a:extLst>
          </p:cNvPr>
          <p:cNvPicPr>
            <a:picLocks noChangeAspect="1"/>
          </p:cNvPicPr>
          <p:nvPr/>
        </p:nvPicPr>
        <p:blipFill>
          <a:blip r:embed="rId3"/>
          <a:stretch>
            <a:fillRect/>
          </a:stretch>
        </p:blipFill>
        <p:spPr>
          <a:xfrm>
            <a:off x="3651250" y="1865711"/>
            <a:ext cx="2900363" cy="1696241"/>
          </a:xfrm>
          <a:prstGeom prst="rect">
            <a:avLst/>
          </a:prstGeom>
          <a:noFill/>
        </p:spPr>
      </p:pic>
      <p:sp>
        <p:nvSpPr>
          <p:cNvPr id="2" name="Text Placeholder 1">
            <a:extLst>
              <a:ext uri="{FF2B5EF4-FFF2-40B4-BE49-F238E27FC236}">
                <a16:creationId xmlns:a16="http://schemas.microsoft.com/office/drawing/2014/main" id="{5769C877-C628-A60A-593E-E76F5FB1B75D}"/>
              </a:ext>
            </a:extLst>
          </p:cNvPr>
          <p:cNvSpPr>
            <a:spLocks noGrp="1"/>
          </p:cNvSpPr>
          <p:nvPr>
            <p:ph type="body" sz="half" idx="18"/>
          </p:nvPr>
        </p:nvSpPr>
        <p:spPr>
          <a:xfrm>
            <a:off x="229603" y="1378857"/>
            <a:ext cx="3421062" cy="2735262"/>
          </a:xfrm>
        </p:spPr>
        <p:txBody>
          <a:bodyPr>
            <a:normAutofit fontScale="92500" lnSpcReduction="10000"/>
          </a:bodyPr>
          <a:lstStyle/>
          <a:p>
            <a:pPr marL="171450" indent="-171450">
              <a:lnSpc>
                <a:spcPct val="90000"/>
              </a:lnSpc>
              <a:buFont typeface="Arial" panose="020B0604020202020204" pitchFamily="34" charset="0"/>
              <a:buChar char="•"/>
            </a:pPr>
            <a:r>
              <a:rPr lang="en-US" sz="1300" dirty="0"/>
              <a:t>Substantial changes to VA risk charges</a:t>
            </a:r>
          </a:p>
          <a:p>
            <a:pPr marL="628650" lvl="1" indent="-171450">
              <a:lnSpc>
                <a:spcPct val="90000"/>
              </a:lnSpc>
              <a:buFont typeface="Arial" panose="020B0604020202020204" pitchFamily="34" charset="0"/>
              <a:buChar char="•"/>
            </a:pPr>
            <a:r>
              <a:rPr lang="en-US" dirty="0"/>
              <a:t>Increased CTE levels </a:t>
            </a:r>
          </a:p>
          <a:p>
            <a:pPr marL="628650" lvl="1" indent="-171450">
              <a:lnSpc>
                <a:spcPct val="90000"/>
              </a:lnSpc>
              <a:buFont typeface="Arial" panose="020B0604020202020204" pitchFamily="34" charset="0"/>
              <a:buChar char="•"/>
            </a:pPr>
            <a:r>
              <a:rPr lang="en-US" dirty="0"/>
              <a:t>No longer reduced for after-tax effect</a:t>
            </a:r>
          </a:p>
          <a:p>
            <a:pPr marL="628650" lvl="1" indent="-171450">
              <a:lnSpc>
                <a:spcPct val="90000"/>
              </a:lnSpc>
              <a:buFont typeface="Arial" panose="020B0604020202020204" pitchFamily="34" charset="0"/>
              <a:buChar char="•"/>
            </a:pPr>
            <a:r>
              <a:rPr lang="en-US" dirty="0"/>
              <a:t>Increased maximum hedging credit from 50% to 80%</a:t>
            </a:r>
          </a:p>
          <a:p>
            <a:pPr marL="628650" lvl="1" indent="-171450">
              <a:lnSpc>
                <a:spcPct val="90000"/>
              </a:lnSpc>
              <a:buFont typeface="Arial" panose="020B0604020202020204" pitchFamily="34" charset="0"/>
              <a:buChar char="•"/>
            </a:pPr>
            <a:endParaRPr lang="en-US" dirty="0"/>
          </a:p>
          <a:p>
            <a:pPr marL="628650" lvl="1" indent="-171450">
              <a:lnSpc>
                <a:spcPct val="90000"/>
              </a:lnSpc>
              <a:buFont typeface="Arial" panose="020B0604020202020204" pitchFamily="34" charset="0"/>
              <a:buChar char="•"/>
            </a:pPr>
            <a:endParaRPr lang="en-US" dirty="0"/>
          </a:p>
          <a:p>
            <a:pPr marL="171450" indent="-171450">
              <a:lnSpc>
                <a:spcPct val="90000"/>
              </a:lnSpc>
              <a:buFont typeface="Arial" panose="020B0604020202020204" pitchFamily="34" charset="0"/>
              <a:buChar char="•"/>
            </a:pPr>
            <a:r>
              <a:rPr lang="en-US" sz="1300" dirty="0"/>
              <a:t>Risk charges continue to differ from AM Best and RBC</a:t>
            </a:r>
          </a:p>
          <a:p>
            <a:pPr marL="628650" lvl="1" indent="-171450">
              <a:lnSpc>
                <a:spcPct val="90000"/>
              </a:lnSpc>
              <a:buFont typeface="Arial" panose="020B0604020202020204" pitchFamily="34" charset="0"/>
              <a:buChar char="•"/>
            </a:pPr>
            <a:r>
              <a:rPr lang="en-US" dirty="0"/>
              <a:t>No diversification credit against other risk categories</a:t>
            </a:r>
          </a:p>
          <a:p>
            <a:pPr marL="628650" lvl="1" indent="-171450">
              <a:lnSpc>
                <a:spcPct val="90000"/>
              </a:lnSpc>
              <a:buFont typeface="Arial" panose="020B0604020202020204" pitchFamily="34" charset="0"/>
              <a:buChar char="•"/>
            </a:pPr>
            <a:r>
              <a:rPr lang="en-US" dirty="0"/>
              <a:t>Maximum hedging credit still much lower than NAIC 95%</a:t>
            </a:r>
          </a:p>
          <a:p>
            <a:pPr marL="628650" lvl="1" indent="-171450">
              <a:lnSpc>
                <a:spcPct val="90000"/>
              </a:lnSpc>
              <a:buFont typeface="Arial" panose="020B0604020202020204" pitchFamily="34" charset="0"/>
              <a:buChar char="•"/>
            </a:pPr>
            <a:r>
              <a:rPr lang="en-US" dirty="0"/>
              <a:t>Removal of tax effect adds to capital volatility </a:t>
            </a:r>
          </a:p>
          <a:p>
            <a:pPr marL="628650" lvl="1" indent="-171450">
              <a:lnSpc>
                <a:spcPct val="90000"/>
              </a:lnSpc>
              <a:buFont typeface="Arial" panose="020B0604020202020204" pitchFamily="34" charset="0"/>
              <a:buChar char="•"/>
            </a:pPr>
            <a:r>
              <a:rPr lang="en-US" dirty="0"/>
              <a:t>S&amp;P VA risk charges continue to be higher and more volatile</a:t>
            </a:r>
          </a:p>
        </p:txBody>
      </p:sp>
      <p:sp>
        <p:nvSpPr>
          <p:cNvPr id="3" name="Slide Number Placeholder 2">
            <a:extLst>
              <a:ext uri="{FF2B5EF4-FFF2-40B4-BE49-F238E27FC236}">
                <a16:creationId xmlns:a16="http://schemas.microsoft.com/office/drawing/2014/main" id="{A8A8FFBF-C885-DA1F-9937-B55A77501B33}"/>
              </a:ext>
            </a:extLst>
          </p:cNvPr>
          <p:cNvSpPr>
            <a:spLocks noGrp="1"/>
          </p:cNvSpPr>
          <p:nvPr>
            <p:ph type="sldNum" sz="quarter" idx="12"/>
          </p:nvPr>
        </p:nvSpPr>
        <p:spPr>
          <a:xfrm>
            <a:off x="5091284" y="4848807"/>
            <a:ext cx="1600200" cy="226713"/>
          </a:xfrm>
        </p:spPr>
        <p:txBody>
          <a:bodyPr anchor="ctr">
            <a:normAutofit/>
          </a:bodyPr>
          <a:lstStyle/>
          <a:p>
            <a:pPr>
              <a:spcAft>
                <a:spcPts val="600"/>
              </a:spcAft>
            </a:pPr>
            <a:fld id="{D9DC73DB-37F3-114B-9123-19F674B875C1}" type="slidenum">
              <a:rPr lang="en-US" smtClean="0"/>
              <a:pPr>
                <a:spcAft>
                  <a:spcPts val="600"/>
                </a:spcAft>
              </a:pPr>
              <a:t>23</a:t>
            </a:fld>
            <a:endParaRPr lang="en-US"/>
          </a:p>
        </p:txBody>
      </p:sp>
      <p:sp>
        <p:nvSpPr>
          <p:cNvPr id="4" name="Title 3">
            <a:extLst>
              <a:ext uri="{FF2B5EF4-FFF2-40B4-BE49-F238E27FC236}">
                <a16:creationId xmlns:a16="http://schemas.microsoft.com/office/drawing/2014/main" id="{0E6C4C55-C785-AA21-BD14-6CE2AA163447}"/>
              </a:ext>
            </a:extLst>
          </p:cNvPr>
          <p:cNvSpPr>
            <a:spLocks noGrp="1"/>
          </p:cNvSpPr>
          <p:nvPr>
            <p:ph type="title"/>
          </p:nvPr>
        </p:nvSpPr>
        <p:spPr>
          <a:xfrm>
            <a:off x="229605" y="307698"/>
            <a:ext cx="6407186" cy="565050"/>
          </a:xfrm>
        </p:spPr>
        <p:txBody>
          <a:bodyPr>
            <a:normAutofit/>
          </a:bodyPr>
          <a:lstStyle/>
          <a:p>
            <a:r>
              <a:rPr lang="en-US"/>
              <a:t>Variable Annuities</a:t>
            </a:r>
          </a:p>
        </p:txBody>
      </p:sp>
      <p:sp>
        <p:nvSpPr>
          <p:cNvPr id="23" name="Footer Placeholder 5">
            <a:extLst>
              <a:ext uri="{FF2B5EF4-FFF2-40B4-BE49-F238E27FC236}">
                <a16:creationId xmlns:a16="http://schemas.microsoft.com/office/drawing/2014/main" id="{257A5EDF-27EC-3A73-1C3D-DABBFB97FFEB}"/>
              </a:ext>
            </a:extLst>
          </p:cNvPr>
          <p:cNvSpPr>
            <a:spLocks noGrp="1"/>
          </p:cNvSpPr>
          <p:nvPr>
            <p:ph type="ftr" sz="quarter" idx="11"/>
          </p:nvPr>
        </p:nvSpPr>
        <p:spPr>
          <a:xfrm>
            <a:off x="2204936" y="4848807"/>
            <a:ext cx="2309914" cy="226713"/>
          </a:xfrm>
        </p:spPr>
        <p:txBody>
          <a:bodyPr/>
          <a:lstStyle/>
          <a:p>
            <a:pPr>
              <a:spcAft>
                <a:spcPts val="600"/>
              </a:spcAft>
            </a:pPr>
            <a:r>
              <a:rPr lang="en-US"/>
              <a:t>For Internal Use Only</a:t>
            </a:r>
          </a:p>
        </p:txBody>
      </p:sp>
    </p:spTree>
    <p:extLst>
      <p:ext uri="{BB962C8B-B14F-4D97-AF65-F5344CB8AC3E}">
        <p14:creationId xmlns:p14="http://schemas.microsoft.com/office/powerpoint/2010/main" val="1009061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B2BFD-6176-430E-A697-F4AA976B9AFF}"/>
              </a:ext>
            </a:extLst>
          </p:cNvPr>
          <p:cNvSpPr>
            <a:spLocks noGrp="1"/>
          </p:cNvSpPr>
          <p:nvPr>
            <p:ph type="title"/>
          </p:nvPr>
        </p:nvSpPr>
        <p:spPr/>
        <p:txBody>
          <a:bodyPr lIns="91440" tIns="45720" rIns="91440" bIns="45720" anchor="t"/>
          <a:lstStyle/>
          <a:p>
            <a:r>
              <a:rPr lang="en-US" sz="2400"/>
              <a:t>Diversification</a:t>
            </a:r>
          </a:p>
        </p:txBody>
      </p:sp>
      <p:sp>
        <p:nvSpPr>
          <p:cNvPr id="16" name="Text Placeholder 15">
            <a:extLst>
              <a:ext uri="{FF2B5EF4-FFF2-40B4-BE49-F238E27FC236}">
                <a16:creationId xmlns:a16="http://schemas.microsoft.com/office/drawing/2014/main" id="{23ED9078-A57C-4C08-B226-7CE9E365067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F7FEE7C-FF2C-4B98-A644-AAD9A489F881}"/>
              </a:ext>
            </a:extLst>
          </p:cNvPr>
          <p:cNvSpPr>
            <a:spLocks noGrp="1"/>
          </p:cNvSpPr>
          <p:nvPr>
            <p:ph type="sldNum" sz="quarter" idx="12"/>
          </p:nvPr>
        </p:nvSpPr>
        <p:spPr/>
        <p:txBody>
          <a:bodyPr/>
          <a:lstStyle/>
          <a:p>
            <a:fld id="{D9DC73DB-37F3-114B-9123-19F674B875C1}" type="slidenum">
              <a:rPr lang="en-US" smtClean="0"/>
              <a:pPr/>
              <a:t>24</a:t>
            </a:fld>
            <a:endParaRPr lang="en-US"/>
          </a:p>
        </p:txBody>
      </p:sp>
      <p:sp>
        <p:nvSpPr>
          <p:cNvPr id="5" name="Text Placeholder 4">
            <a:extLst>
              <a:ext uri="{FF2B5EF4-FFF2-40B4-BE49-F238E27FC236}">
                <a16:creationId xmlns:a16="http://schemas.microsoft.com/office/drawing/2014/main" id="{B8FF62B7-3670-4015-8DD1-31DD61EF48D9}"/>
              </a:ext>
            </a:extLst>
          </p:cNvPr>
          <p:cNvSpPr>
            <a:spLocks noGrp="1"/>
          </p:cNvSpPr>
          <p:nvPr>
            <p:ph type="body" idx="13"/>
          </p:nvPr>
        </p:nvSpPr>
        <p:spPr/>
        <p:txBody>
          <a:bodyPr/>
          <a:lstStyle/>
          <a:p>
            <a:r>
              <a:rPr lang="en-US"/>
              <a:t>Section 4</a:t>
            </a:r>
          </a:p>
        </p:txBody>
      </p:sp>
    </p:spTree>
    <p:extLst>
      <p:ext uri="{BB962C8B-B14F-4D97-AF65-F5344CB8AC3E}">
        <p14:creationId xmlns:p14="http://schemas.microsoft.com/office/powerpoint/2010/main" val="4057185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75A602-3454-386E-E2AF-A3D5B7CD3BBF}"/>
              </a:ext>
            </a:extLst>
          </p:cNvPr>
          <p:cNvSpPr>
            <a:spLocks noGrp="1"/>
          </p:cNvSpPr>
          <p:nvPr>
            <p:ph type="body" sz="half" idx="18"/>
          </p:nvPr>
        </p:nvSpPr>
        <p:spPr>
          <a:xfrm>
            <a:off x="306959" y="1175954"/>
            <a:ext cx="2732076" cy="3147275"/>
          </a:xfrm>
        </p:spPr>
        <p:txBody>
          <a:bodyPr/>
          <a:lstStyle/>
          <a:p>
            <a:pPr marL="171450" indent="-171450">
              <a:buFont typeface="Arial" panose="020B0604020202020204" pitchFamily="34" charset="0"/>
              <a:buChar char="•"/>
            </a:pPr>
            <a:r>
              <a:rPr lang="en-US" sz="1100" dirty="0">
                <a:solidFill>
                  <a:srgbClr val="0A0D42"/>
                </a:solidFill>
              </a:rPr>
              <a:t>Significant diversification benefits available between investment and liability risks</a:t>
            </a:r>
          </a:p>
          <a:p>
            <a:pPr marL="171450" indent="-171450">
              <a:buFont typeface="Arial" panose="020B0604020202020204" pitchFamily="34" charset="0"/>
              <a:buChar char="•"/>
            </a:pPr>
            <a:r>
              <a:rPr lang="en-US" sz="1100" dirty="0">
                <a:solidFill>
                  <a:srgbClr val="0A0D42"/>
                </a:solidFill>
              </a:rPr>
              <a:t>Different correlations than AM Best &amp; NAIC RBC</a:t>
            </a:r>
          </a:p>
          <a:p>
            <a:pPr marL="628650" lvl="2" indent="-171450">
              <a:buFont typeface="Arial" panose="020B0604020202020204" pitchFamily="34" charset="0"/>
              <a:buChar char="•"/>
            </a:pPr>
            <a:r>
              <a:rPr lang="en-US" sz="1100" dirty="0">
                <a:solidFill>
                  <a:srgbClr val="0A0D42"/>
                </a:solidFill>
                <a:latin typeface="Calibri" charset="0"/>
                <a:cs typeface="Calibri" charset="0"/>
              </a:rPr>
              <a:t>Larger benefit to Life and Interest Rate risks (“C3int”)</a:t>
            </a:r>
          </a:p>
          <a:p>
            <a:pPr marL="628650" lvl="2" indent="-171450">
              <a:buFont typeface="Arial" panose="020B0604020202020204" pitchFamily="34" charset="0"/>
              <a:buChar char="•"/>
            </a:pPr>
            <a:r>
              <a:rPr lang="en-US" sz="1100" dirty="0">
                <a:solidFill>
                  <a:srgbClr val="0A0D42"/>
                </a:solidFill>
                <a:latin typeface="Calibri" charset="0"/>
                <a:cs typeface="Calibri" charset="0"/>
              </a:rPr>
              <a:t>Smaller benefit to equity risk (“C1cs”)</a:t>
            </a:r>
          </a:p>
          <a:p>
            <a:pPr marL="628650" lvl="2" indent="-171450">
              <a:buFont typeface="Arial" panose="020B0604020202020204" pitchFamily="34" charset="0"/>
              <a:buChar char="•"/>
            </a:pPr>
            <a:r>
              <a:rPr lang="en-US" sz="1100" dirty="0">
                <a:solidFill>
                  <a:srgbClr val="0A0D42"/>
                </a:solidFill>
                <a:latin typeface="Calibri" charset="0"/>
                <a:cs typeface="Calibri" charset="0"/>
              </a:rPr>
              <a:t>No credit to VA (“C3Mkt”)</a:t>
            </a:r>
          </a:p>
          <a:p>
            <a:pPr marL="628650" lvl="2" indent="-171450">
              <a:buFont typeface="Arial" panose="020B0604020202020204" pitchFamily="34" charset="0"/>
              <a:buChar char="•"/>
            </a:pPr>
            <a:r>
              <a:rPr lang="en-US" sz="1100" dirty="0">
                <a:solidFill>
                  <a:srgbClr val="0A0D42"/>
                </a:solidFill>
                <a:latin typeface="Calibri" charset="0"/>
                <a:cs typeface="Calibri" charset="0"/>
              </a:rPr>
              <a:t>Credit for Life &amp; Non-Life</a:t>
            </a:r>
          </a:p>
          <a:p>
            <a:pPr marL="171450" lvl="1" indent="-171450">
              <a:buFont typeface="Arial" panose="020B0604020202020204" pitchFamily="34" charset="0"/>
              <a:buChar char="•"/>
            </a:pPr>
            <a:r>
              <a:rPr lang="en-US" sz="1100" dirty="0">
                <a:solidFill>
                  <a:srgbClr val="0A0D42"/>
                </a:solidFill>
                <a:latin typeface="Calibri" charset="0"/>
                <a:cs typeface="Calibri" charset="0"/>
              </a:rPr>
              <a:t>Haircut to diversification credit applied at each </a:t>
            </a:r>
            <a:r>
              <a:rPr lang="en-US" sz="1100" dirty="0" err="1">
                <a:solidFill>
                  <a:srgbClr val="0A0D42"/>
                </a:solidFill>
                <a:latin typeface="Calibri" charset="0"/>
                <a:cs typeface="Calibri" charset="0"/>
              </a:rPr>
              <a:t>VaR</a:t>
            </a:r>
            <a:r>
              <a:rPr lang="en-US" sz="1100" dirty="0">
                <a:solidFill>
                  <a:srgbClr val="0A0D42"/>
                </a:solidFill>
                <a:latin typeface="Calibri" charset="0"/>
                <a:cs typeface="Calibri" charset="0"/>
              </a:rPr>
              <a:t> level</a:t>
            </a:r>
          </a:p>
          <a:p>
            <a:pPr marL="171450" indent="-171450">
              <a:buFont typeface="Arial" panose="020B0604020202020204" pitchFamily="34" charset="0"/>
              <a:buChar char="•"/>
            </a:pPr>
            <a:endParaRPr lang="en-US" sz="800" dirty="0"/>
          </a:p>
        </p:txBody>
      </p:sp>
      <p:sp>
        <p:nvSpPr>
          <p:cNvPr id="3" name="Slide Number Placeholder 2">
            <a:extLst>
              <a:ext uri="{FF2B5EF4-FFF2-40B4-BE49-F238E27FC236}">
                <a16:creationId xmlns:a16="http://schemas.microsoft.com/office/drawing/2014/main" id="{5197F34F-BD3B-8A11-A133-959B126AD460}"/>
              </a:ext>
            </a:extLst>
          </p:cNvPr>
          <p:cNvSpPr>
            <a:spLocks noGrp="1"/>
          </p:cNvSpPr>
          <p:nvPr>
            <p:ph type="sldNum" sz="quarter" idx="12"/>
          </p:nvPr>
        </p:nvSpPr>
        <p:spPr/>
        <p:txBody>
          <a:bodyPr/>
          <a:lstStyle/>
          <a:p>
            <a:fld id="{D9DC73DB-37F3-114B-9123-19F674B875C1}" type="slidenum">
              <a:rPr lang="en-US" smtClean="0"/>
              <a:t>25</a:t>
            </a:fld>
            <a:endParaRPr lang="en-US"/>
          </a:p>
        </p:txBody>
      </p:sp>
      <p:sp>
        <p:nvSpPr>
          <p:cNvPr id="4" name="Title 3">
            <a:extLst>
              <a:ext uri="{FF2B5EF4-FFF2-40B4-BE49-F238E27FC236}">
                <a16:creationId xmlns:a16="http://schemas.microsoft.com/office/drawing/2014/main" id="{157065FC-86BD-3970-0B92-970EDE7745D4}"/>
              </a:ext>
            </a:extLst>
          </p:cNvPr>
          <p:cNvSpPr>
            <a:spLocks noGrp="1"/>
          </p:cNvSpPr>
          <p:nvPr>
            <p:ph type="title"/>
          </p:nvPr>
        </p:nvSpPr>
        <p:spPr/>
        <p:txBody>
          <a:bodyPr/>
          <a:lstStyle/>
          <a:p>
            <a:r>
              <a:rPr lang="en-US" dirty="0"/>
              <a:t>Diversification</a:t>
            </a:r>
            <a:br>
              <a:rPr lang="en-US" dirty="0"/>
            </a:br>
            <a:r>
              <a:rPr lang="en-US" sz="1400" dirty="0"/>
              <a:t>Correlation Matrices</a:t>
            </a:r>
            <a:endParaRPr lang="en-US" dirty="0"/>
          </a:p>
        </p:txBody>
      </p:sp>
      <p:pic>
        <p:nvPicPr>
          <p:cNvPr id="17" name="Picture 16">
            <a:extLst>
              <a:ext uri="{FF2B5EF4-FFF2-40B4-BE49-F238E27FC236}">
                <a16:creationId xmlns:a16="http://schemas.microsoft.com/office/drawing/2014/main" id="{C0C5741C-DE95-8BA4-6FB2-3BEC6F37F93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54378" y="3066059"/>
            <a:ext cx="3445253" cy="1205411"/>
          </a:xfrm>
          <a:prstGeom prst="rect">
            <a:avLst/>
          </a:prstGeom>
          <a:noFill/>
          <a:ln>
            <a:noFill/>
          </a:ln>
        </p:spPr>
      </p:pic>
      <p:pic>
        <p:nvPicPr>
          <p:cNvPr id="19" name="Picture 18">
            <a:extLst>
              <a:ext uri="{FF2B5EF4-FFF2-40B4-BE49-F238E27FC236}">
                <a16:creationId xmlns:a16="http://schemas.microsoft.com/office/drawing/2014/main" id="{22F3E455-5A06-932C-C3A2-C0D4803E41AE}"/>
              </a:ext>
            </a:extLst>
          </p:cNvPr>
          <p:cNvPicPr>
            <a:picLocks noChangeAspect="1"/>
          </p:cNvPicPr>
          <p:nvPr/>
        </p:nvPicPr>
        <p:blipFill>
          <a:blip r:embed="rId4"/>
          <a:stretch>
            <a:fillRect/>
          </a:stretch>
        </p:blipFill>
        <p:spPr>
          <a:xfrm>
            <a:off x="3105789" y="1175955"/>
            <a:ext cx="3445252" cy="1479840"/>
          </a:xfrm>
          <a:prstGeom prst="rect">
            <a:avLst/>
          </a:prstGeom>
        </p:spPr>
      </p:pic>
    </p:spTree>
    <p:extLst>
      <p:ext uri="{BB962C8B-B14F-4D97-AF65-F5344CB8AC3E}">
        <p14:creationId xmlns:p14="http://schemas.microsoft.com/office/powerpoint/2010/main" val="2881117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D3D15D-FB78-002B-0440-D161B6169D54}"/>
              </a:ext>
            </a:extLst>
          </p:cNvPr>
          <p:cNvSpPr>
            <a:spLocks noGrp="1"/>
          </p:cNvSpPr>
          <p:nvPr>
            <p:ph type="title"/>
          </p:nvPr>
        </p:nvSpPr>
        <p:spPr>
          <a:xfrm>
            <a:off x="229605" y="307698"/>
            <a:ext cx="6407186" cy="565050"/>
          </a:xfrm>
        </p:spPr>
        <p:txBody>
          <a:bodyPr>
            <a:normAutofit/>
          </a:bodyPr>
          <a:lstStyle/>
          <a:p>
            <a:r>
              <a:rPr lang="en-US"/>
              <a:t>Diversification Allocation</a:t>
            </a:r>
          </a:p>
        </p:txBody>
      </p:sp>
      <p:sp>
        <p:nvSpPr>
          <p:cNvPr id="5" name="Footer Placeholder 4">
            <a:extLst>
              <a:ext uri="{FF2B5EF4-FFF2-40B4-BE49-F238E27FC236}">
                <a16:creationId xmlns:a16="http://schemas.microsoft.com/office/drawing/2014/main" id="{9D3CF7DA-00A7-A42E-1738-1D9CF1A778F8}"/>
              </a:ext>
            </a:extLst>
          </p:cNvPr>
          <p:cNvSpPr>
            <a:spLocks noGrp="1"/>
          </p:cNvSpPr>
          <p:nvPr>
            <p:ph type="ftr" sz="quarter" idx="11"/>
          </p:nvPr>
        </p:nvSpPr>
        <p:spPr>
          <a:xfrm>
            <a:off x="2204936" y="4848807"/>
            <a:ext cx="2309914" cy="226713"/>
          </a:xfrm>
        </p:spPr>
        <p:txBody>
          <a:bodyPr anchor="ctr">
            <a:normAutofit/>
          </a:bodyPr>
          <a:lstStyle/>
          <a:p>
            <a:pPr>
              <a:spcAft>
                <a:spcPts val="600"/>
              </a:spcAft>
            </a:pPr>
            <a:r>
              <a:rPr lang="en-US"/>
              <a:t>For Internal Use Only</a:t>
            </a:r>
          </a:p>
        </p:txBody>
      </p:sp>
      <p:sp>
        <p:nvSpPr>
          <p:cNvPr id="3" name="Slide Number Placeholder 2">
            <a:extLst>
              <a:ext uri="{FF2B5EF4-FFF2-40B4-BE49-F238E27FC236}">
                <a16:creationId xmlns:a16="http://schemas.microsoft.com/office/drawing/2014/main" id="{6014445C-1CDD-835F-E245-308BB3EF6A01}"/>
              </a:ext>
            </a:extLst>
          </p:cNvPr>
          <p:cNvSpPr>
            <a:spLocks noGrp="1"/>
          </p:cNvSpPr>
          <p:nvPr>
            <p:ph type="sldNum" sz="quarter" idx="12"/>
          </p:nvPr>
        </p:nvSpPr>
        <p:spPr>
          <a:xfrm>
            <a:off x="5091284" y="4848807"/>
            <a:ext cx="1600200" cy="226713"/>
          </a:xfrm>
        </p:spPr>
        <p:txBody>
          <a:bodyPr anchor="ctr">
            <a:normAutofit/>
          </a:bodyPr>
          <a:lstStyle/>
          <a:p>
            <a:pPr>
              <a:spcAft>
                <a:spcPts val="600"/>
              </a:spcAft>
            </a:pPr>
            <a:fld id="{D9DC73DB-37F3-114B-9123-19F674B875C1}" type="slidenum">
              <a:rPr lang="en-US" smtClean="0"/>
              <a:pPr>
                <a:spcAft>
                  <a:spcPts val="600"/>
                </a:spcAft>
              </a:pPr>
              <a:t>26</a:t>
            </a:fld>
            <a:endParaRPr lang="en-US"/>
          </a:p>
        </p:txBody>
      </p:sp>
      <p:graphicFrame>
        <p:nvGraphicFramePr>
          <p:cNvPr id="15" name="Text Placeholder 1">
            <a:extLst>
              <a:ext uri="{FF2B5EF4-FFF2-40B4-BE49-F238E27FC236}">
                <a16:creationId xmlns:a16="http://schemas.microsoft.com/office/drawing/2014/main" id="{3205FCD4-820E-38D5-8FD8-24E0AFF85A66}"/>
              </a:ext>
            </a:extLst>
          </p:cNvPr>
          <p:cNvGraphicFramePr/>
          <p:nvPr>
            <p:extLst>
              <p:ext uri="{D42A27DB-BD31-4B8C-83A1-F6EECF244321}">
                <p14:modId xmlns:p14="http://schemas.microsoft.com/office/powerpoint/2010/main" val="2379464736"/>
              </p:ext>
            </p:extLst>
          </p:nvPr>
        </p:nvGraphicFramePr>
        <p:xfrm>
          <a:off x="229605" y="1200152"/>
          <a:ext cx="6407186" cy="3180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7255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D1900D-C28A-277E-EA7C-AD7CE9B8791B}"/>
              </a:ext>
            </a:extLst>
          </p:cNvPr>
          <p:cNvSpPr>
            <a:spLocks noGrp="1"/>
          </p:cNvSpPr>
          <p:nvPr>
            <p:ph type="body" sz="half" idx="18"/>
          </p:nvPr>
        </p:nvSpPr>
        <p:spPr>
          <a:xfrm>
            <a:off x="229605" y="1245070"/>
            <a:ext cx="6321437" cy="2179283"/>
          </a:xfrm>
        </p:spPr>
        <p:txBody>
          <a:bodyPr/>
          <a:lstStyle/>
          <a:p>
            <a:r>
              <a:rPr lang="en-US" sz="1200" dirty="0">
                <a:solidFill>
                  <a:srgbClr val="0A0D42"/>
                </a:solidFill>
              </a:rPr>
              <a:t>Assumed rating group has annuity, life insurance and P&amp;C exposures</a:t>
            </a:r>
          </a:p>
          <a:p>
            <a:endParaRPr lang="en-US" dirty="0"/>
          </a:p>
        </p:txBody>
      </p:sp>
      <p:sp>
        <p:nvSpPr>
          <p:cNvPr id="3" name="Slide Number Placeholder 2">
            <a:extLst>
              <a:ext uri="{FF2B5EF4-FFF2-40B4-BE49-F238E27FC236}">
                <a16:creationId xmlns:a16="http://schemas.microsoft.com/office/drawing/2014/main" id="{6014445C-1CDD-835F-E245-308BB3EF6A01}"/>
              </a:ext>
            </a:extLst>
          </p:cNvPr>
          <p:cNvSpPr>
            <a:spLocks noGrp="1"/>
          </p:cNvSpPr>
          <p:nvPr>
            <p:ph type="sldNum" sz="quarter" idx="12"/>
          </p:nvPr>
        </p:nvSpPr>
        <p:spPr/>
        <p:txBody>
          <a:bodyPr/>
          <a:lstStyle/>
          <a:p>
            <a:fld id="{D9DC73DB-37F3-114B-9123-19F674B875C1}" type="slidenum">
              <a:rPr lang="en-US" smtClean="0"/>
              <a:t>27</a:t>
            </a:fld>
            <a:endParaRPr lang="en-US"/>
          </a:p>
        </p:txBody>
      </p:sp>
      <p:sp>
        <p:nvSpPr>
          <p:cNvPr id="4" name="Title 3">
            <a:extLst>
              <a:ext uri="{FF2B5EF4-FFF2-40B4-BE49-F238E27FC236}">
                <a16:creationId xmlns:a16="http://schemas.microsoft.com/office/drawing/2014/main" id="{62D3D15D-FB78-002B-0440-D161B6169D54}"/>
              </a:ext>
            </a:extLst>
          </p:cNvPr>
          <p:cNvSpPr>
            <a:spLocks noGrp="1"/>
          </p:cNvSpPr>
          <p:nvPr>
            <p:ph type="title"/>
          </p:nvPr>
        </p:nvSpPr>
        <p:spPr/>
        <p:txBody>
          <a:bodyPr/>
          <a:lstStyle/>
          <a:p>
            <a:r>
              <a:rPr lang="en-US" dirty="0"/>
              <a:t>Diversification Allocation</a:t>
            </a:r>
            <a:br>
              <a:rPr lang="en-US" dirty="0"/>
            </a:br>
            <a:r>
              <a:rPr lang="en-US" sz="1800" dirty="0"/>
              <a:t>Illustrative example</a:t>
            </a:r>
            <a:endParaRPr lang="en-US" dirty="0"/>
          </a:p>
        </p:txBody>
      </p:sp>
      <p:sp>
        <p:nvSpPr>
          <p:cNvPr id="5" name="Footer Placeholder 4">
            <a:extLst>
              <a:ext uri="{FF2B5EF4-FFF2-40B4-BE49-F238E27FC236}">
                <a16:creationId xmlns:a16="http://schemas.microsoft.com/office/drawing/2014/main" id="{9D3CF7DA-00A7-A42E-1738-1D9CF1A778F8}"/>
              </a:ext>
            </a:extLst>
          </p:cNvPr>
          <p:cNvSpPr>
            <a:spLocks noGrp="1"/>
          </p:cNvSpPr>
          <p:nvPr>
            <p:ph type="ftr" sz="quarter" idx="11"/>
          </p:nvPr>
        </p:nvSpPr>
        <p:spPr/>
        <p:txBody>
          <a:bodyPr/>
          <a:lstStyle/>
          <a:p>
            <a:r>
              <a:rPr lang="en-US"/>
              <a:t>For Internal Use Only</a:t>
            </a:r>
          </a:p>
        </p:txBody>
      </p:sp>
      <p:graphicFrame>
        <p:nvGraphicFramePr>
          <p:cNvPr id="7" name="Table 6">
            <a:extLst>
              <a:ext uri="{FF2B5EF4-FFF2-40B4-BE49-F238E27FC236}">
                <a16:creationId xmlns:a16="http://schemas.microsoft.com/office/drawing/2014/main" id="{05E6D09C-17CB-0874-082F-E7DF4E4B785E}"/>
              </a:ext>
            </a:extLst>
          </p:cNvPr>
          <p:cNvGraphicFramePr>
            <a:graphicFrameLocks noGrp="1"/>
          </p:cNvGraphicFramePr>
          <p:nvPr>
            <p:extLst>
              <p:ext uri="{D42A27DB-BD31-4B8C-83A1-F6EECF244321}">
                <p14:modId xmlns:p14="http://schemas.microsoft.com/office/powerpoint/2010/main" val="1740507939"/>
              </p:ext>
            </p:extLst>
          </p:nvPr>
        </p:nvGraphicFramePr>
        <p:xfrm>
          <a:off x="1797050" y="1600882"/>
          <a:ext cx="3263900" cy="3002280"/>
        </p:xfrm>
        <a:graphic>
          <a:graphicData uri="http://schemas.openxmlformats.org/drawingml/2006/table">
            <a:tbl>
              <a:tblPr/>
              <a:tblGrid>
                <a:gridCol w="1384300">
                  <a:extLst>
                    <a:ext uri="{9D8B030D-6E8A-4147-A177-3AD203B41FA5}">
                      <a16:colId xmlns:a16="http://schemas.microsoft.com/office/drawing/2014/main" val="1491571295"/>
                    </a:ext>
                  </a:extLst>
                </a:gridCol>
                <a:gridCol w="939800">
                  <a:extLst>
                    <a:ext uri="{9D8B030D-6E8A-4147-A177-3AD203B41FA5}">
                      <a16:colId xmlns:a16="http://schemas.microsoft.com/office/drawing/2014/main" val="1537712866"/>
                    </a:ext>
                  </a:extLst>
                </a:gridCol>
                <a:gridCol w="939800">
                  <a:extLst>
                    <a:ext uri="{9D8B030D-6E8A-4147-A177-3AD203B41FA5}">
                      <a16:colId xmlns:a16="http://schemas.microsoft.com/office/drawing/2014/main" val="1217571870"/>
                    </a:ext>
                  </a:extLst>
                </a:gridCol>
              </a:tblGrid>
              <a:tr h="381000">
                <a:tc>
                  <a:txBody>
                    <a:bodyPr/>
                    <a:lstStyle/>
                    <a:p>
                      <a:pPr algn="l" fontAlgn="b"/>
                      <a:r>
                        <a:rPr lang="en-US" sz="1100" b="1" i="0" u="none" strike="noStrike" dirty="0">
                          <a:solidFill>
                            <a:srgbClr val="FFFFFF"/>
                          </a:solidFill>
                          <a:effectLst/>
                          <a:latin typeface="Calibri" panose="020F0502020204030204" pitchFamily="34" charset="0"/>
                        </a:rPr>
                        <a:t>Category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Risk Capital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Pct of 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extLst>
                  <a:ext uri="{0D108BD9-81ED-4DB2-BD59-A6C34878D82A}">
                    <a16:rowId xmlns:a16="http://schemas.microsoft.com/office/drawing/2014/main" val="2492222975"/>
                  </a:ext>
                </a:extLst>
              </a:tr>
              <a:tr h="190500">
                <a:tc>
                  <a:txBody>
                    <a:bodyPr/>
                    <a:lstStyle/>
                    <a:p>
                      <a:pPr algn="l" fontAlgn="b"/>
                      <a:r>
                        <a:rPr lang="en-US" sz="1100" b="0" i="0" u="none" strike="noStrike">
                          <a:solidFill>
                            <a:srgbClr val="000000"/>
                          </a:solidFill>
                          <a:effectLst/>
                          <a:latin typeface="Calibri" panose="020F0502020204030204" pitchFamily="34" charset="0"/>
                        </a:rPr>
                        <a:t>Credit risk</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46,946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746163340"/>
                  </a:ext>
                </a:extLst>
              </a:tr>
              <a:tr h="190500">
                <a:tc>
                  <a:txBody>
                    <a:bodyPr/>
                    <a:lstStyle/>
                    <a:p>
                      <a:pPr algn="l" fontAlgn="b"/>
                      <a:r>
                        <a:rPr lang="en-US" sz="1100" b="0" i="0" u="none" strike="noStrike">
                          <a:solidFill>
                            <a:srgbClr val="000000"/>
                          </a:solidFill>
                          <a:effectLst/>
                          <a:latin typeface="Calibri" panose="020F0502020204030204" pitchFamily="34" charset="0"/>
                        </a:rPr>
                        <a:t>Equity</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8,732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050092958"/>
                  </a:ext>
                </a:extLst>
              </a:tr>
              <a:tr h="190500">
                <a:tc>
                  <a:txBody>
                    <a:bodyPr/>
                    <a:lstStyle/>
                    <a:p>
                      <a:pPr algn="l" fontAlgn="b"/>
                      <a:r>
                        <a:rPr lang="en-US" sz="1100" b="0" i="0" u="none" strike="noStrike">
                          <a:solidFill>
                            <a:srgbClr val="000000"/>
                          </a:solidFill>
                          <a:effectLst/>
                          <a:latin typeface="Calibri" panose="020F0502020204030204" pitchFamily="34" charset="0"/>
                        </a:rPr>
                        <a:t>Interest Rate</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30,369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949940078"/>
                  </a:ext>
                </a:extLst>
              </a:tr>
              <a:tr h="190500">
                <a:tc>
                  <a:txBody>
                    <a:bodyPr/>
                    <a:lstStyle/>
                    <a:p>
                      <a:pPr algn="l" fontAlgn="b"/>
                      <a:r>
                        <a:rPr lang="en-US" sz="1100" b="1" i="0" u="none" strike="noStrike">
                          <a:solidFill>
                            <a:srgbClr val="000000"/>
                          </a:solidFill>
                          <a:effectLst/>
                          <a:latin typeface="Calibri" panose="020F0502020204030204" pitchFamily="34" charset="0"/>
                        </a:rPr>
                        <a:t>Asset Risks Subtotal</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1" i="0" u="none" strike="noStrike">
                          <a:solidFill>
                            <a:srgbClr val="000000"/>
                          </a:solidFill>
                          <a:effectLst/>
                          <a:latin typeface="Calibri" panose="020F0502020204030204" pitchFamily="34" charset="0"/>
                        </a:rPr>
                        <a:t>86,047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86%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025109370"/>
                  </a:ext>
                </a:extLst>
              </a:tr>
              <a:tr h="0">
                <a:tc>
                  <a:txBody>
                    <a:bodyPr/>
                    <a:lstStyle/>
                    <a:p>
                      <a:pPr algn="l" fontAlgn="b"/>
                      <a:r>
                        <a:rPr lang="en-US" sz="11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689163846"/>
                  </a:ext>
                </a:extLst>
              </a:tr>
              <a:tr h="190500">
                <a:tc>
                  <a:txBody>
                    <a:bodyPr/>
                    <a:lstStyle/>
                    <a:p>
                      <a:pPr algn="l" fontAlgn="b"/>
                      <a:r>
                        <a:rPr lang="en-US" sz="1100" b="0" i="0" u="none" strike="noStrike">
                          <a:solidFill>
                            <a:srgbClr val="000000"/>
                          </a:solidFill>
                          <a:effectLst/>
                          <a:latin typeface="Calibri" panose="020F0502020204030204" pitchFamily="34" charset="0"/>
                        </a:rPr>
                        <a:t>Other life</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10,292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035899712"/>
                  </a:ext>
                </a:extLst>
              </a:tr>
              <a:tr h="190500">
                <a:tc>
                  <a:txBody>
                    <a:bodyPr/>
                    <a:lstStyle/>
                    <a:p>
                      <a:pPr algn="l" fontAlgn="b"/>
                      <a:r>
                        <a:rPr lang="en-US" sz="1100" b="0" i="0" u="none" strike="noStrike">
                          <a:solidFill>
                            <a:srgbClr val="000000"/>
                          </a:solidFill>
                          <a:effectLst/>
                          <a:latin typeface="Calibri" panose="020F0502020204030204" pitchFamily="34" charset="0"/>
                        </a:rPr>
                        <a:t>Mortality</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4,539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957887851"/>
                  </a:ext>
                </a:extLst>
              </a:tr>
              <a:tr h="190500">
                <a:tc>
                  <a:txBody>
                    <a:bodyPr/>
                    <a:lstStyle/>
                    <a:p>
                      <a:pPr algn="l" fontAlgn="b"/>
                      <a:r>
                        <a:rPr lang="en-US" sz="1100" b="0" i="0" u="none" strike="noStrike">
                          <a:solidFill>
                            <a:srgbClr val="000000"/>
                          </a:solidFill>
                          <a:effectLst/>
                          <a:latin typeface="Calibri" panose="020F0502020204030204" pitchFamily="34" charset="0"/>
                        </a:rPr>
                        <a:t>Longevity</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7,709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815333384"/>
                  </a:ext>
                </a:extLst>
              </a:tr>
              <a:tr h="190500">
                <a:tc>
                  <a:txBody>
                    <a:bodyPr/>
                    <a:lstStyle/>
                    <a:p>
                      <a:pPr algn="l" fontAlgn="b"/>
                      <a:r>
                        <a:rPr lang="en-US" sz="1100" b="0" i="0" u="none" strike="noStrike">
                          <a:solidFill>
                            <a:srgbClr val="000000"/>
                          </a:solidFill>
                          <a:effectLst/>
                          <a:latin typeface="Calibri" panose="020F0502020204030204" pitchFamily="34" charset="0"/>
                        </a:rPr>
                        <a:t>Non-life technical risk</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7,261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731805815"/>
                  </a:ext>
                </a:extLst>
              </a:tr>
              <a:tr h="190500">
                <a:tc>
                  <a:txBody>
                    <a:bodyPr/>
                    <a:lstStyle/>
                    <a:p>
                      <a:pPr algn="l" fontAlgn="b"/>
                      <a:r>
                        <a:rPr lang="en-US" sz="1100" b="0" i="0" u="none" strike="noStrike">
                          <a:solidFill>
                            <a:srgbClr val="000000"/>
                          </a:solidFill>
                          <a:effectLst/>
                          <a:latin typeface="Calibri" panose="020F0502020204030204" pitchFamily="34" charset="0"/>
                        </a:rPr>
                        <a:t>VA</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9,365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46127348"/>
                  </a:ext>
                </a:extLst>
              </a:tr>
              <a:tr h="190500">
                <a:tc>
                  <a:txBody>
                    <a:bodyPr/>
                    <a:lstStyle/>
                    <a:p>
                      <a:pPr algn="l" fontAlgn="b"/>
                      <a:r>
                        <a:rPr lang="en-US" sz="1100" b="1" i="0" u="none" strike="noStrike">
                          <a:solidFill>
                            <a:srgbClr val="000000"/>
                          </a:solidFill>
                          <a:effectLst/>
                          <a:latin typeface="Calibri" panose="020F0502020204030204" pitchFamily="34" charset="0"/>
                        </a:rPr>
                        <a:t>Liability Risk Subtotal</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1" i="0" u="none" strike="noStrike">
                          <a:solidFill>
                            <a:srgbClr val="000000"/>
                          </a:solidFill>
                          <a:effectLst/>
                          <a:latin typeface="Calibri" panose="020F0502020204030204" pitchFamily="34" charset="0"/>
                        </a:rPr>
                        <a:t>39,166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39%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925364867"/>
                  </a:ext>
                </a:extLst>
              </a:tr>
              <a:tr h="47625">
                <a:tc>
                  <a:txBody>
                    <a:bodyPr/>
                    <a:lstStyle/>
                    <a:p>
                      <a:pPr algn="l" fontAlgn="b"/>
                      <a:r>
                        <a:rPr lang="en-US" sz="11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755486636"/>
                  </a:ext>
                </a:extLst>
              </a:tr>
              <a:tr h="190500">
                <a:tc>
                  <a:txBody>
                    <a:bodyPr/>
                    <a:lstStyle/>
                    <a:p>
                      <a:pPr algn="l" fontAlgn="b"/>
                      <a:r>
                        <a:rPr lang="en-US" sz="1100" b="0" i="0" u="none" strike="noStrike">
                          <a:solidFill>
                            <a:srgbClr val="000000"/>
                          </a:solidFill>
                          <a:effectLst/>
                          <a:latin typeface="Calibri" panose="020F0502020204030204" pitchFamily="34" charset="0"/>
                        </a:rPr>
                        <a:t>Diversification</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-25,213</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437957946"/>
                  </a:ext>
                </a:extLst>
              </a:tr>
              <a:tr h="190500">
                <a:tc>
                  <a:txBody>
                    <a:bodyPr/>
                    <a:lstStyle/>
                    <a:p>
                      <a:pPr algn="l" fontAlgn="b"/>
                      <a:r>
                        <a:rPr lang="en-US" sz="1100" b="1"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1" i="0" u="none" strike="noStrike">
                          <a:solidFill>
                            <a:srgbClr val="000000"/>
                          </a:solidFill>
                          <a:effectLst/>
                          <a:latin typeface="Calibri" panose="020F0502020204030204" pitchFamily="34" charset="0"/>
                        </a:rPr>
                        <a:t>100,000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dirty="0">
                          <a:solidFill>
                            <a:srgbClr val="000000"/>
                          </a:solidFill>
                          <a:effectLst/>
                          <a:latin typeface="Calibri" panose="020F0502020204030204" pitchFamily="34" charset="0"/>
                        </a:rPr>
                        <a:t>100%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915911424"/>
                  </a:ext>
                </a:extLst>
              </a:tr>
            </a:tbl>
          </a:graphicData>
        </a:graphic>
      </p:graphicFrame>
    </p:spTree>
    <p:extLst>
      <p:ext uri="{BB962C8B-B14F-4D97-AF65-F5344CB8AC3E}">
        <p14:creationId xmlns:p14="http://schemas.microsoft.com/office/powerpoint/2010/main" val="3826219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D1900D-C28A-277E-EA7C-AD7CE9B8791B}"/>
              </a:ext>
            </a:extLst>
          </p:cNvPr>
          <p:cNvSpPr>
            <a:spLocks noGrp="1"/>
          </p:cNvSpPr>
          <p:nvPr>
            <p:ph type="body" sz="half" idx="18"/>
          </p:nvPr>
        </p:nvSpPr>
        <p:spPr>
          <a:xfrm>
            <a:off x="229605" y="1245070"/>
            <a:ext cx="6321437" cy="2179283"/>
          </a:xfrm>
        </p:spPr>
        <p:txBody>
          <a:bodyPr/>
          <a:lstStyle/>
          <a:p>
            <a:r>
              <a:rPr lang="en-US" sz="1200" dirty="0">
                <a:solidFill>
                  <a:srgbClr val="0A0D42"/>
                </a:solidFill>
              </a:rPr>
              <a:t>Develop diversification factors by adding an amount to each risk category and calculating the percentage increase in the diversified required capital</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endParaRPr lang="en-US" sz="1200" dirty="0"/>
          </a:p>
          <a:p>
            <a:endParaRPr lang="en-US" dirty="0"/>
          </a:p>
        </p:txBody>
      </p:sp>
      <p:sp>
        <p:nvSpPr>
          <p:cNvPr id="3" name="Slide Number Placeholder 2">
            <a:extLst>
              <a:ext uri="{FF2B5EF4-FFF2-40B4-BE49-F238E27FC236}">
                <a16:creationId xmlns:a16="http://schemas.microsoft.com/office/drawing/2014/main" id="{6014445C-1CDD-835F-E245-308BB3EF6A01}"/>
              </a:ext>
            </a:extLst>
          </p:cNvPr>
          <p:cNvSpPr>
            <a:spLocks noGrp="1"/>
          </p:cNvSpPr>
          <p:nvPr>
            <p:ph type="sldNum" sz="quarter" idx="12"/>
          </p:nvPr>
        </p:nvSpPr>
        <p:spPr/>
        <p:txBody>
          <a:bodyPr/>
          <a:lstStyle/>
          <a:p>
            <a:fld id="{D9DC73DB-37F3-114B-9123-19F674B875C1}" type="slidenum">
              <a:rPr lang="en-US" smtClean="0"/>
              <a:t>28</a:t>
            </a:fld>
            <a:endParaRPr lang="en-US"/>
          </a:p>
        </p:txBody>
      </p:sp>
      <p:sp>
        <p:nvSpPr>
          <p:cNvPr id="4" name="Title 3">
            <a:extLst>
              <a:ext uri="{FF2B5EF4-FFF2-40B4-BE49-F238E27FC236}">
                <a16:creationId xmlns:a16="http://schemas.microsoft.com/office/drawing/2014/main" id="{62D3D15D-FB78-002B-0440-D161B6169D54}"/>
              </a:ext>
            </a:extLst>
          </p:cNvPr>
          <p:cNvSpPr>
            <a:spLocks noGrp="1"/>
          </p:cNvSpPr>
          <p:nvPr>
            <p:ph type="title"/>
          </p:nvPr>
        </p:nvSpPr>
        <p:spPr/>
        <p:txBody>
          <a:bodyPr/>
          <a:lstStyle/>
          <a:p>
            <a:r>
              <a:rPr lang="en-US" dirty="0"/>
              <a:t>Diversification Allocation</a:t>
            </a:r>
            <a:br>
              <a:rPr lang="en-US" dirty="0"/>
            </a:br>
            <a:r>
              <a:rPr lang="en-US" sz="1800" dirty="0"/>
              <a:t>Illustrative example</a:t>
            </a:r>
            <a:endParaRPr lang="en-US" dirty="0"/>
          </a:p>
        </p:txBody>
      </p:sp>
      <p:sp>
        <p:nvSpPr>
          <p:cNvPr id="5" name="Footer Placeholder 4">
            <a:extLst>
              <a:ext uri="{FF2B5EF4-FFF2-40B4-BE49-F238E27FC236}">
                <a16:creationId xmlns:a16="http://schemas.microsoft.com/office/drawing/2014/main" id="{9D3CF7DA-00A7-A42E-1738-1D9CF1A778F8}"/>
              </a:ext>
            </a:extLst>
          </p:cNvPr>
          <p:cNvSpPr>
            <a:spLocks noGrp="1"/>
          </p:cNvSpPr>
          <p:nvPr>
            <p:ph type="ftr" sz="quarter" idx="11"/>
          </p:nvPr>
        </p:nvSpPr>
        <p:spPr/>
        <p:txBody>
          <a:bodyPr/>
          <a:lstStyle/>
          <a:p>
            <a:r>
              <a:rPr lang="en-US"/>
              <a:t>For Internal Use Only</a:t>
            </a:r>
          </a:p>
        </p:txBody>
      </p:sp>
      <p:graphicFrame>
        <p:nvGraphicFramePr>
          <p:cNvPr id="10" name="Table 9">
            <a:extLst>
              <a:ext uri="{FF2B5EF4-FFF2-40B4-BE49-F238E27FC236}">
                <a16:creationId xmlns:a16="http://schemas.microsoft.com/office/drawing/2014/main" id="{9B6C178D-F5D6-C2DD-8CC9-346F3A256568}"/>
              </a:ext>
            </a:extLst>
          </p:cNvPr>
          <p:cNvGraphicFramePr>
            <a:graphicFrameLocks noGrp="1"/>
          </p:cNvGraphicFramePr>
          <p:nvPr/>
        </p:nvGraphicFramePr>
        <p:xfrm>
          <a:off x="869951" y="1953419"/>
          <a:ext cx="5118099" cy="2095500"/>
        </p:xfrm>
        <a:graphic>
          <a:graphicData uri="http://schemas.openxmlformats.org/drawingml/2006/table">
            <a:tbl>
              <a:tblPr/>
              <a:tblGrid>
                <a:gridCol w="1381729">
                  <a:extLst>
                    <a:ext uri="{9D8B030D-6E8A-4147-A177-3AD203B41FA5}">
                      <a16:colId xmlns:a16="http://schemas.microsoft.com/office/drawing/2014/main" val="3456854931"/>
                    </a:ext>
                  </a:extLst>
                </a:gridCol>
                <a:gridCol w="941223">
                  <a:extLst>
                    <a:ext uri="{9D8B030D-6E8A-4147-A177-3AD203B41FA5}">
                      <a16:colId xmlns:a16="http://schemas.microsoft.com/office/drawing/2014/main" val="934431614"/>
                    </a:ext>
                  </a:extLst>
                </a:gridCol>
                <a:gridCol w="941223">
                  <a:extLst>
                    <a:ext uri="{9D8B030D-6E8A-4147-A177-3AD203B41FA5}">
                      <a16:colId xmlns:a16="http://schemas.microsoft.com/office/drawing/2014/main" val="2219654056"/>
                    </a:ext>
                  </a:extLst>
                </a:gridCol>
                <a:gridCol w="941223">
                  <a:extLst>
                    <a:ext uri="{9D8B030D-6E8A-4147-A177-3AD203B41FA5}">
                      <a16:colId xmlns:a16="http://schemas.microsoft.com/office/drawing/2014/main" val="541497872"/>
                    </a:ext>
                  </a:extLst>
                </a:gridCol>
                <a:gridCol w="912701">
                  <a:extLst>
                    <a:ext uri="{9D8B030D-6E8A-4147-A177-3AD203B41FA5}">
                      <a16:colId xmlns:a16="http://schemas.microsoft.com/office/drawing/2014/main" val="1959504480"/>
                    </a:ext>
                  </a:extLst>
                </a:gridCol>
              </a:tblGrid>
              <a:tr h="381000">
                <a:tc>
                  <a:txBody>
                    <a:bodyPr/>
                    <a:lstStyle/>
                    <a:p>
                      <a:pPr algn="l" fontAlgn="b"/>
                      <a:r>
                        <a:rPr lang="en-US" sz="1100" b="1" i="0" u="none" strike="noStrike">
                          <a:solidFill>
                            <a:srgbClr val="FFFFFF"/>
                          </a:solidFill>
                          <a:effectLst/>
                          <a:latin typeface="Calibri" panose="020F0502020204030204" pitchFamily="34" charset="0"/>
                        </a:rPr>
                        <a:t>Div Category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Undiversified Impact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Diversified Risk Charge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Diversified Impact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Diversification Factor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extLst>
                  <a:ext uri="{0D108BD9-81ED-4DB2-BD59-A6C34878D82A}">
                    <a16:rowId xmlns:a16="http://schemas.microsoft.com/office/drawing/2014/main" val="1406194428"/>
                  </a:ext>
                </a:extLst>
              </a:tr>
              <a:tr h="190500">
                <a:tc>
                  <a:txBody>
                    <a:bodyPr/>
                    <a:lstStyle/>
                    <a:p>
                      <a:pPr algn="l" fontAlgn="b"/>
                      <a:r>
                        <a:rPr lang="en-US" sz="1100" b="0" i="0" u="none" strike="noStrike">
                          <a:solidFill>
                            <a:srgbClr val="000000"/>
                          </a:solidFill>
                          <a:effectLst/>
                          <a:latin typeface="Calibri" panose="020F0502020204030204" pitchFamily="34" charset="0"/>
                        </a:rPr>
                        <a:t>Baseline</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117891704"/>
                  </a:ext>
                </a:extLst>
              </a:tr>
              <a:tr h="190500">
                <a:tc>
                  <a:txBody>
                    <a:bodyPr/>
                    <a:lstStyle/>
                    <a:p>
                      <a:pPr algn="l" fontAlgn="b"/>
                      <a:r>
                        <a:rPr lang="en-US" sz="1100" b="0" i="0" u="none" strike="noStrike">
                          <a:solidFill>
                            <a:srgbClr val="000000"/>
                          </a:solidFill>
                          <a:effectLst/>
                          <a:latin typeface="Calibri" panose="020F0502020204030204" pitchFamily="34" charset="0"/>
                        </a:rPr>
                        <a:t>Credit risk</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1,000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100,950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950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950241626"/>
                  </a:ext>
                </a:extLst>
              </a:tr>
              <a:tr h="190500">
                <a:tc>
                  <a:txBody>
                    <a:bodyPr/>
                    <a:lstStyle/>
                    <a:p>
                      <a:pPr algn="l" fontAlgn="b"/>
                      <a:r>
                        <a:rPr lang="en-US" sz="1100" b="0" i="0" u="none" strike="noStrike">
                          <a:solidFill>
                            <a:srgbClr val="000000"/>
                          </a:solidFill>
                          <a:effectLst/>
                          <a:latin typeface="Calibri" panose="020F0502020204030204" pitchFamily="34" charset="0"/>
                        </a:rPr>
                        <a:t>Equity</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1,000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100,686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686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69%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71654627"/>
                  </a:ext>
                </a:extLst>
              </a:tr>
              <a:tr h="190500">
                <a:tc>
                  <a:txBody>
                    <a:bodyPr/>
                    <a:lstStyle/>
                    <a:p>
                      <a:pPr algn="l" fontAlgn="b"/>
                      <a:r>
                        <a:rPr lang="en-US" sz="1100" b="0" i="0" u="none" strike="noStrike">
                          <a:solidFill>
                            <a:srgbClr val="000000"/>
                          </a:solidFill>
                          <a:effectLst/>
                          <a:latin typeface="Calibri" panose="020F0502020204030204" pitchFamily="34" charset="0"/>
                        </a:rPr>
                        <a:t>Interest Rate</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1,000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100,906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906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31572434"/>
                  </a:ext>
                </a:extLst>
              </a:tr>
              <a:tr h="190500">
                <a:tc>
                  <a:txBody>
                    <a:bodyPr/>
                    <a:lstStyle/>
                    <a:p>
                      <a:pPr algn="l" fontAlgn="b"/>
                      <a:r>
                        <a:rPr lang="en-US" sz="1100" b="0" i="0" u="none" strike="noStrike">
                          <a:solidFill>
                            <a:srgbClr val="000000"/>
                          </a:solidFill>
                          <a:effectLst/>
                          <a:latin typeface="Calibri" panose="020F0502020204030204" pitchFamily="34" charset="0"/>
                        </a:rPr>
                        <a:t>Other life</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1,000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100,498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498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314286299"/>
                  </a:ext>
                </a:extLst>
              </a:tr>
              <a:tr h="190500">
                <a:tc>
                  <a:txBody>
                    <a:bodyPr/>
                    <a:lstStyle/>
                    <a:p>
                      <a:pPr algn="l" fontAlgn="b"/>
                      <a:r>
                        <a:rPr lang="en-US" sz="1100" b="0" i="0" u="none" strike="noStrike">
                          <a:solidFill>
                            <a:srgbClr val="000000"/>
                          </a:solidFill>
                          <a:effectLst/>
                          <a:latin typeface="Calibri" panose="020F0502020204030204" pitchFamily="34" charset="0"/>
                        </a:rPr>
                        <a:t>Mortality</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1,000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100,316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316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719376876"/>
                  </a:ext>
                </a:extLst>
              </a:tr>
              <a:tr h="190500">
                <a:tc>
                  <a:txBody>
                    <a:bodyPr/>
                    <a:lstStyle/>
                    <a:p>
                      <a:pPr algn="l" fontAlgn="b"/>
                      <a:r>
                        <a:rPr lang="en-US" sz="1100" b="0" i="0" u="none" strike="noStrike">
                          <a:solidFill>
                            <a:srgbClr val="000000"/>
                          </a:solidFill>
                          <a:effectLst/>
                          <a:latin typeface="Calibri" panose="020F0502020204030204" pitchFamily="34" charset="0"/>
                        </a:rPr>
                        <a:t>Longevity</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1,000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100,405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405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355021199"/>
                  </a:ext>
                </a:extLst>
              </a:tr>
              <a:tr h="190500">
                <a:tc>
                  <a:txBody>
                    <a:bodyPr/>
                    <a:lstStyle/>
                    <a:p>
                      <a:pPr algn="l" fontAlgn="b"/>
                      <a:r>
                        <a:rPr lang="en-US" sz="1100" b="0" i="0" u="none" strike="noStrike">
                          <a:solidFill>
                            <a:srgbClr val="000000"/>
                          </a:solidFill>
                          <a:effectLst/>
                          <a:latin typeface="Calibri" panose="020F0502020204030204" pitchFamily="34" charset="0"/>
                        </a:rPr>
                        <a:t>Non-life technical risk</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1,000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100,439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439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44%</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632376145"/>
                  </a:ext>
                </a:extLst>
              </a:tr>
              <a:tr h="190500">
                <a:tc>
                  <a:txBody>
                    <a:bodyPr/>
                    <a:lstStyle/>
                    <a:p>
                      <a:pPr algn="l" fontAlgn="b"/>
                      <a:r>
                        <a:rPr lang="en-US" sz="1100" b="0" i="0" u="none" strike="noStrike">
                          <a:solidFill>
                            <a:srgbClr val="000000"/>
                          </a:solidFill>
                          <a:effectLst/>
                          <a:latin typeface="Calibri" panose="020F0502020204030204" pitchFamily="34" charset="0"/>
                        </a:rPr>
                        <a:t>VA</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1,000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101,000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803198376"/>
                  </a:ext>
                </a:extLst>
              </a:tr>
            </a:tbl>
          </a:graphicData>
        </a:graphic>
      </p:graphicFrame>
    </p:spTree>
    <p:extLst>
      <p:ext uri="{BB962C8B-B14F-4D97-AF65-F5344CB8AC3E}">
        <p14:creationId xmlns:p14="http://schemas.microsoft.com/office/powerpoint/2010/main" val="902714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D1900D-C28A-277E-EA7C-AD7CE9B8791B}"/>
              </a:ext>
            </a:extLst>
          </p:cNvPr>
          <p:cNvSpPr>
            <a:spLocks noGrp="1"/>
          </p:cNvSpPr>
          <p:nvPr>
            <p:ph type="body" sz="half" idx="18"/>
          </p:nvPr>
        </p:nvSpPr>
        <p:spPr>
          <a:xfrm>
            <a:off x="229605" y="1245070"/>
            <a:ext cx="6321437" cy="2179283"/>
          </a:xfrm>
        </p:spPr>
        <p:txBody>
          <a:bodyPr/>
          <a:lstStyle/>
          <a:p>
            <a:r>
              <a:rPr lang="en-US" sz="1200" dirty="0">
                <a:solidFill>
                  <a:srgbClr val="0A0D42"/>
                </a:solidFill>
              </a:rPr>
              <a:t>Allocate the diversification benefit up to underlying risk drivers</a:t>
            </a:r>
            <a:endParaRPr lang="en-US" sz="1200" dirty="0"/>
          </a:p>
          <a:p>
            <a:pPr marL="171450" indent="-171450">
              <a:buFont typeface="Arial" panose="020B0604020202020204" pitchFamily="34" charset="0"/>
              <a:buChar char="•"/>
            </a:pPr>
            <a:endParaRPr lang="en-US" sz="1200" dirty="0"/>
          </a:p>
          <a:p>
            <a:endParaRPr lang="en-US" dirty="0"/>
          </a:p>
        </p:txBody>
      </p:sp>
      <p:sp>
        <p:nvSpPr>
          <p:cNvPr id="3" name="Slide Number Placeholder 2">
            <a:extLst>
              <a:ext uri="{FF2B5EF4-FFF2-40B4-BE49-F238E27FC236}">
                <a16:creationId xmlns:a16="http://schemas.microsoft.com/office/drawing/2014/main" id="{6014445C-1CDD-835F-E245-308BB3EF6A01}"/>
              </a:ext>
            </a:extLst>
          </p:cNvPr>
          <p:cNvSpPr>
            <a:spLocks noGrp="1"/>
          </p:cNvSpPr>
          <p:nvPr>
            <p:ph type="sldNum" sz="quarter" idx="12"/>
          </p:nvPr>
        </p:nvSpPr>
        <p:spPr/>
        <p:txBody>
          <a:bodyPr/>
          <a:lstStyle/>
          <a:p>
            <a:fld id="{D9DC73DB-37F3-114B-9123-19F674B875C1}" type="slidenum">
              <a:rPr lang="en-US" smtClean="0"/>
              <a:t>29</a:t>
            </a:fld>
            <a:endParaRPr lang="en-US"/>
          </a:p>
        </p:txBody>
      </p:sp>
      <p:sp>
        <p:nvSpPr>
          <p:cNvPr id="4" name="Title 3">
            <a:extLst>
              <a:ext uri="{FF2B5EF4-FFF2-40B4-BE49-F238E27FC236}">
                <a16:creationId xmlns:a16="http://schemas.microsoft.com/office/drawing/2014/main" id="{62D3D15D-FB78-002B-0440-D161B6169D54}"/>
              </a:ext>
            </a:extLst>
          </p:cNvPr>
          <p:cNvSpPr>
            <a:spLocks noGrp="1"/>
          </p:cNvSpPr>
          <p:nvPr>
            <p:ph type="title"/>
          </p:nvPr>
        </p:nvSpPr>
        <p:spPr/>
        <p:txBody>
          <a:bodyPr/>
          <a:lstStyle/>
          <a:p>
            <a:r>
              <a:rPr lang="en-US" dirty="0"/>
              <a:t>Diversification Allocation</a:t>
            </a:r>
            <a:br>
              <a:rPr lang="en-US" dirty="0"/>
            </a:br>
            <a:r>
              <a:rPr lang="en-US" sz="1800" dirty="0"/>
              <a:t>Illustrative example</a:t>
            </a:r>
            <a:endParaRPr lang="en-US" dirty="0"/>
          </a:p>
        </p:txBody>
      </p:sp>
      <p:sp>
        <p:nvSpPr>
          <p:cNvPr id="5" name="Footer Placeholder 4">
            <a:extLst>
              <a:ext uri="{FF2B5EF4-FFF2-40B4-BE49-F238E27FC236}">
                <a16:creationId xmlns:a16="http://schemas.microsoft.com/office/drawing/2014/main" id="{9D3CF7DA-00A7-A42E-1738-1D9CF1A778F8}"/>
              </a:ext>
            </a:extLst>
          </p:cNvPr>
          <p:cNvSpPr>
            <a:spLocks noGrp="1"/>
          </p:cNvSpPr>
          <p:nvPr>
            <p:ph type="ftr" sz="quarter" idx="11"/>
          </p:nvPr>
        </p:nvSpPr>
        <p:spPr/>
        <p:txBody>
          <a:bodyPr/>
          <a:lstStyle/>
          <a:p>
            <a:r>
              <a:rPr lang="en-US"/>
              <a:t>For Internal Use Only</a:t>
            </a:r>
          </a:p>
        </p:txBody>
      </p:sp>
      <p:graphicFrame>
        <p:nvGraphicFramePr>
          <p:cNvPr id="7" name="Table 6">
            <a:extLst>
              <a:ext uri="{FF2B5EF4-FFF2-40B4-BE49-F238E27FC236}">
                <a16:creationId xmlns:a16="http://schemas.microsoft.com/office/drawing/2014/main" id="{C7DBC0BC-11CC-EA62-B91C-E7033F06F780}"/>
              </a:ext>
            </a:extLst>
          </p:cNvPr>
          <p:cNvGraphicFramePr>
            <a:graphicFrameLocks noGrp="1"/>
          </p:cNvGraphicFramePr>
          <p:nvPr>
            <p:extLst>
              <p:ext uri="{D42A27DB-BD31-4B8C-83A1-F6EECF244321}">
                <p14:modId xmlns:p14="http://schemas.microsoft.com/office/powerpoint/2010/main" val="915562736"/>
              </p:ext>
            </p:extLst>
          </p:nvPr>
        </p:nvGraphicFramePr>
        <p:xfrm>
          <a:off x="471487" y="1559616"/>
          <a:ext cx="5915026" cy="2950341"/>
        </p:xfrm>
        <a:graphic>
          <a:graphicData uri="http://schemas.openxmlformats.org/drawingml/2006/table">
            <a:tbl>
              <a:tblPr/>
              <a:tblGrid>
                <a:gridCol w="1357343">
                  <a:extLst>
                    <a:ext uri="{9D8B030D-6E8A-4147-A177-3AD203B41FA5}">
                      <a16:colId xmlns:a16="http://schemas.microsoft.com/office/drawing/2014/main" val="963850961"/>
                    </a:ext>
                  </a:extLst>
                </a:gridCol>
                <a:gridCol w="921499">
                  <a:extLst>
                    <a:ext uri="{9D8B030D-6E8A-4147-A177-3AD203B41FA5}">
                      <a16:colId xmlns:a16="http://schemas.microsoft.com/office/drawing/2014/main" val="3116033682"/>
                    </a:ext>
                  </a:extLst>
                </a:gridCol>
                <a:gridCol w="921499">
                  <a:extLst>
                    <a:ext uri="{9D8B030D-6E8A-4147-A177-3AD203B41FA5}">
                      <a16:colId xmlns:a16="http://schemas.microsoft.com/office/drawing/2014/main" val="1342965995"/>
                    </a:ext>
                  </a:extLst>
                </a:gridCol>
                <a:gridCol w="921499">
                  <a:extLst>
                    <a:ext uri="{9D8B030D-6E8A-4147-A177-3AD203B41FA5}">
                      <a16:colId xmlns:a16="http://schemas.microsoft.com/office/drawing/2014/main" val="2964310444"/>
                    </a:ext>
                  </a:extLst>
                </a:gridCol>
                <a:gridCol w="896593">
                  <a:extLst>
                    <a:ext uri="{9D8B030D-6E8A-4147-A177-3AD203B41FA5}">
                      <a16:colId xmlns:a16="http://schemas.microsoft.com/office/drawing/2014/main" val="3165693834"/>
                    </a:ext>
                  </a:extLst>
                </a:gridCol>
                <a:gridCol w="896593">
                  <a:extLst>
                    <a:ext uri="{9D8B030D-6E8A-4147-A177-3AD203B41FA5}">
                      <a16:colId xmlns:a16="http://schemas.microsoft.com/office/drawing/2014/main" val="1202420515"/>
                    </a:ext>
                  </a:extLst>
                </a:gridCol>
              </a:tblGrid>
              <a:tr h="373581">
                <a:tc>
                  <a:txBody>
                    <a:bodyPr/>
                    <a:lstStyle/>
                    <a:p>
                      <a:pPr algn="l" fontAlgn="b"/>
                      <a:r>
                        <a:rPr lang="en-US" sz="1100" b="1" i="0" u="none" strike="noStrike">
                          <a:solidFill>
                            <a:srgbClr val="FFFFFF"/>
                          </a:solidFill>
                          <a:effectLst/>
                          <a:latin typeface="Calibri" panose="020F0502020204030204" pitchFamily="34" charset="0"/>
                        </a:rPr>
                        <a:t>Category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Risk Capital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Pct of 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Div Allocation Factor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Div Allocated Risk Capital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100" b="1" i="0" u="none" strike="noStrike">
                          <a:solidFill>
                            <a:srgbClr val="FFFFFF"/>
                          </a:solidFill>
                          <a:effectLst/>
                          <a:latin typeface="Calibri" panose="020F0502020204030204" pitchFamily="34" charset="0"/>
                        </a:rPr>
                        <a:t>Div Allocated Pct of 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extLst>
                  <a:ext uri="{0D108BD9-81ED-4DB2-BD59-A6C34878D82A}">
                    <a16:rowId xmlns:a16="http://schemas.microsoft.com/office/drawing/2014/main" val="3351607754"/>
                  </a:ext>
                </a:extLst>
              </a:tr>
              <a:tr h="186790">
                <a:tc>
                  <a:txBody>
                    <a:bodyPr/>
                    <a:lstStyle/>
                    <a:p>
                      <a:pPr algn="l" fontAlgn="b"/>
                      <a:r>
                        <a:rPr lang="en-US" sz="1100" b="0" i="0" u="none" strike="noStrike">
                          <a:solidFill>
                            <a:srgbClr val="000000"/>
                          </a:solidFill>
                          <a:effectLst/>
                          <a:latin typeface="Calibri" panose="020F0502020204030204" pitchFamily="34" charset="0"/>
                        </a:rPr>
                        <a:t>Credit risk</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46,946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44,585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638223797"/>
                  </a:ext>
                </a:extLst>
              </a:tr>
              <a:tr h="186790">
                <a:tc>
                  <a:txBody>
                    <a:bodyPr/>
                    <a:lstStyle/>
                    <a:p>
                      <a:pPr algn="l" fontAlgn="b"/>
                      <a:r>
                        <a:rPr lang="en-US" sz="1100" b="0" i="0" u="none" strike="noStrike">
                          <a:solidFill>
                            <a:srgbClr val="000000"/>
                          </a:solidFill>
                          <a:effectLst/>
                          <a:latin typeface="Calibri" panose="020F0502020204030204" pitchFamily="34" charset="0"/>
                        </a:rPr>
                        <a:t>Equity</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8,732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69%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5,994</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537256784"/>
                  </a:ext>
                </a:extLst>
              </a:tr>
              <a:tr h="186790">
                <a:tc>
                  <a:txBody>
                    <a:bodyPr/>
                    <a:lstStyle/>
                    <a:p>
                      <a:pPr algn="l" fontAlgn="b"/>
                      <a:r>
                        <a:rPr lang="en-US" sz="1100" b="0" i="0" u="none" strike="noStrike">
                          <a:solidFill>
                            <a:srgbClr val="000000"/>
                          </a:solidFill>
                          <a:effectLst/>
                          <a:latin typeface="Calibri" panose="020F0502020204030204" pitchFamily="34" charset="0"/>
                        </a:rPr>
                        <a:t>Interest Rate</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30,369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27,518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822621433"/>
                  </a:ext>
                </a:extLst>
              </a:tr>
              <a:tr h="186790">
                <a:tc>
                  <a:txBody>
                    <a:bodyPr/>
                    <a:lstStyle/>
                    <a:p>
                      <a:pPr algn="l" fontAlgn="b"/>
                      <a:r>
                        <a:rPr lang="en-US" sz="1100" b="1" i="0" u="none" strike="noStrike">
                          <a:solidFill>
                            <a:srgbClr val="000000"/>
                          </a:solidFill>
                          <a:effectLst/>
                          <a:latin typeface="Calibri" panose="020F0502020204030204" pitchFamily="34" charset="0"/>
                        </a:rPr>
                        <a:t>Asset Risks Subtotal</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1" i="0" u="none" strike="noStrike">
                          <a:solidFill>
                            <a:srgbClr val="000000"/>
                          </a:solidFill>
                          <a:effectLst/>
                          <a:latin typeface="Calibri" panose="020F0502020204030204" pitchFamily="34" charset="0"/>
                        </a:rPr>
                        <a:t>86,047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86%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78,096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78%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421182372"/>
                  </a:ext>
                </a:extLst>
              </a:tr>
              <a:tr h="164375">
                <a:tc>
                  <a:txBody>
                    <a:bodyPr/>
                    <a:lstStyle/>
                    <a:p>
                      <a:pPr algn="l" fontAlgn="b"/>
                      <a:r>
                        <a:rPr lang="en-US" sz="11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502872089"/>
                  </a:ext>
                </a:extLst>
              </a:tr>
              <a:tr h="186790">
                <a:tc>
                  <a:txBody>
                    <a:bodyPr/>
                    <a:lstStyle/>
                    <a:p>
                      <a:pPr algn="l" fontAlgn="b"/>
                      <a:r>
                        <a:rPr lang="en-US" sz="1100" b="0" i="0" u="none" strike="noStrike">
                          <a:solidFill>
                            <a:srgbClr val="000000"/>
                          </a:solidFill>
                          <a:effectLst/>
                          <a:latin typeface="Calibri" panose="020F0502020204030204" pitchFamily="34" charset="0"/>
                        </a:rPr>
                        <a:t>Other life</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10,292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5,125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291004911"/>
                  </a:ext>
                </a:extLst>
              </a:tr>
              <a:tr h="186790">
                <a:tc>
                  <a:txBody>
                    <a:bodyPr/>
                    <a:lstStyle/>
                    <a:p>
                      <a:pPr algn="l" fontAlgn="b"/>
                      <a:r>
                        <a:rPr lang="en-US" sz="1100" b="0" i="0" u="none" strike="noStrike">
                          <a:solidFill>
                            <a:srgbClr val="000000"/>
                          </a:solidFill>
                          <a:effectLst/>
                          <a:latin typeface="Calibri" panose="020F0502020204030204" pitchFamily="34" charset="0"/>
                        </a:rPr>
                        <a:t>Mortality</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4,539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1,432</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058041716"/>
                  </a:ext>
                </a:extLst>
              </a:tr>
              <a:tr h="186790">
                <a:tc>
                  <a:txBody>
                    <a:bodyPr/>
                    <a:lstStyle/>
                    <a:p>
                      <a:pPr algn="l" fontAlgn="b"/>
                      <a:r>
                        <a:rPr lang="en-US" sz="1100" b="0" i="0" u="none" strike="noStrike">
                          <a:solidFill>
                            <a:srgbClr val="000000"/>
                          </a:solidFill>
                          <a:effectLst/>
                          <a:latin typeface="Calibri" panose="020F0502020204030204" pitchFamily="34" charset="0"/>
                        </a:rPr>
                        <a:t>Longevity</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7,709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3,118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6097697"/>
                  </a:ext>
                </a:extLst>
              </a:tr>
              <a:tr h="186790">
                <a:tc>
                  <a:txBody>
                    <a:bodyPr/>
                    <a:lstStyle/>
                    <a:p>
                      <a:pPr algn="l" fontAlgn="b"/>
                      <a:r>
                        <a:rPr lang="en-US" sz="1100" b="0" i="0" u="none" strike="noStrike">
                          <a:solidFill>
                            <a:srgbClr val="000000"/>
                          </a:solidFill>
                          <a:effectLst/>
                          <a:latin typeface="Calibri" panose="020F0502020204030204" pitchFamily="34" charset="0"/>
                        </a:rPr>
                        <a:t>Non-life technical risk</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7,261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44%</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3,190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252519950"/>
                  </a:ext>
                </a:extLst>
              </a:tr>
              <a:tr h="186790">
                <a:tc>
                  <a:txBody>
                    <a:bodyPr/>
                    <a:lstStyle/>
                    <a:p>
                      <a:pPr algn="l" fontAlgn="b"/>
                      <a:r>
                        <a:rPr lang="en-US" sz="1100" b="0" i="0" u="none" strike="noStrike">
                          <a:solidFill>
                            <a:srgbClr val="000000"/>
                          </a:solidFill>
                          <a:effectLst/>
                          <a:latin typeface="Calibri" panose="020F0502020204030204" pitchFamily="34" charset="0"/>
                        </a:rPr>
                        <a:t>VA</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9,365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9,365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316776081"/>
                  </a:ext>
                </a:extLst>
              </a:tr>
              <a:tr h="186790">
                <a:tc>
                  <a:txBody>
                    <a:bodyPr/>
                    <a:lstStyle/>
                    <a:p>
                      <a:pPr algn="l" fontAlgn="b"/>
                      <a:r>
                        <a:rPr lang="en-US" sz="1100" b="1" i="0" u="none" strike="noStrike">
                          <a:solidFill>
                            <a:srgbClr val="000000"/>
                          </a:solidFill>
                          <a:effectLst/>
                          <a:latin typeface="Calibri" panose="020F0502020204030204" pitchFamily="34" charset="0"/>
                        </a:rPr>
                        <a:t>Liability Risk Subtotal</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1" i="0" u="none" strike="noStrike">
                          <a:solidFill>
                            <a:srgbClr val="000000"/>
                          </a:solidFill>
                          <a:effectLst/>
                          <a:latin typeface="Calibri" panose="020F0502020204030204" pitchFamily="34" charset="0"/>
                        </a:rPr>
                        <a:t>39,166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39%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15,674</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16%</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035710668"/>
                  </a:ext>
                </a:extLst>
              </a:tr>
              <a:tr h="164375">
                <a:tc>
                  <a:txBody>
                    <a:bodyPr/>
                    <a:lstStyle/>
                    <a:p>
                      <a:pPr algn="l" fontAlgn="b"/>
                      <a:r>
                        <a:rPr lang="en-US" sz="11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250330652"/>
                  </a:ext>
                </a:extLst>
              </a:tr>
              <a:tr h="186790">
                <a:tc>
                  <a:txBody>
                    <a:bodyPr/>
                    <a:lstStyle/>
                    <a:p>
                      <a:pPr algn="l" fontAlgn="b"/>
                      <a:r>
                        <a:rPr lang="en-US" sz="1100" b="0" i="0" u="none" strike="noStrike">
                          <a:solidFill>
                            <a:srgbClr val="000000"/>
                          </a:solidFill>
                          <a:effectLst/>
                          <a:latin typeface="Calibri" panose="020F0502020204030204" pitchFamily="34" charset="0"/>
                        </a:rPr>
                        <a:t>Diversification</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0" i="0" u="none" strike="noStrike">
                          <a:solidFill>
                            <a:srgbClr val="000000"/>
                          </a:solidFill>
                          <a:effectLst/>
                          <a:latin typeface="Calibri" panose="020F0502020204030204" pitchFamily="34" charset="0"/>
                        </a:rPr>
                        <a:t>-25,213</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-25%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-327</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21707382"/>
                  </a:ext>
                </a:extLst>
              </a:tr>
              <a:tr h="186790">
                <a:tc>
                  <a:txBody>
                    <a:bodyPr/>
                    <a:lstStyle/>
                    <a:p>
                      <a:pPr algn="l" fontAlgn="b"/>
                      <a:r>
                        <a:rPr lang="en-US" sz="1100" b="1"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100" b="1" i="0" u="none" strike="noStrike">
                          <a:solidFill>
                            <a:srgbClr val="000000"/>
                          </a:solidFill>
                          <a:effectLst/>
                          <a:latin typeface="Calibri" panose="020F0502020204030204" pitchFamily="34" charset="0"/>
                        </a:rPr>
                        <a:t>100,000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100%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100,000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100" b="1" i="0" u="none" strike="noStrike" dirty="0">
                          <a:solidFill>
                            <a:srgbClr val="000000"/>
                          </a:solidFill>
                          <a:effectLst/>
                          <a:latin typeface="Calibri" panose="020F0502020204030204" pitchFamily="34" charset="0"/>
                        </a:rPr>
                        <a:t>100%</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2749212"/>
                  </a:ext>
                </a:extLst>
              </a:tr>
            </a:tbl>
          </a:graphicData>
        </a:graphic>
      </p:graphicFrame>
    </p:spTree>
    <p:extLst>
      <p:ext uri="{BB962C8B-B14F-4D97-AF65-F5344CB8AC3E}">
        <p14:creationId xmlns:p14="http://schemas.microsoft.com/office/powerpoint/2010/main" val="3998973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323B09B3-1D2E-4A80-96A9-77F5FEEC4E1B}"/>
              </a:ext>
            </a:extLst>
          </p:cNvPr>
          <p:cNvSpPr>
            <a:spLocks noGrp="1"/>
          </p:cNvSpPr>
          <p:nvPr>
            <p:ph type="title"/>
          </p:nvPr>
        </p:nvSpPr>
        <p:spPr>
          <a:xfrm>
            <a:off x="229605" y="307698"/>
            <a:ext cx="6407186" cy="565050"/>
          </a:xfrm>
        </p:spPr>
        <p:txBody>
          <a:bodyPr>
            <a:normAutofit/>
          </a:bodyPr>
          <a:lstStyle/>
          <a:p>
            <a:r>
              <a:rPr lang="en-US"/>
              <a:t>Agenda</a:t>
            </a:r>
          </a:p>
        </p:txBody>
      </p:sp>
      <p:sp>
        <p:nvSpPr>
          <p:cNvPr id="8" name="Slide Number Placeholder 7">
            <a:extLst>
              <a:ext uri="{FF2B5EF4-FFF2-40B4-BE49-F238E27FC236}">
                <a16:creationId xmlns:a16="http://schemas.microsoft.com/office/drawing/2014/main" id="{2C7739EE-BDFA-473A-ABD1-C242DD2AA821}"/>
              </a:ext>
            </a:extLst>
          </p:cNvPr>
          <p:cNvSpPr>
            <a:spLocks noGrp="1"/>
          </p:cNvSpPr>
          <p:nvPr>
            <p:ph type="sldNum" sz="quarter" idx="12"/>
          </p:nvPr>
        </p:nvSpPr>
        <p:spPr>
          <a:xfrm>
            <a:off x="5091284" y="4848807"/>
            <a:ext cx="1600200" cy="226713"/>
          </a:xfrm>
        </p:spPr>
        <p:txBody>
          <a:bodyPr anchor="ctr">
            <a:normAutofit/>
          </a:bodyPr>
          <a:lstStyle/>
          <a:p>
            <a:pPr>
              <a:spcAft>
                <a:spcPts val="600"/>
              </a:spcAft>
            </a:pPr>
            <a:fld id="{D9DC73DB-37F3-114B-9123-19F674B875C1}" type="slidenum">
              <a:rPr lang="en-US" smtClean="0"/>
              <a:pPr>
                <a:spcAft>
                  <a:spcPts val="600"/>
                </a:spcAft>
              </a:pPr>
              <a:t>3</a:t>
            </a:fld>
            <a:endParaRPr lang="en-US"/>
          </a:p>
        </p:txBody>
      </p:sp>
      <p:graphicFrame>
        <p:nvGraphicFramePr>
          <p:cNvPr id="13" name="Text Placeholder 3">
            <a:extLst>
              <a:ext uri="{FF2B5EF4-FFF2-40B4-BE49-F238E27FC236}">
                <a16:creationId xmlns:a16="http://schemas.microsoft.com/office/drawing/2014/main" id="{40873B83-DAF3-3164-B0FC-D2197125D3CD}"/>
              </a:ext>
            </a:extLst>
          </p:cNvPr>
          <p:cNvGraphicFramePr/>
          <p:nvPr>
            <p:extLst>
              <p:ext uri="{D42A27DB-BD31-4B8C-83A1-F6EECF244321}">
                <p14:modId xmlns:p14="http://schemas.microsoft.com/office/powerpoint/2010/main" val="897639081"/>
              </p:ext>
            </p:extLst>
          </p:nvPr>
        </p:nvGraphicFramePr>
        <p:xfrm>
          <a:off x="229605" y="1200152"/>
          <a:ext cx="6407186" cy="31803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19178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D3D15D-FB78-002B-0440-D161B6169D54}"/>
              </a:ext>
            </a:extLst>
          </p:cNvPr>
          <p:cNvSpPr>
            <a:spLocks noGrp="1"/>
          </p:cNvSpPr>
          <p:nvPr>
            <p:ph type="title"/>
          </p:nvPr>
        </p:nvSpPr>
        <p:spPr>
          <a:xfrm>
            <a:off x="229604" y="307698"/>
            <a:ext cx="6407187" cy="565050"/>
          </a:xfrm>
        </p:spPr>
        <p:txBody>
          <a:bodyPr>
            <a:normAutofit/>
          </a:bodyPr>
          <a:lstStyle/>
          <a:p>
            <a:r>
              <a:rPr lang="en-US"/>
              <a:t>Concluding Thoughts</a:t>
            </a:r>
          </a:p>
        </p:txBody>
      </p:sp>
      <p:sp>
        <p:nvSpPr>
          <p:cNvPr id="3" name="Slide Number Placeholder 2">
            <a:extLst>
              <a:ext uri="{FF2B5EF4-FFF2-40B4-BE49-F238E27FC236}">
                <a16:creationId xmlns:a16="http://schemas.microsoft.com/office/drawing/2014/main" id="{6014445C-1CDD-835F-E245-308BB3EF6A01}"/>
              </a:ext>
            </a:extLst>
          </p:cNvPr>
          <p:cNvSpPr>
            <a:spLocks noGrp="1"/>
          </p:cNvSpPr>
          <p:nvPr>
            <p:ph type="sldNum" sz="quarter" idx="12"/>
          </p:nvPr>
        </p:nvSpPr>
        <p:spPr>
          <a:xfrm>
            <a:off x="5091284" y="4848807"/>
            <a:ext cx="1600200" cy="226713"/>
          </a:xfrm>
        </p:spPr>
        <p:txBody>
          <a:bodyPr anchor="ctr">
            <a:normAutofit/>
          </a:bodyPr>
          <a:lstStyle/>
          <a:p>
            <a:pPr>
              <a:spcAft>
                <a:spcPts val="600"/>
              </a:spcAft>
            </a:pPr>
            <a:fld id="{D9DC73DB-37F3-114B-9123-19F674B875C1}" type="slidenum">
              <a:rPr lang="en-US" smtClean="0"/>
              <a:pPr>
                <a:spcAft>
                  <a:spcPts val="600"/>
                </a:spcAft>
              </a:pPr>
              <a:t>30</a:t>
            </a:fld>
            <a:endParaRPr lang="en-US"/>
          </a:p>
        </p:txBody>
      </p:sp>
      <p:sp>
        <p:nvSpPr>
          <p:cNvPr id="5" name="Footer Placeholder 4">
            <a:extLst>
              <a:ext uri="{FF2B5EF4-FFF2-40B4-BE49-F238E27FC236}">
                <a16:creationId xmlns:a16="http://schemas.microsoft.com/office/drawing/2014/main" id="{9D3CF7DA-00A7-A42E-1738-1D9CF1A778F8}"/>
              </a:ext>
            </a:extLst>
          </p:cNvPr>
          <p:cNvSpPr>
            <a:spLocks noGrp="1"/>
          </p:cNvSpPr>
          <p:nvPr>
            <p:ph type="ftr" sz="quarter" idx="11"/>
          </p:nvPr>
        </p:nvSpPr>
        <p:spPr>
          <a:xfrm>
            <a:off x="2204936" y="4848807"/>
            <a:ext cx="2309914" cy="226713"/>
          </a:xfrm>
        </p:spPr>
        <p:txBody>
          <a:bodyPr anchor="ctr">
            <a:normAutofit/>
          </a:bodyPr>
          <a:lstStyle/>
          <a:p>
            <a:pPr>
              <a:spcAft>
                <a:spcPts val="600"/>
              </a:spcAft>
            </a:pPr>
            <a:r>
              <a:rPr lang="en-US"/>
              <a:t>For Internal Use Only</a:t>
            </a:r>
          </a:p>
        </p:txBody>
      </p:sp>
      <p:graphicFrame>
        <p:nvGraphicFramePr>
          <p:cNvPr id="10" name="Text Placeholder 1">
            <a:extLst>
              <a:ext uri="{FF2B5EF4-FFF2-40B4-BE49-F238E27FC236}">
                <a16:creationId xmlns:a16="http://schemas.microsoft.com/office/drawing/2014/main" id="{BCA94A35-AD9F-6759-EE56-2184B7F8A0B6}"/>
              </a:ext>
            </a:extLst>
          </p:cNvPr>
          <p:cNvGraphicFramePr/>
          <p:nvPr>
            <p:extLst>
              <p:ext uri="{D42A27DB-BD31-4B8C-83A1-F6EECF244321}">
                <p14:modId xmlns:p14="http://schemas.microsoft.com/office/powerpoint/2010/main" val="2836846619"/>
              </p:ext>
            </p:extLst>
          </p:nvPr>
        </p:nvGraphicFramePr>
        <p:xfrm>
          <a:off x="556261" y="1272540"/>
          <a:ext cx="5006340" cy="3108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2761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EDCAB-4114-4D55-AD87-4B1AA5C47FD4}"/>
              </a:ext>
            </a:extLst>
          </p:cNvPr>
          <p:cNvSpPr>
            <a:spLocks noGrp="1"/>
          </p:cNvSpPr>
          <p:nvPr>
            <p:ph type="title"/>
          </p:nvPr>
        </p:nvSpPr>
        <p:spPr/>
        <p:txBody>
          <a:bodyPr/>
          <a:lstStyle/>
          <a:p>
            <a:r>
              <a:rPr lang="en-US"/>
              <a:t>Questions?</a:t>
            </a:r>
          </a:p>
        </p:txBody>
      </p:sp>
      <p:sp>
        <p:nvSpPr>
          <p:cNvPr id="16" name="Text Placeholder 15">
            <a:extLst>
              <a:ext uri="{FF2B5EF4-FFF2-40B4-BE49-F238E27FC236}">
                <a16:creationId xmlns:a16="http://schemas.microsoft.com/office/drawing/2014/main" id="{8F51D5DB-3CF9-467D-80CC-55023AA8C6F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5B6C794-3553-45CE-ABB6-21F73ADEEAB8}"/>
              </a:ext>
            </a:extLst>
          </p:cNvPr>
          <p:cNvSpPr>
            <a:spLocks noGrp="1"/>
          </p:cNvSpPr>
          <p:nvPr>
            <p:ph type="sldNum" sz="quarter" idx="12"/>
          </p:nvPr>
        </p:nvSpPr>
        <p:spPr/>
        <p:txBody>
          <a:bodyPr/>
          <a:lstStyle/>
          <a:p>
            <a:fld id="{D9DC73DB-37F3-114B-9123-19F674B875C1}" type="slidenum">
              <a:rPr lang="en-US" smtClean="0"/>
              <a:pPr/>
              <a:t>31</a:t>
            </a:fld>
            <a:endParaRPr lang="en-US"/>
          </a:p>
        </p:txBody>
      </p:sp>
      <p:sp>
        <p:nvSpPr>
          <p:cNvPr id="5" name="Text Placeholder 4">
            <a:extLst>
              <a:ext uri="{FF2B5EF4-FFF2-40B4-BE49-F238E27FC236}">
                <a16:creationId xmlns:a16="http://schemas.microsoft.com/office/drawing/2014/main" id="{357D6DBE-B6C2-469D-A240-0D036F9E9C82}"/>
              </a:ext>
            </a:extLst>
          </p:cNvPr>
          <p:cNvSpPr>
            <a:spLocks noGrp="1"/>
          </p:cNvSpPr>
          <p:nvPr>
            <p:ph type="body" idx="13"/>
          </p:nvPr>
        </p:nvSpPr>
        <p:spPr/>
        <p:txBody>
          <a:bodyPr/>
          <a:lstStyle/>
          <a:p>
            <a:r>
              <a:rPr lang="en-US"/>
              <a:t>Section 5</a:t>
            </a:r>
          </a:p>
        </p:txBody>
      </p:sp>
      <p:sp>
        <p:nvSpPr>
          <p:cNvPr id="6" name="Footer Placeholder 5">
            <a:extLst>
              <a:ext uri="{FF2B5EF4-FFF2-40B4-BE49-F238E27FC236}">
                <a16:creationId xmlns:a16="http://schemas.microsoft.com/office/drawing/2014/main" id="{1E71872E-BCE8-4E84-918D-274DA16992D4}"/>
              </a:ext>
            </a:extLst>
          </p:cNvPr>
          <p:cNvSpPr>
            <a:spLocks noGrp="1"/>
          </p:cNvSpPr>
          <p:nvPr>
            <p:ph type="ftr" sz="quarter" idx="11"/>
          </p:nvPr>
        </p:nvSpPr>
        <p:spPr/>
        <p:txBody>
          <a:bodyPr/>
          <a:lstStyle/>
          <a:p>
            <a:r>
              <a:rPr lang="en-US"/>
              <a:t>For Internal Use Only</a:t>
            </a:r>
          </a:p>
        </p:txBody>
      </p:sp>
    </p:spTree>
    <p:extLst>
      <p:ext uri="{BB962C8B-B14F-4D97-AF65-F5344CB8AC3E}">
        <p14:creationId xmlns:p14="http://schemas.microsoft.com/office/powerpoint/2010/main" val="1217226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2C7739EE-BDFA-473A-ABD1-C242DD2AA821}"/>
              </a:ext>
            </a:extLst>
          </p:cNvPr>
          <p:cNvSpPr>
            <a:spLocks noGrp="1"/>
          </p:cNvSpPr>
          <p:nvPr>
            <p:ph type="sldNum" sz="quarter" idx="12"/>
          </p:nvPr>
        </p:nvSpPr>
        <p:spPr>
          <a:xfrm>
            <a:off x="5091284" y="4848807"/>
            <a:ext cx="1600200" cy="226713"/>
          </a:xfrm>
        </p:spPr>
        <p:txBody>
          <a:bodyPr anchor="ctr">
            <a:normAutofit/>
          </a:bodyPr>
          <a:lstStyle/>
          <a:p>
            <a:pPr>
              <a:spcAft>
                <a:spcPts val="600"/>
              </a:spcAft>
            </a:pPr>
            <a:fld id="{D9DC73DB-37F3-114B-9123-19F674B875C1}" type="slidenum">
              <a:rPr lang="en-US" smtClean="0"/>
              <a:pPr>
                <a:spcAft>
                  <a:spcPts val="600"/>
                </a:spcAft>
              </a:pPr>
              <a:t>4</a:t>
            </a:fld>
            <a:endParaRPr lang="en-US"/>
          </a:p>
        </p:txBody>
      </p:sp>
      <p:sp>
        <p:nvSpPr>
          <p:cNvPr id="9" name="Title 8">
            <a:extLst>
              <a:ext uri="{FF2B5EF4-FFF2-40B4-BE49-F238E27FC236}">
                <a16:creationId xmlns:a16="http://schemas.microsoft.com/office/drawing/2014/main" id="{323B09B3-1D2E-4A80-96A9-77F5FEEC4E1B}"/>
              </a:ext>
            </a:extLst>
          </p:cNvPr>
          <p:cNvSpPr>
            <a:spLocks noGrp="1"/>
          </p:cNvSpPr>
          <p:nvPr>
            <p:ph type="title"/>
          </p:nvPr>
        </p:nvSpPr>
        <p:spPr>
          <a:xfrm>
            <a:off x="229605" y="307698"/>
            <a:ext cx="6407186" cy="565050"/>
          </a:xfrm>
        </p:spPr>
        <p:txBody>
          <a:bodyPr>
            <a:normAutofit fontScale="90000"/>
          </a:bodyPr>
          <a:lstStyle/>
          <a:p>
            <a:r>
              <a:rPr lang="en-US"/>
              <a:t>S&amp;P Global Insurance Capital Model Timeline</a:t>
            </a:r>
          </a:p>
        </p:txBody>
      </p:sp>
      <p:graphicFrame>
        <p:nvGraphicFramePr>
          <p:cNvPr id="2" name="Diagram 1">
            <a:extLst>
              <a:ext uri="{FF2B5EF4-FFF2-40B4-BE49-F238E27FC236}">
                <a16:creationId xmlns:a16="http://schemas.microsoft.com/office/drawing/2014/main" id="{62A13F14-307D-CDE4-BD78-088FE686EC55}"/>
              </a:ext>
            </a:extLst>
          </p:cNvPr>
          <p:cNvGraphicFramePr/>
          <p:nvPr>
            <p:extLst>
              <p:ext uri="{D42A27DB-BD31-4B8C-83A1-F6EECF244321}">
                <p14:modId xmlns:p14="http://schemas.microsoft.com/office/powerpoint/2010/main" val="2133328889"/>
              </p:ext>
            </p:extLst>
          </p:nvPr>
        </p:nvGraphicFramePr>
        <p:xfrm>
          <a:off x="229605" y="1311432"/>
          <a:ext cx="6398790" cy="33576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3481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C003889-5CC9-2DCE-7D5E-21CD2A7B1A6B}"/>
              </a:ext>
            </a:extLst>
          </p:cNvPr>
          <p:cNvSpPr>
            <a:spLocks noGrp="1"/>
          </p:cNvSpPr>
          <p:nvPr>
            <p:ph type="body" sz="half" idx="18"/>
          </p:nvPr>
        </p:nvSpPr>
        <p:spPr>
          <a:xfrm>
            <a:off x="229604" y="1222210"/>
            <a:ext cx="6398792" cy="3626597"/>
          </a:xfrm>
        </p:spPr>
        <p:txBody>
          <a:bodyPr/>
          <a:lstStyle/>
          <a:p>
            <a:r>
              <a:rPr lang="en-US" sz="1100" i="1" dirty="0">
                <a:solidFill>
                  <a:srgbClr val="0A0D42"/>
                </a:solidFill>
              </a:rPr>
              <a:t>“RBC requirements are the amounts of capital in excess of reserves that an insurance company may need to cover losses from different risks in stress scenarios.” – S&amp;P Insurer Risk Based Capital Criteria</a:t>
            </a:r>
          </a:p>
          <a:p>
            <a:endParaRPr lang="en-US" sz="1100" dirty="0">
              <a:solidFill>
                <a:srgbClr val="0A0D42"/>
              </a:solidFill>
            </a:endParaRPr>
          </a:p>
          <a:p>
            <a:r>
              <a:rPr lang="en-US" sz="1100" dirty="0">
                <a:solidFill>
                  <a:srgbClr val="0A0D42"/>
                </a:solidFill>
              </a:rPr>
              <a:t>Changes from prior model</a:t>
            </a:r>
          </a:p>
          <a:p>
            <a:pPr marL="171450" indent="-171450">
              <a:buFont typeface="Arial" panose="020B0604020202020204" pitchFamily="34" charset="0"/>
              <a:buChar char="•"/>
            </a:pPr>
            <a:r>
              <a:rPr lang="en-US" sz="1100" dirty="0">
                <a:solidFill>
                  <a:srgbClr val="0A0D42"/>
                </a:solidFill>
              </a:rPr>
              <a:t>New risk scenario levels that are no longer</a:t>
            </a:r>
          </a:p>
          <a:p>
            <a:r>
              <a:rPr lang="en-US" sz="1100" dirty="0">
                <a:solidFill>
                  <a:srgbClr val="0A0D42"/>
                </a:solidFill>
              </a:rPr>
              <a:t>described with a specific rating</a:t>
            </a:r>
          </a:p>
          <a:p>
            <a:pPr marL="171450" indent="-171450">
              <a:buFont typeface="Arial" panose="020B0604020202020204" pitchFamily="34" charset="0"/>
              <a:buChar char="•"/>
            </a:pPr>
            <a:r>
              <a:rPr lang="en-US" sz="1100" dirty="0">
                <a:solidFill>
                  <a:srgbClr val="0A0D42"/>
                </a:solidFill>
              </a:rPr>
              <a:t>New factors and inputs for everything</a:t>
            </a:r>
          </a:p>
          <a:p>
            <a:pPr marL="171450" indent="-171450">
              <a:buFont typeface="Arial" panose="020B0604020202020204" pitchFamily="34" charset="0"/>
              <a:buChar char="•"/>
            </a:pPr>
            <a:r>
              <a:rPr lang="en-US" sz="1100" dirty="0">
                <a:solidFill>
                  <a:srgbClr val="0A0D42"/>
                </a:solidFill>
              </a:rPr>
              <a:t>Completely new diversification credit</a:t>
            </a:r>
          </a:p>
          <a:p>
            <a:pPr marL="171450" indent="-171450">
              <a:buFont typeface="Arial" panose="020B0604020202020204" pitchFamily="34" charset="0"/>
              <a:buChar char="•"/>
            </a:pPr>
            <a:r>
              <a:rPr lang="en-US" sz="1100" dirty="0">
                <a:solidFill>
                  <a:srgbClr val="0A0D42"/>
                </a:solidFill>
              </a:rPr>
              <a:t>Goal of global consistency</a:t>
            </a:r>
          </a:p>
          <a:p>
            <a:pPr marL="628650" lvl="1" indent="-171450">
              <a:buFont typeface="Arial" panose="020B0604020202020204" pitchFamily="34" charset="0"/>
              <a:buChar char="•"/>
            </a:pPr>
            <a:r>
              <a:rPr lang="en-US" sz="1100" dirty="0">
                <a:solidFill>
                  <a:srgbClr val="0A0D42"/>
                </a:solidFill>
              </a:rPr>
              <a:t>Accounting agnostic inputs that require interpretation</a:t>
            </a:r>
          </a:p>
          <a:p>
            <a:pPr marL="628650" lvl="1" indent="-171450">
              <a:buFont typeface="Arial" panose="020B0604020202020204" pitchFamily="34" charset="0"/>
              <a:buChar char="•"/>
            </a:pPr>
            <a:r>
              <a:rPr lang="en-US" sz="1100" dirty="0">
                <a:solidFill>
                  <a:srgbClr val="0A0D42"/>
                </a:solidFill>
              </a:rPr>
              <a:t>Inputs are almost entirely provided from company records</a:t>
            </a:r>
          </a:p>
          <a:p>
            <a:endParaRPr lang="en-US" sz="1100" dirty="0">
              <a:solidFill>
                <a:srgbClr val="0A0D42"/>
              </a:solidFill>
            </a:endParaRPr>
          </a:p>
          <a:p>
            <a:r>
              <a:rPr lang="en-US" sz="1100" dirty="0">
                <a:solidFill>
                  <a:srgbClr val="0A0D42"/>
                </a:solidFill>
              </a:rPr>
              <a:t>Similarities with prior model</a:t>
            </a:r>
          </a:p>
          <a:p>
            <a:pPr marL="171450" indent="-171450">
              <a:buFont typeface="Arial" panose="020B0604020202020204" pitchFamily="34" charset="0"/>
              <a:buChar char="•"/>
            </a:pPr>
            <a:r>
              <a:rPr lang="en-US" sz="1100" dirty="0">
                <a:solidFill>
                  <a:srgbClr val="0A0D42"/>
                </a:solidFill>
              </a:rPr>
              <a:t>Transparent capital model provided to insurer</a:t>
            </a:r>
          </a:p>
          <a:p>
            <a:pPr marL="171450" indent="-171450">
              <a:buFont typeface="Arial" panose="020B0604020202020204" pitchFamily="34" charset="0"/>
              <a:buChar char="•"/>
            </a:pPr>
            <a:r>
              <a:rPr lang="en-US" sz="1100" dirty="0">
                <a:solidFill>
                  <a:srgbClr val="0A0D42"/>
                </a:solidFill>
              </a:rPr>
              <a:t>Primary metric is redundancy in both absolute dollars and as a percent of required capital</a:t>
            </a:r>
          </a:p>
          <a:p>
            <a:pPr marL="171450" indent="-171450">
              <a:buFont typeface="Arial" panose="020B0604020202020204" pitchFamily="34" charset="0"/>
              <a:buChar char="•"/>
            </a:pPr>
            <a:endParaRPr lang="en-US" sz="1100" dirty="0">
              <a:solidFill>
                <a:srgbClr val="0A0D42"/>
              </a:solidFill>
            </a:endParaRPr>
          </a:p>
          <a:p>
            <a:pPr marL="171450" indent="-171450">
              <a:buFont typeface="Arial" panose="020B0604020202020204" pitchFamily="34" charset="0"/>
              <a:buChar char="•"/>
            </a:pPr>
            <a:endParaRPr lang="en-US" sz="1100" dirty="0">
              <a:solidFill>
                <a:srgbClr val="0A0D42"/>
              </a:solidFill>
            </a:endParaRPr>
          </a:p>
        </p:txBody>
      </p:sp>
      <p:sp>
        <p:nvSpPr>
          <p:cNvPr id="3" name="Slide Number Placeholder 2">
            <a:extLst>
              <a:ext uri="{FF2B5EF4-FFF2-40B4-BE49-F238E27FC236}">
                <a16:creationId xmlns:a16="http://schemas.microsoft.com/office/drawing/2014/main" id="{AAA016E1-B079-1DC6-7C91-3A500461C993}"/>
              </a:ext>
            </a:extLst>
          </p:cNvPr>
          <p:cNvSpPr>
            <a:spLocks noGrp="1"/>
          </p:cNvSpPr>
          <p:nvPr>
            <p:ph type="sldNum" sz="quarter" idx="12"/>
          </p:nvPr>
        </p:nvSpPr>
        <p:spPr/>
        <p:txBody>
          <a:bodyPr/>
          <a:lstStyle/>
          <a:p>
            <a:fld id="{D9DC73DB-37F3-114B-9123-19F674B875C1}" type="slidenum">
              <a:rPr lang="en-US" smtClean="0"/>
              <a:t>5</a:t>
            </a:fld>
            <a:endParaRPr lang="en-US"/>
          </a:p>
        </p:txBody>
      </p:sp>
      <p:sp>
        <p:nvSpPr>
          <p:cNvPr id="4" name="Title 3">
            <a:extLst>
              <a:ext uri="{FF2B5EF4-FFF2-40B4-BE49-F238E27FC236}">
                <a16:creationId xmlns:a16="http://schemas.microsoft.com/office/drawing/2014/main" id="{A717F146-2EBE-E593-C405-811C17456916}"/>
              </a:ext>
            </a:extLst>
          </p:cNvPr>
          <p:cNvSpPr>
            <a:spLocks noGrp="1"/>
          </p:cNvSpPr>
          <p:nvPr>
            <p:ph type="title"/>
          </p:nvPr>
        </p:nvSpPr>
        <p:spPr/>
        <p:txBody>
          <a:bodyPr/>
          <a:lstStyle/>
          <a:p>
            <a:r>
              <a:rPr lang="en-US"/>
              <a:t>General Changes to Capital Model</a:t>
            </a:r>
          </a:p>
        </p:txBody>
      </p:sp>
      <p:graphicFrame>
        <p:nvGraphicFramePr>
          <p:cNvPr id="7" name="Table 6">
            <a:extLst>
              <a:ext uri="{FF2B5EF4-FFF2-40B4-BE49-F238E27FC236}">
                <a16:creationId xmlns:a16="http://schemas.microsoft.com/office/drawing/2014/main" id="{FD45713C-6F8F-DD64-EDD2-EF5BBD15FBA5}"/>
              </a:ext>
            </a:extLst>
          </p:cNvPr>
          <p:cNvGraphicFramePr>
            <a:graphicFrameLocks noGrp="1"/>
          </p:cNvGraphicFramePr>
          <p:nvPr>
            <p:extLst>
              <p:ext uri="{D42A27DB-BD31-4B8C-83A1-F6EECF244321}">
                <p14:modId xmlns:p14="http://schemas.microsoft.com/office/powerpoint/2010/main" val="3617552485"/>
              </p:ext>
            </p:extLst>
          </p:nvPr>
        </p:nvGraphicFramePr>
        <p:xfrm>
          <a:off x="3208021" y="1827429"/>
          <a:ext cx="3046996" cy="960120"/>
        </p:xfrm>
        <a:graphic>
          <a:graphicData uri="http://schemas.openxmlformats.org/drawingml/2006/table">
            <a:tbl>
              <a:tblPr/>
              <a:tblGrid>
                <a:gridCol w="1033370">
                  <a:extLst>
                    <a:ext uri="{9D8B030D-6E8A-4147-A177-3AD203B41FA5}">
                      <a16:colId xmlns:a16="http://schemas.microsoft.com/office/drawing/2014/main" val="1368979100"/>
                    </a:ext>
                  </a:extLst>
                </a:gridCol>
                <a:gridCol w="1006813">
                  <a:extLst>
                    <a:ext uri="{9D8B030D-6E8A-4147-A177-3AD203B41FA5}">
                      <a16:colId xmlns:a16="http://schemas.microsoft.com/office/drawing/2014/main" val="1321674675"/>
                    </a:ext>
                  </a:extLst>
                </a:gridCol>
                <a:gridCol w="1006813">
                  <a:extLst>
                    <a:ext uri="{9D8B030D-6E8A-4147-A177-3AD203B41FA5}">
                      <a16:colId xmlns:a16="http://schemas.microsoft.com/office/drawing/2014/main" val="1593405116"/>
                    </a:ext>
                  </a:extLst>
                </a:gridCol>
              </a:tblGrid>
              <a:tr h="290017">
                <a:tc>
                  <a:txBody>
                    <a:bodyPr/>
                    <a:lstStyle/>
                    <a:p>
                      <a:pPr algn="l" fontAlgn="b"/>
                      <a:r>
                        <a:rPr lang="en-US" sz="1050" b="1" i="0" u="none" strike="noStrike">
                          <a:solidFill>
                            <a:srgbClr val="FFFFFF"/>
                          </a:solidFill>
                          <a:effectLst/>
                          <a:latin typeface="Calibri" panose="020F0502020204030204" pitchFamily="34" charset="0"/>
                        </a:rPr>
                        <a:t>Risk Scenario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A0D42"/>
                    </a:solidFill>
                  </a:tcPr>
                </a:tc>
                <a:tc>
                  <a:txBody>
                    <a:bodyPr/>
                    <a:lstStyle/>
                    <a:p>
                      <a:pPr algn="ctr" fontAlgn="b"/>
                      <a:r>
                        <a:rPr lang="en-US" sz="1050" b="1" i="0" u="none" strike="noStrike">
                          <a:solidFill>
                            <a:srgbClr val="FFFFFF"/>
                          </a:solidFill>
                          <a:effectLst/>
                          <a:latin typeface="Calibri" panose="020F0502020204030204" pitchFamily="34" charset="0"/>
                        </a:rPr>
                        <a:t>New Model </a:t>
                      </a:r>
                      <a:br>
                        <a:rPr lang="en-US" sz="1050" b="1" i="0" u="none" strike="noStrike">
                          <a:solidFill>
                            <a:srgbClr val="FFFFFF"/>
                          </a:solidFill>
                          <a:effectLst/>
                          <a:latin typeface="Calibri" panose="020F0502020204030204" pitchFamily="34" charset="0"/>
                        </a:rPr>
                      </a:br>
                      <a:r>
                        <a:rPr lang="en-US" sz="1050" b="1" i="0" u="none" strike="noStrike">
                          <a:solidFill>
                            <a:srgbClr val="FFFFFF"/>
                          </a:solidFill>
                          <a:effectLst/>
                          <a:latin typeface="Calibri" panose="020F0502020204030204" pitchFamily="34" charset="0"/>
                        </a:rPr>
                        <a:t>VaR Level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tc>
                  <a:txBody>
                    <a:bodyPr/>
                    <a:lstStyle/>
                    <a:p>
                      <a:pPr algn="ctr" fontAlgn="b"/>
                      <a:r>
                        <a:rPr lang="en-US" sz="1050" b="1" i="0" u="none" strike="noStrike">
                          <a:solidFill>
                            <a:srgbClr val="FFFFFF"/>
                          </a:solidFill>
                          <a:effectLst/>
                          <a:latin typeface="Calibri" panose="020F0502020204030204" pitchFamily="34" charset="0"/>
                        </a:rPr>
                        <a:t>Prior Model </a:t>
                      </a:r>
                      <a:br>
                        <a:rPr lang="en-US" sz="1050" b="1" i="0" u="none" strike="noStrike">
                          <a:solidFill>
                            <a:srgbClr val="FFFFFF"/>
                          </a:solidFill>
                          <a:effectLst/>
                          <a:latin typeface="Calibri" panose="020F0502020204030204" pitchFamily="34" charset="0"/>
                        </a:rPr>
                      </a:br>
                      <a:r>
                        <a:rPr lang="en-US" sz="1050" b="1" i="0" u="none" strike="noStrike">
                          <a:solidFill>
                            <a:srgbClr val="FFFFFF"/>
                          </a:solidFill>
                          <a:effectLst/>
                          <a:latin typeface="Calibri" panose="020F0502020204030204" pitchFamily="34" charset="0"/>
                        </a:rPr>
                        <a:t>Mapped Level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0A0D42"/>
                    </a:solidFill>
                  </a:tcPr>
                </a:tc>
                <a:extLst>
                  <a:ext uri="{0D108BD9-81ED-4DB2-BD59-A6C34878D82A}">
                    <a16:rowId xmlns:a16="http://schemas.microsoft.com/office/drawing/2014/main" val="1017930129"/>
                  </a:ext>
                </a:extLst>
              </a:tr>
              <a:tr h="145009">
                <a:tc>
                  <a:txBody>
                    <a:bodyPr/>
                    <a:lstStyle/>
                    <a:p>
                      <a:pPr algn="l" fontAlgn="b"/>
                      <a:r>
                        <a:rPr lang="en-US" sz="1050" b="0" i="0" u="none" strike="noStrike">
                          <a:solidFill>
                            <a:srgbClr val="000000"/>
                          </a:solidFill>
                          <a:effectLst/>
                          <a:latin typeface="Calibri" panose="020F0502020204030204" pitchFamily="34" charset="0"/>
                        </a:rPr>
                        <a:t>Moderate Stress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50" b="0" i="0" u="none" strike="noStrike">
                          <a:solidFill>
                            <a:srgbClr val="000000"/>
                          </a:solidFill>
                          <a:effectLst/>
                          <a:latin typeface="Calibri" panose="020F0502020204030204" pitchFamily="34" charset="0"/>
                        </a:rPr>
                        <a:t>99.5%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50" b="0" i="0" u="none" strike="noStrike">
                          <a:solidFill>
                            <a:srgbClr val="000000"/>
                          </a:solidFill>
                          <a:effectLst/>
                          <a:latin typeface="Calibri" panose="020F0502020204030204" pitchFamily="34" charset="0"/>
                        </a:rPr>
                        <a:t>BBB</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607165"/>
                  </a:ext>
                </a:extLst>
              </a:tr>
              <a:tr h="145009">
                <a:tc>
                  <a:txBody>
                    <a:bodyPr/>
                    <a:lstStyle/>
                    <a:p>
                      <a:pPr algn="l" fontAlgn="b"/>
                      <a:r>
                        <a:rPr lang="en-US" sz="1050" b="0" i="0" u="none" strike="noStrike">
                          <a:solidFill>
                            <a:srgbClr val="000000"/>
                          </a:solidFill>
                          <a:effectLst/>
                          <a:latin typeface="Calibri" panose="020F0502020204030204" pitchFamily="34" charset="0"/>
                        </a:rPr>
                        <a:t>Substantial Stress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50" b="0" i="0" u="none" strike="noStrike">
                          <a:solidFill>
                            <a:srgbClr val="000000"/>
                          </a:solidFill>
                          <a:effectLst/>
                          <a:latin typeface="Calibri" panose="020F0502020204030204" pitchFamily="34" charset="0"/>
                        </a:rPr>
                        <a:t>99.8%</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50" b="0" i="0" u="none" strike="noStrike">
                          <a:solidFill>
                            <a:srgbClr val="000000"/>
                          </a:solidFill>
                          <a:effectLst/>
                          <a:latin typeface="Calibri" panose="020F0502020204030204" pitchFamily="34" charset="0"/>
                        </a:rPr>
                        <a:t>A</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235878185"/>
                  </a:ext>
                </a:extLst>
              </a:tr>
              <a:tr h="145009">
                <a:tc>
                  <a:txBody>
                    <a:bodyPr/>
                    <a:lstStyle/>
                    <a:p>
                      <a:pPr algn="l" fontAlgn="b"/>
                      <a:r>
                        <a:rPr lang="en-US" sz="1050" b="0" i="0" u="none" strike="noStrike">
                          <a:solidFill>
                            <a:srgbClr val="000000"/>
                          </a:solidFill>
                          <a:effectLst/>
                          <a:latin typeface="Calibri" panose="020F0502020204030204" pitchFamily="34" charset="0"/>
                        </a:rPr>
                        <a:t>Severe Stress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50" b="0" i="0" u="none" strike="noStrike">
                          <a:solidFill>
                            <a:srgbClr val="000000"/>
                          </a:solidFill>
                          <a:effectLst/>
                          <a:latin typeface="Calibri" panose="020F0502020204030204" pitchFamily="34" charset="0"/>
                        </a:rPr>
                        <a:t>99.95%</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50" b="0" i="0" u="none" strike="noStrike">
                          <a:solidFill>
                            <a:srgbClr val="000000"/>
                          </a:solidFill>
                          <a:effectLst/>
                          <a:latin typeface="Calibri" panose="020F0502020204030204" pitchFamily="34" charset="0"/>
                        </a:rPr>
                        <a:t>AA</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148033564"/>
                  </a:ext>
                </a:extLst>
              </a:tr>
              <a:tr h="145009">
                <a:tc>
                  <a:txBody>
                    <a:bodyPr/>
                    <a:lstStyle/>
                    <a:p>
                      <a:pPr algn="l" fontAlgn="b"/>
                      <a:r>
                        <a:rPr lang="en-US" sz="1050" b="0" i="0" u="none" strike="noStrike">
                          <a:solidFill>
                            <a:srgbClr val="000000"/>
                          </a:solidFill>
                          <a:effectLst/>
                          <a:latin typeface="Calibri" panose="020F0502020204030204" pitchFamily="34" charset="0"/>
                        </a:rPr>
                        <a:t>Extreme Stress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b"/>
                      <a:r>
                        <a:rPr lang="en-US" sz="1050" b="0" i="0" u="none" strike="noStrike">
                          <a:solidFill>
                            <a:srgbClr val="000000"/>
                          </a:solidFill>
                          <a:effectLst/>
                          <a:latin typeface="Calibri" panose="020F0502020204030204" pitchFamily="34" charset="0"/>
                        </a:rPr>
                        <a:t>99.99%</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n-US" sz="1050" b="0" i="0" u="none" strike="noStrike">
                          <a:solidFill>
                            <a:srgbClr val="000000"/>
                          </a:solidFill>
                          <a:effectLst/>
                          <a:latin typeface="Calibri" panose="020F0502020204030204" pitchFamily="34" charset="0"/>
                        </a:rPr>
                        <a:t>AAA</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78037293"/>
                  </a:ext>
                </a:extLst>
              </a:tr>
            </a:tbl>
          </a:graphicData>
        </a:graphic>
      </p:graphicFrame>
    </p:spTree>
    <p:extLst>
      <p:ext uri="{BB962C8B-B14F-4D97-AF65-F5344CB8AC3E}">
        <p14:creationId xmlns:p14="http://schemas.microsoft.com/office/powerpoint/2010/main" val="394973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69D5ECD-E706-76F6-007F-DC7D7C3F2873}"/>
              </a:ext>
            </a:extLst>
          </p:cNvPr>
          <p:cNvSpPr>
            <a:spLocks noGrp="1"/>
          </p:cNvSpPr>
          <p:nvPr>
            <p:ph type="body" sz="half" idx="18"/>
          </p:nvPr>
        </p:nvSpPr>
        <p:spPr/>
        <p:txBody>
          <a:bodyPr/>
          <a:lstStyle/>
          <a:p>
            <a:pPr marL="171450" indent="-171450">
              <a:buFont typeface="Arial" panose="020B0604020202020204" pitchFamily="34" charset="0"/>
              <a:buChar char="•"/>
            </a:pPr>
            <a:r>
              <a:rPr lang="en-US" sz="1050" dirty="0">
                <a:solidFill>
                  <a:srgbClr val="0A0D42"/>
                </a:solidFill>
              </a:rPr>
              <a:t>New risk categories replacing C1, C2, C3 and C4 categories</a:t>
            </a:r>
          </a:p>
          <a:p>
            <a:pPr marL="171450" indent="-171450">
              <a:buFont typeface="Arial" panose="020B0604020202020204" pitchFamily="34" charset="0"/>
              <a:buChar char="•"/>
            </a:pPr>
            <a:r>
              <a:rPr lang="en-US" sz="1050" dirty="0">
                <a:solidFill>
                  <a:srgbClr val="0A0D42"/>
                </a:solidFill>
              </a:rPr>
              <a:t>Risk categories get 2-3 levels of diversification, one level within risk categories, and between risk categories</a:t>
            </a:r>
          </a:p>
          <a:p>
            <a:pPr marL="171450" indent="-171450">
              <a:buFont typeface="Arial" panose="020B0604020202020204" pitchFamily="34" charset="0"/>
              <a:buChar char="•"/>
            </a:pPr>
            <a:endParaRPr lang="en-US" sz="1050" dirty="0">
              <a:solidFill>
                <a:srgbClr val="0A0D42"/>
              </a:solidFill>
            </a:endParaRPr>
          </a:p>
        </p:txBody>
      </p:sp>
      <p:sp>
        <p:nvSpPr>
          <p:cNvPr id="3" name="Slide Number Placeholder 2">
            <a:extLst>
              <a:ext uri="{FF2B5EF4-FFF2-40B4-BE49-F238E27FC236}">
                <a16:creationId xmlns:a16="http://schemas.microsoft.com/office/drawing/2014/main" id="{0ED5AE66-2008-8B75-7CE6-16070058DD84}"/>
              </a:ext>
            </a:extLst>
          </p:cNvPr>
          <p:cNvSpPr>
            <a:spLocks noGrp="1"/>
          </p:cNvSpPr>
          <p:nvPr>
            <p:ph type="sldNum" sz="quarter" idx="12"/>
          </p:nvPr>
        </p:nvSpPr>
        <p:spPr/>
        <p:txBody>
          <a:bodyPr/>
          <a:lstStyle/>
          <a:p>
            <a:fld id="{D9DC73DB-37F3-114B-9123-19F674B875C1}" type="slidenum">
              <a:rPr lang="en-US" smtClean="0"/>
              <a:t>6</a:t>
            </a:fld>
            <a:endParaRPr lang="en-US"/>
          </a:p>
        </p:txBody>
      </p:sp>
      <p:sp>
        <p:nvSpPr>
          <p:cNvPr id="4" name="Title 3">
            <a:extLst>
              <a:ext uri="{FF2B5EF4-FFF2-40B4-BE49-F238E27FC236}">
                <a16:creationId xmlns:a16="http://schemas.microsoft.com/office/drawing/2014/main" id="{41EAE376-75BE-7C77-DCE0-2F72B6ECA615}"/>
              </a:ext>
            </a:extLst>
          </p:cNvPr>
          <p:cNvSpPr>
            <a:spLocks noGrp="1"/>
          </p:cNvSpPr>
          <p:nvPr>
            <p:ph type="title"/>
          </p:nvPr>
        </p:nvSpPr>
        <p:spPr/>
        <p:txBody>
          <a:bodyPr/>
          <a:lstStyle/>
          <a:p>
            <a:r>
              <a:rPr lang="en-US"/>
              <a:t>General Changes to Capital Model</a:t>
            </a:r>
          </a:p>
        </p:txBody>
      </p:sp>
      <p:pic>
        <p:nvPicPr>
          <p:cNvPr id="6" name="Picture 5">
            <a:extLst>
              <a:ext uri="{FF2B5EF4-FFF2-40B4-BE49-F238E27FC236}">
                <a16:creationId xmlns:a16="http://schemas.microsoft.com/office/drawing/2014/main" id="{BEE8FEEF-DC6F-CAAA-65C5-2A062D437677}"/>
              </a:ext>
            </a:extLst>
          </p:cNvPr>
          <p:cNvPicPr>
            <a:picLocks noChangeAspect="1"/>
          </p:cNvPicPr>
          <p:nvPr/>
        </p:nvPicPr>
        <p:blipFill>
          <a:blip r:embed="rId3"/>
          <a:stretch>
            <a:fillRect/>
          </a:stretch>
        </p:blipFill>
        <p:spPr>
          <a:xfrm>
            <a:off x="750570" y="1649756"/>
            <a:ext cx="5356860" cy="3031738"/>
          </a:xfrm>
          <a:prstGeom prst="rect">
            <a:avLst/>
          </a:prstGeom>
        </p:spPr>
      </p:pic>
    </p:spTree>
    <p:extLst>
      <p:ext uri="{BB962C8B-B14F-4D97-AF65-F5344CB8AC3E}">
        <p14:creationId xmlns:p14="http://schemas.microsoft.com/office/powerpoint/2010/main" val="672094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B2BFD-6176-430E-A697-F4AA976B9AFF}"/>
              </a:ext>
            </a:extLst>
          </p:cNvPr>
          <p:cNvSpPr>
            <a:spLocks noGrp="1"/>
          </p:cNvSpPr>
          <p:nvPr>
            <p:ph type="title"/>
          </p:nvPr>
        </p:nvSpPr>
        <p:spPr/>
        <p:txBody>
          <a:bodyPr lIns="91440" tIns="45720" rIns="91440" bIns="45720" anchor="t"/>
          <a:lstStyle/>
          <a:p>
            <a:r>
              <a:rPr lang="en-US" sz="2400"/>
              <a:t>Investment Risk</a:t>
            </a:r>
          </a:p>
        </p:txBody>
      </p:sp>
      <p:sp>
        <p:nvSpPr>
          <p:cNvPr id="16" name="Text Placeholder 15">
            <a:extLst>
              <a:ext uri="{FF2B5EF4-FFF2-40B4-BE49-F238E27FC236}">
                <a16:creationId xmlns:a16="http://schemas.microsoft.com/office/drawing/2014/main" id="{23ED9078-A57C-4C08-B226-7CE9E365067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F7FEE7C-FF2C-4B98-A644-AAD9A489F881}"/>
              </a:ext>
            </a:extLst>
          </p:cNvPr>
          <p:cNvSpPr>
            <a:spLocks noGrp="1"/>
          </p:cNvSpPr>
          <p:nvPr>
            <p:ph type="sldNum" sz="quarter" idx="12"/>
          </p:nvPr>
        </p:nvSpPr>
        <p:spPr/>
        <p:txBody>
          <a:bodyPr/>
          <a:lstStyle/>
          <a:p>
            <a:fld id="{D9DC73DB-37F3-114B-9123-19F674B875C1}" type="slidenum">
              <a:rPr lang="en-US" smtClean="0"/>
              <a:pPr/>
              <a:t>7</a:t>
            </a:fld>
            <a:endParaRPr lang="en-US"/>
          </a:p>
        </p:txBody>
      </p:sp>
      <p:sp>
        <p:nvSpPr>
          <p:cNvPr id="5" name="Text Placeholder 4">
            <a:extLst>
              <a:ext uri="{FF2B5EF4-FFF2-40B4-BE49-F238E27FC236}">
                <a16:creationId xmlns:a16="http://schemas.microsoft.com/office/drawing/2014/main" id="{B8FF62B7-3670-4015-8DD1-31DD61EF48D9}"/>
              </a:ext>
            </a:extLst>
          </p:cNvPr>
          <p:cNvSpPr>
            <a:spLocks noGrp="1"/>
          </p:cNvSpPr>
          <p:nvPr>
            <p:ph type="body" idx="13"/>
          </p:nvPr>
        </p:nvSpPr>
        <p:spPr/>
        <p:txBody>
          <a:bodyPr/>
          <a:lstStyle/>
          <a:p>
            <a:r>
              <a:rPr lang="en-US"/>
              <a:t>Section 2</a:t>
            </a:r>
          </a:p>
        </p:txBody>
      </p:sp>
      <p:sp>
        <p:nvSpPr>
          <p:cNvPr id="6" name="Footer Placeholder 5">
            <a:extLst>
              <a:ext uri="{FF2B5EF4-FFF2-40B4-BE49-F238E27FC236}">
                <a16:creationId xmlns:a16="http://schemas.microsoft.com/office/drawing/2014/main" id="{51ED46E3-ABD4-46A2-BAC0-9F60D83D2C12}"/>
              </a:ext>
            </a:extLst>
          </p:cNvPr>
          <p:cNvSpPr>
            <a:spLocks noGrp="1"/>
          </p:cNvSpPr>
          <p:nvPr>
            <p:ph type="ftr" sz="quarter" idx="11"/>
          </p:nvPr>
        </p:nvSpPr>
        <p:spPr>
          <a:xfrm>
            <a:off x="2275395" y="4848807"/>
            <a:ext cx="2309914" cy="226713"/>
          </a:xfrm>
        </p:spPr>
        <p:txBody>
          <a:bodyPr/>
          <a:lstStyle/>
          <a:p>
            <a:r>
              <a:rPr lang="en-US"/>
              <a:t>For Internal Use Only</a:t>
            </a:r>
          </a:p>
        </p:txBody>
      </p:sp>
    </p:spTree>
    <p:extLst>
      <p:ext uri="{BB962C8B-B14F-4D97-AF65-F5344CB8AC3E}">
        <p14:creationId xmlns:p14="http://schemas.microsoft.com/office/powerpoint/2010/main" val="1179507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DA6594-60F4-49FC-AD35-C0E8BD5BDFCD}"/>
              </a:ext>
            </a:extLst>
          </p:cNvPr>
          <p:cNvSpPr>
            <a:spLocks noGrp="1"/>
          </p:cNvSpPr>
          <p:nvPr>
            <p:ph type="body" sz="half" idx="18"/>
          </p:nvPr>
        </p:nvSpPr>
        <p:spPr/>
        <p:txBody>
          <a:bodyPr/>
          <a:lstStyle/>
          <a:p>
            <a:pPr marL="628650" lvl="1" indent="-171450">
              <a:buFont typeface="Arial" panose="020B0604020202020204" pitchFamily="34" charset="0"/>
              <a:buChar char="•"/>
            </a:pPr>
            <a:r>
              <a:rPr lang="en-US"/>
              <a:t>Bond risk charges now vary by recovery category</a:t>
            </a:r>
          </a:p>
          <a:p>
            <a:pPr marL="628650" lvl="1" indent="-171450">
              <a:buFont typeface="Arial" panose="020B0604020202020204" pitchFamily="34" charset="0"/>
              <a:buChar char="•"/>
            </a:pPr>
            <a:endParaRPr lang="en-US"/>
          </a:p>
          <a:p>
            <a:pPr marL="628650" lvl="1" indent="-171450">
              <a:buFont typeface="Arial" panose="020B0604020202020204" pitchFamily="34" charset="0"/>
              <a:buChar char="•"/>
            </a:pPr>
            <a:endParaRPr lang="en-US"/>
          </a:p>
          <a:p>
            <a:pPr marL="628650" lvl="1" indent="-171450">
              <a:buFont typeface="Arial" panose="020B0604020202020204" pitchFamily="34" charset="0"/>
              <a:buChar char="•"/>
            </a:pPr>
            <a:r>
              <a:rPr lang="en-US"/>
              <a:t>Credit Rating waterfall selection</a:t>
            </a:r>
          </a:p>
          <a:p>
            <a:pPr marL="628650" lvl="1" indent="-171450">
              <a:buFont typeface="Arial" panose="020B0604020202020204" pitchFamily="34" charset="0"/>
              <a:buChar char="•"/>
            </a:pPr>
            <a:r>
              <a:rPr lang="en-US"/>
              <a:t>Accounting regime agnostic (talk about unrated treatment)</a:t>
            </a:r>
          </a:p>
          <a:p>
            <a:pPr marL="628650" lvl="1" indent="-171450">
              <a:buFont typeface="Arial" panose="020B0604020202020204" pitchFamily="34" charset="0"/>
              <a:buChar char="•"/>
            </a:pPr>
            <a:r>
              <a:rPr lang="en-US"/>
              <a:t>All of these changes require a new data process for insurers</a:t>
            </a:r>
          </a:p>
          <a:p>
            <a:pPr marL="628650" lvl="1" indent="-171450">
              <a:buFont typeface="Arial" panose="020B0604020202020204" pitchFamily="34" charset="0"/>
              <a:buChar char="•"/>
            </a:pPr>
            <a:endParaRPr lang="en-US"/>
          </a:p>
          <a:p>
            <a:pPr marL="628650" lvl="1" indent="-171450">
              <a:buFont typeface="Arial" panose="020B0604020202020204" pitchFamily="34" charset="0"/>
              <a:buChar char="•"/>
            </a:pPr>
            <a:endParaRPr lang="en-US"/>
          </a:p>
          <a:p>
            <a:endParaRPr lang="en-US"/>
          </a:p>
        </p:txBody>
      </p:sp>
      <p:sp>
        <p:nvSpPr>
          <p:cNvPr id="3" name="Slide Number Placeholder 2">
            <a:extLst>
              <a:ext uri="{FF2B5EF4-FFF2-40B4-BE49-F238E27FC236}">
                <a16:creationId xmlns:a16="http://schemas.microsoft.com/office/drawing/2014/main" id="{F4FCAAD6-1B8E-4A5D-BFC9-00CD843AACA3}"/>
              </a:ext>
            </a:extLst>
          </p:cNvPr>
          <p:cNvSpPr>
            <a:spLocks noGrp="1"/>
          </p:cNvSpPr>
          <p:nvPr>
            <p:ph type="sldNum" sz="quarter" idx="12"/>
          </p:nvPr>
        </p:nvSpPr>
        <p:spPr/>
        <p:txBody>
          <a:bodyPr/>
          <a:lstStyle/>
          <a:p>
            <a:fld id="{D9DC73DB-37F3-114B-9123-19F674B875C1}" type="slidenum">
              <a:rPr lang="en-US" smtClean="0"/>
              <a:pPr/>
              <a:t>8</a:t>
            </a:fld>
            <a:endParaRPr lang="en-US"/>
          </a:p>
        </p:txBody>
      </p:sp>
      <p:sp>
        <p:nvSpPr>
          <p:cNvPr id="4" name="Title 3">
            <a:extLst>
              <a:ext uri="{FF2B5EF4-FFF2-40B4-BE49-F238E27FC236}">
                <a16:creationId xmlns:a16="http://schemas.microsoft.com/office/drawing/2014/main" id="{14E0518D-137B-49C8-8C86-F53CBD502436}"/>
              </a:ext>
            </a:extLst>
          </p:cNvPr>
          <p:cNvSpPr>
            <a:spLocks noGrp="1"/>
          </p:cNvSpPr>
          <p:nvPr>
            <p:ph type="title"/>
          </p:nvPr>
        </p:nvSpPr>
        <p:spPr/>
        <p:txBody>
          <a:bodyPr/>
          <a:lstStyle/>
          <a:p>
            <a:r>
              <a:rPr lang="en-US"/>
              <a:t>Investment Risks</a:t>
            </a:r>
            <a:br>
              <a:rPr lang="en-US"/>
            </a:br>
            <a:r>
              <a:rPr lang="en-US" sz="1400"/>
              <a:t>Changes against prior model</a:t>
            </a:r>
          </a:p>
        </p:txBody>
      </p:sp>
      <p:pic>
        <p:nvPicPr>
          <p:cNvPr id="8" name="Picture 7">
            <a:extLst>
              <a:ext uri="{FF2B5EF4-FFF2-40B4-BE49-F238E27FC236}">
                <a16:creationId xmlns:a16="http://schemas.microsoft.com/office/drawing/2014/main" id="{0961EB4B-026A-3497-831C-3DDD85EBFE6B}"/>
              </a:ext>
            </a:extLst>
          </p:cNvPr>
          <p:cNvPicPr>
            <a:picLocks noChangeAspect="1"/>
          </p:cNvPicPr>
          <p:nvPr/>
        </p:nvPicPr>
        <p:blipFill>
          <a:blip r:embed="rId3"/>
          <a:stretch>
            <a:fillRect/>
          </a:stretch>
        </p:blipFill>
        <p:spPr>
          <a:xfrm>
            <a:off x="711200" y="1605764"/>
            <a:ext cx="4789309" cy="2863382"/>
          </a:xfrm>
          <a:prstGeom prst="rect">
            <a:avLst/>
          </a:prstGeom>
        </p:spPr>
      </p:pic>
    </p:spTree>
    <p:extLst>
      <p:ext uri="{BB962C8B-B14F-4D97-AF65-F5344CB8AC3E}">
        <p14:creationId xmlns:p14="http://schemas.microsoft.com/office/powerpoint/2010/main" val="120484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DA6594-60F4-49FC-AD35-C0E8BD5BDFCD}"/>
              </a:ext>
            </a:extLst>
          </p:cNvPr>
          <p:cNvSpPr>
            <a:spLocks noGrp="1"/>
          </p:cNvSpPr>
          <p:nvPr>
            <p:ph type="body" sz="half" idx="18"/>
          </p:nvPr>
        </p:nvSpPr>
        <p:spPr/>
        <p:txBody>
          <a:bodyPr/>
          <a:lstStyle/>
          <a:p>
            <a:pPr marL="628650" lvl="1" indent="-171450">
              <a:buFont typeface="Arial" panose="020B0604020202020204" pitchFamily="34" charset="0"/>
              <a:buChar char="•"/>
            </a:pPr>
            <a:r>
              <a:rPr lang="en-US"/>
              <a:t>Bond risk charges now vary by recovery category</a:t>
            </a:r>
          </a:p>
          <a:p>
            <a:pPr marL="628650" lvl="1" indent="-171450">
              <a:buFont typeface="Arial" panose="020B0604020202020204" pitchFamily="34" charset="0"/>
              <a:buChar char="•"/>
            </a:pPr>
            <a:r>
              <a:rPr lang="en-US"/>
              <a:t>Credit Rating follows a waterfall selection process</a:t>
            </a:r>
          </a:p>
          <a:p>
            <a:pPr marL="628650" lvl="1" indent="-171450">
              <a:buFont typeface="Arial" panose="020B0604020202020204" pitchFamily="34" charset="0"/>
              <a:buChar char="•"/>
            </a:pPr>
            <a:endParaRPr lang="en-US"/>
          </a:p>
          <a:p>
            <a:pPr marL="628650" lvl="1" indent="-171450">
              <a:buFont typeface="Arial" panose="020B0604020202020204" pitchFamily="34" charset="0"/>
              <a:buChar char="•"/>
            </a:pPr>
            <a:endParaRPr lang="en-US"/>
          </a:p>
          <a:p>
            <a:pPr marL="628650" lvl="1" indent="-171450">
              <a:buFont typeface="Arial" panose="020B0604020202020204" pitchFamily="34" charset="0"/>
              <a:buChar char="•"/>
            </a:pPr>
            <a:endParaRPr lang="en-US"/>
          </a:p>
          <a:p>
            <a:endParaRPr lang="en-US"/>
          </a:p>
        </p:txBody>
      </p:sp>
      <p:sp>
        <p:nvSpPr>
          <p:cNvPr id="3" name="Slide Number Placeholder 2">
            <a:extLst>
              <a:ext uri="{FF2B5EF4-FFF2-40B4-BE49-F238E27FC236}">
                <a16:creationId xmlns:a16="http://schemas.microsoft.com/office/drawing/2014/main" id="{F4FCAAD6-1B8E-4A5D-BFC9-00CD843AACA3}"/>
              </a:ext>
            </a:extLst>
          </p:cNvPr>
          <p:cNvSpPr>
            <a:spLocks noGrp="1"/>
          </p:cNvSpPr>
          <p:nvPr>
            <p:ph type="sldNum" sz="quarter" idx="12"/>
          </p:nvPr>
        </p:nvSpPr>
        <p:spPr/>
        <p:txBody>
          <a:bodyPr/>
          <a:lstStyle/>
          <a:p>
            <a:fld id="{D9DC73DB-37F3-114B-9123-19F674B875C1}" type="slidenum">
              <a:rPr lang="en-US" smtClean="0"/>
              <a:pPr/>
              <a:t>9</a:t>
            </a:fld>
            <a:endParaRPr lang="en-US"/>
          </a:p>
        </p:txBody>
      </p:sp>
      <p:sp>
        <p:nvSpPr>
          <p:cNvPr id="4" name="Title 3">
            <a:extLst>
              <a:ext uri="{FF2B5EF4-FFF2-40B4-BE49-F238E27FC236}">
                <a16:creationId xmlns:a16="http://schemas.microsoft.com/office/drawing/2014/main" id="{14E0518D-137B-49C8-8C86-F53CBD502436}"/>
              </a:ext>
            </a:extLst>
          </p:cNvPr>
          <p:cNvSpPr>
            <a:spLocks noGrp="1"/>
          </p:cNvSpPr>
          <p:nvPr>
            <p:ph type="title"/>
          </p:nvPr>
        </p:nvSpPr>
        <p:spPr/>
        <p:txBody>
          <a:bodyPr/>
          <a:lstStyle/>
          <a:p>
            <a:r>
              <a:rPr lang="en-US"/>
              <a:t>Investment Risks</a:t>
            </a:r>
            <a:br>
              <a:rPr lang="en-US"/>
            </a:br>
            <a:r>
              <a:rPr lang="en-US" sz="1400"/>
              <a:t>Changes against prior model</a:t>
            </a:r>
          </a:p>
        </p:txBody>
      </p:sp>
      <p:graphicFrame>
        <p:nvGraphicFramePr>
          <p:cNvPr id="6" name="Diagram 5">
            <a:extLst>
              <a:ext uri="{FF2B5EF4-FFF2-40B4-BE49-F238E27FC236}">
                <a16:creationId xmlns:a16="http://schemas.microsoft.com/office/drawing/2014/main" id="{ACD7F57D-BF4A-BD76-1B9B-29E93636709F}"/>
              </a:ext>
            </a:extLst>
          </p:cNvPr>
          <p:cNvGraphicFramePr/>
          <p:nvPr>
            <p:extLst>
              <p:ext uri="{D42A27DB-BD31-4B8C-83A1-F6EECF244321}">
                <p14:modId xmlns:p14="http://schemas.microsoft.com/office/powerpoint/2010/main" val="1716732915"/>
              </p:ext>
            </p:extLst>
          </p:nvPr>
        </p:nvGraphicFramePr>
        <p:xfrm>
          <a:off x="1143000" y="1047750"/>
          <a:ext cx="45720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2117687"/>
      </p:ext>
    </p:extLst>
  </p:cSld>
  <p:clrMapOvr>
    <a:masterClrMapping/>
  </p:clrMapOvr>
</p:sld>
</file>

<file path=ppt/theme/theme1.xml><?xml version="1.0" encoding="utf-8"?>
<a:theme xmlns:a="http://schemas.openxmlformats.org/drawingml/2006/main" name="Office Theme">
  <a:themeElements>
    <a:clrScheme name="Custom 1">
      <a:dk1>
        <a:srgbClr val="0A0933"/>
      </a:dk1>
      <a:lt1>
        <a:sysClr val="window" lastClr="FFFFFF"/>
      </a:lt1>
      <a:dk2>
        <a:srgbClr val="30C49C"/>
      </a:dk2>
      <a:lt2>
        <a:srgbClr val="E6E9ED"/>
      </a:lt2>
      <a:accent1>
        <a:srgbClr val="0A0933"/>
      </a:accent1>
      <a:accent2>
        <a:srgbClr val="30C49C"/>
      </a:accent2>
      <a:accent3>
        <a:srgbClr val="1D99FF"/>
      </a:accent3>
      <a:accent4>
        <a:srgbClr val="717D92"/>
      </a:accent4>
      <a:accent5>
        <a:srgbClr val="C1C7D1"/>
      </a:accent5>
      <a:accent6>
        <a:srgbClr val="F83433"/>
      </a:accent6>
      <a:hlink>
        <a:srgbClr val="0A0933"/>
      </a:hlink>
      <a:folHlink>
        <a:srgbClr val="0A093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rm_x0020_Code xmlns="6821a70c-fd9c-49b4-b19e-39ca9a66789d" xsi:nil="true"/>
    <FormVersion xmlns="6821a70c-fd9c-49b4-b19e-39ca9a66789d" xsi:nil="true"/>
    <_Flow_SignoffStatus xmlns="6821a70c-fd9c-49b4-b19e-39ca9a66789d" xsi:nil="true"/>
    <lcf76f155ced4ddcb4097134ff3c332f xmlns="6821a70c-fd9c-49b4-b19e-39ca9a66789d">
      <Terms xmlns="http://schemas.microsoft.com/office/infopath/2007/PartnerControls"/>
    </lcf76f155ced4ddcb4097134ff3c332f>
    <TaxCatchAll xmlns="dd27a7f3-3a3b-4a47-a7b8-218604fa045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DACAEF48293640A7961F5916547C0C" ma:contentTypeVersion="21" ma:contentTypeDescription="Create a new document." ma:contentTypeScope="" ma:versionID="6d2ef594bc39f3850efce1367a154401">
  <xsd:schema xmlns:xsd="http://www.w3.org/2001/XMLSchema" xmlns:xs="http://www.w3.org/2001/XMLSchema" xmlns:p="http://schemas.microsoft.com/office/2006/metadata/properties" xmlns:ns2="dd27a7f3-3a3b-4a47-a7b8-218604fa045d" xmlns:ns3="6821a70c-fd9c-49b4-b19e-39ca9a66789d" targetNamespace="http://schemas.microsoft.com/office/2006/metadata/properties" ma:root="true" ma:fieldsID="16a60e6dbc735b082ae550ca28a6d81a" ns2:_="" ns3:_="">
    <xsd:import namespace="dd27a7f3-3a3b-4a47-a7b8-218604fa045d"/>
    <xsd:import namespace="6821a70c-fd9c-49b4-b19e-39ca9a66789d"/>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OCR" minOccurs="0"/>
                <xsd:element ref="ns3:MediaServiceDateTaken" minOccurs="0"/>
                <xsd:element ref="ns3:Form_x0020_Code" minOccurs="0"/>
                <xsd:element ref="ns3:MediaServiceGenerationTime" minOccurs="0"/>
                <xsd:element ref="ns3:MediaServiceEventHashCode" minOccurs="0"/>
                <xsd:element ref="ns3:MediaServiceAutoKeyPoints" minOccurs="0"/>
                <xsd:element ref="ns3:MediaServiceKeyPoints" minOccurs="0"/>
                <xsd:element ref="ns3:FormVersion" minOccurs="0"/>
                <xsd:element ref="ns3:_Flow_SignoffStatu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27a7f3-3a3b-4a47-a7b8-218604fa045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7" nillable="true" ma:displayName="Taxonomy Catch All Column" ma:hidden="true" ma:list="{28c8e296-e9e8-472e-b8ef-ec4bcb720a64}" ma:internalName="TaxCatchAll" ma:showField="CatchAllData" ma:web="dd27a7f3-3a3b-4a47-a7b8-218604fa045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821a70c-fd9c-49b4-b19e-39ca9a66789d"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Form_x0020_Code" ma:index="17" nillable="true" ma:displayName="Form Code" ma:indexed="true" ma:internalName="Form_x0020_Code">
      <xsd:simpleType>
        <xsd:restriction base="dms:Text">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FormVersion" ma:index="22" nillable="true" ma:displayName="Form Version" ma:description="MM/YYYY" ma:format="Dropdown" ma:internalName="FormVersion">
      <xsd:simpleType>
        <xsd:restriction base="dms:Text">
          <xsd:maxLength value="255"/>
        </xsd:restriction>
      </xsd:simpleType>
    </xsd:element>
    <xsd:element name="_Flow_SignoffStatus" ma:index="23" nillable="true" ma:displayName="Sign-off status" ma:internalName="Sign_x002d_off_x0020_status">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40cf8613-b6e4-40a9-9fa7-21c09127b23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C0D2F9-EBBE-4324-BF70-DC96FAEED179}">
  <ds:schemaRefs>
    <ds:schemaRef ds:uri="http://schemas.microsoft.com/sharepoint/v3/contenttype/forms"/>
  </ds:schemaRefs>
</ds:datastoreItem>
</file>

<file path=customXml/itemProps2.xml><?xml version="1.0" encoding="utf-8"?>
<ds:datastoreItem xmlns:ds="http://schemas.openxmlformats.org/officeDocument/2006/customXml" ds:itemID="{25F8DD07-B857-4091-90FC-A02CBF3EC0A0}">
  <ds:schemaRefs>
    <ds:schemaRef ds:uri="6821a70c-fd9c-49b4-b19e-39ca9a66789d"/>
    <ds:schemaRef ds:uri="dd27a7f3-3a3b-4a47-a7b8-218604fa045d"/>
    <ds:schemaRef ds:uri="http://schemas.microsoft.com/office/2006/metadata/properties"/>
    <ds:schemaRef ds:uri="http://schemas.microsoft.com/office/infopath/2007/PartnerControls"/>
    <ds:schemaRef ds:uri="http://www.w3.org/2000/xmlns/"/>
    <ds:schemaRef ds:uri="http://www.w3.org/2001/XMLSchema-instance"/>
  </ds:schemaRefs>
</ds:datastoreItem>
</file>

<file path=customXml/itemProps3.xml><?xml version="1.0" encoding="utf-8"?>
<ds:datastoreItem xmlns:ds="http://schemas.openxmlformats.org/officeDocument/2006/customXml" ds:itemID="{CD576709-2761-412B-B57B-A55B5FC7D424}">
  <ds:schemaRefs>
    <ds:schemaRef ds:uri="6821a70c-fd9c-49b4-b19e-39ca9a66789d"/>
    <ds:schemaRef ds:uri="dd27a7f3-3a3b-4a47-a7b8-218604fa045d"/>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182</TotalTime>
  <Words>4922</Words>
  <Application>Microsoft Office PowerPoint</Application>
  <PresentationFormat>Custom</PresentationFormat>
  <Paragraphs>1008</Paragraphs>
  <Slides>31</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Conv_Akk_Pro</vt:lpstr>
      <vt:lpstr>Larsseit</vt:lpstr>
      <vt:lpstr>Larsseit Medium</vt:lpstr>
      <vt:lpstr>Lucida Grande</vt:lpstr>
      <vt:lpstr>Office Theme</vt:lpstr>
      <vt:lpstr>The Revised S&amp;P Global Insurance Capital Model </vt:lpstr>
      <vt:lpstr>About this Presentation </vt:lpstr>
      <vt:lpstr>Agenda</vt:lpstr>
      <vt:lpstr>S&amp;P Global Insurance Capital Model Timeline</vt:lpstr>
      <vt:lpstr>General Changes to Capital Model</vt:lpstr>
      <vt:lpstr>General Changes to Capital Model</vt:lpstr>
      <vt:lpstr>Investment Risk</vt:lpstr>
      <vt:lpstr>Investment Risks Changes against prior model</vt:lpstr>
      <vt:lpstr>Investment Risks Changes against prior model</vt:lpstr>
      <vt:lpstr>Investment Risks Changes against prior model</vt:lpstr>
      <vt:lpstr>Investment Risks S&amp;P VaR 99.95% less Current AA Factor Differences – excluding Recovery Category 4 </vt:lpstr>
      <vt:lpstr>Investment Risks Changes against prior model</vt:lpstr>
      <vt:lpstr>Investment Risks Cross Model Comparison</vt:lpstr>
      <vt:lpstr>Liability and Interest Rate Risks</vt:lpstr>
      <vt:lpstr>Life Risks – Other Life Technical </vt:lpstr>
      <vt:lpstr>Life Risks - Longevity</vt:lpstr>
      <vt:lpstr>Life Risks – Illustrative Example </vt:lpstr>
      <vt:lpstr>Life Risks – Illustrative Example </vt:lpstr>
      <vt:lpstr>Life Risks - Illustrative Example </vt:lpstr>
      <vt:lpstr>Life Risks - Illustrative Example</vt:lpstr>
      <vt:lpstr>Life Risks – Illustrative Example  </vt:lpstr>
      <vt:lpstr>Interest Rate Risk</vt:lpstr>
      <vt:lpstr>Variable Annuities</vt:lpstr>
      <vt:lpstr>Diversification</vt:lpstr>
      <vt:lpstr>Diversification Correlation Matrices</vt:lpstr>
      <vt:lpstr>Diversification Allocation</vt:lpstr>
      <vt:lpstr>Diversification Allocation Illustrative example</vt:lpstr>
      <vt:lpstr>Diversification Allocation Illustrative example</vt:lpstr>
      <vt:lpstr>Diversification Allocation Illustrative example</vt:lpstr>
      <vt:lpstr>Concluding Thoughts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ankur naik</dc:creator>
  <cp:lastModifiedBy>Spencer Ackerman</cp:lastModifiedBy>
  <cp:revision>2</cp:revision>
  <dcterms:created xsi:type="dcterms:W3CDTF">2017-11-15T16:53:06Z</dcterms:created>
  <dcterms:modified xsi:type="dcterms:W3CDTF">2024-05-08T17:21:35Z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0x01010043DACAEF48293640A7961F5916547C0C</vt:lpwstr>
  </property>
  <property fmtid="{D5CDD505-2E9C-101B-9397-08002B2CF9AE}" pid="3" name="MediaServiceImageTags">
    <vt:lpwstr/>
  </property>
</Properties>
</file>